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20"/>
  </p:notesMasterIdLst>
  <p:handoutMasterIdLst>
    <p:handoutMasterId r:id="rId21"/>
  </p:handoutMasterIdLst>
  <p:sldIdLst>
    <p:sldId id="298" r:id="rId2"/>
    <p:sldId id="296" r:id="rId3"/>
    <p:sldId id="419" r:id="rId4"/>
    <p:sldId id="418" r:id="rId5"/>
    <p:sldId id="347" r:id="rId6"/>
    <p:sldId id="350" r:id="rId7"/>
    <p:sldId id="402" r:id="rId8"/>
    <p:sldId id="434" r:id="rId9"/>
    <p:sldId id="432" r:id="rId10"/>
    <p:sldId id="420" r:id="rId11"/>
    <p:sldId id="421" r:id="rId12"/>
    <p:sldId id="429" r:id="rId13"/>
    <p:sldId id="422" r:id="rId14"/>
    <p:sldId id="423" r:id="rId15"/>
    <p:sldId id="424" r:id="rId16"/>
    <p:sldId id="425" r:id="rId17"/>
    <p:sldId id="426" r:id="rId18"/>
    <p:sldId id="435" r:id="rId19"/>
  </p:sldIdLst>
  <p:sldSz cx="9144000" cy="6858000" type="screen4x3"/>
  <p:notesSz cx="7315200" cy="9601200"/>
  <p:custDataLst>
    <p:tags r:id="rId22"/>
  </p:custDataLst>
  <p:defaultTextStyle>
    <a:defPPr>
      <a:defRPr lang="de-DE"/>
    </a:defPPr>
    <a:lvl1pPr algn="ctr" rtl="0" fontAlgn="base">
      <a:spcBef>
        <a:spcPct val="20000"/>
      </a:spcBef>
      <a:spcAft>
        <a:spcPct val="0"/>
      </a:spcAft>
      <a:defRPr sz="1600" b="1" kern="1200">
        <a:solidFill>
          <a:srgbClr val="001D4B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1600" b="1" kern="1200">
        <a:solidFill>
          <a:srgbClr val="001D4B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1600" b="1" kern="1200">
        <a:solidFill>
          <a:srgbClr val="001D4B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1600" b="1" kern="1200">
        <a:solidFill>
          <a:srgbClr val="001D4B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1600" b="1" kern="1200">
        <a:solidFill>
          <a:srgbClr val="001D4B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rgbClr val="001D4B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rgbClr val="001D4B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rgbClr val="001D4B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rgbClr val="001D4B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3B00"/>
    <a:srgbClr val="B6793C"/>
    <a:srgbClr val="CC3300"/>
    <a:srgbClr val="FF6600"/>
    <a:srgbClr val="996633"/>
    <a:srgbClr val="666699"/>
    <a:srgbClr val="66CCFF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54" autoAdjust="0"/>
    <p:restoredTop sz="97453" autoAdjust="0"/>
  </p:normalViewPr>
  <p:slideViewPr>
    <p:cSldViewPr>
      <p:cViewPr varScale="1">
        <p:scale>
          <a:sx n="83" d="100"/>
          <a:sy n="83" d="100"/>
        </p:scale>
        <p:origin x="-8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806" y="-78"/>
      </p:cViewPr>
      <p:guideLst>
        <p:guide orient="horz" pos="3024"/>
        <p:guide pos="2303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907" cy="47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l" defTabSz="947738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293" y="0"/>
            <a:ext cx="3170907" cy="47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3750"/>
            <a:ext cx="3170907" cy="47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l" defTabSz="947738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293" y="9123750"/>
            <a:ext cx="3170907" cy="47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466137C-D08B-4D03-AAA5-B742F3FCF83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907" cy="47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l" defTabSz="947738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293" y="0"/>
            <a:ext cx="3170907" cy="47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2063" y="720725"/>
            <a:ext cx="4797425" cy="3597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128" y="4558037"/>
            <a:ext cx="5364944" cy="432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3750"/>
            <a:ext cx="3170907" cy="47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l" defTabSz="947738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293" y="9123750"/>
            <a:ext cx="3170907" cy="47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 defTabSz="947738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0F3BB3B-0727-4472-A458-30B9FBE9372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0386A4-5869-4C4F-AB57-160D11B1627C}" type="slidenum">
              <a:rPr lang="de-DE"/>
              <a:pPr/>
              <a:t>1</a:t>
            </a:fld>
            <a:endParaRPr lang="de-DE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720725"/>
            <a:ext cx="4795838" cy="3597275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8910" y="4558037"/>
            <a:ext cx="4877381" cy="4323150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Design Goals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DCFE80-7B6C-4230-BC67-44075D4A94DC}" type="slidenum">
              <a:rPr lang="de-DE"/>
              <a:pPr/>
              <a:t>10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1904B-D741-446E-B0F2-144FD4EF56D1}" type="slidenum">
              <a:rPr lang="de-DE"/>
              <a:pPr/>
              <a:t>11</a:t>
            </a:fld>
            <a:endParaRPr lang="de-D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E75EBB-8038-46C7-9E90-9EFA8E0A260B}" type="slidenum">
              <a:rPr lang="de-DE"/>
              <a:pPr/>
              <a:t>12</a:t>
            </a:fld>
            <a:endParaRPr lang="de-DE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E0BF01A-0A59-4F08-B0E6-8BA67BA880B9}" type="datetime1">
              <a:rPr lang="de-DE"/>
              <a:pPr/>
              <a:t>03.08.2009</a:t>
            </a:fld>
            <a:endParaRPr lang="de-DE"/>
          </a:p>
        </p:txBody>
      </p:sp>
      <p:sp>
        <p:nvSpPr>
          <p:cNvPr id="348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de-DE"/>
              <a:t>Vodafone Chair Mobile Communications Systems TU Dresden</a:t>
            </a:r>
          </a:p>
        </p:txBody>
      </p:sp>
      <p:sp>
        <p:nvSpPr>
          <p:cNvPr id="348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6A0ADE-A6C4-4F94-AD81-25D67EE50420}" type="slidenum">
              <a:rPr lang="de-DE"/>
              <a:pPr/>
              <a:t>13</a:t>
            </a:fld>
            <a:endParaRPr lang="de-DE"/>
          </a:p>
        </p:txBody>
      </p:sp>
      <p:sp>
        <p:nvSpPr>
          <p:cNvPr id="348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AF1E1F0-99E3-4322-AED7-3A2FC173E395}" type="datetime1">
              <a:rPr lang="de-DE"/>
              <a:pPr/>
              <a:t>03.08.2009</a:t>
            </a:fld>
            <a:endParaRPr lang="de-DE"/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de-DE"/>
              <a:t>Vodafone Chair Mobile Communications Systems TU Dresden</a:t>
            </a:r>
          </a:p>
        </p:txBody>
      </p:sp>
      <p:sp>
        <p:nvSpPr>
          <p:cNvPr id="358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4D1D98-5909-4816-910C-0EB2D2C679D4}" type="slidenum">
              <a:rPr lang="de-DE"/>
              <a:pPr/>
              <a:t>14</a:t>
            </a:fld>
            <a:endParaRPr lang="de-DE"/>
          </a:p>
        </p:txBody>
      </p:sp>
      <p:sp>
        <p:nvSpPr>
          <p:cNvPr id="35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722313"/>
            <a:ext cx="4795838" cy="3595687"/>
          </a:xfrm>
          <a:ln/>
        </p:spPr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8910" y="4558037"/>
            <a:ext cx="4877381" cy="4321614"/>
          </a:xfrm>
          <a:noFill/>
          <a:ln/>
        </p:spPr>
        <p:txBody>
          <a:bodyPr/>
          <a:lstStyle/>
          <a:p>
            <a:pPr eaLnBrk="1" hangingPunct="1"/>
            <a:r>
              <a:rPr lang="de-DE" smtClean="0"/>
              <a:t>Return Datum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F3BB3B-0727-4472-A458-30B9FBE93726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0118209-305D-4BCE-A74A-FF25547E125E}" type="datetime1">
              <a:rPr lang="de-DE"/>
              <a:pPr/>
              <a:t>03.08.2009</a:t>
            </a:fld>
            <a:endParaRPr lang="de-DE"/>
          </a:p>
        </p:txBody>
      </p:sp>
      <p:sp>
        <p:nvSpPr>
          <p:cNvPr id="368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de-DE"/>
              <a:t>Vodafone Chair Mobile Communications Systems TU Dresden</a:t>
            </a:r>
          </a:p>
        </p:txBody>
      </p:sp>
      <p:sp>
        <p:nvSpPr>
          <p:cNvPr id="368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D3F4A5-FC3D-4730-8B85-46ACDB2089CD}" type="slidenum">
              <a:rPr lang="de-DE"/>
              <a:pPr/>
              <a:t>16</a:t>
            </a:fld>
            <a:endParaRPr lang="de-DE"/>
          </a:p>
        </p:txBody>
      </p:sp>
      <p:sp>
        <p:nvSpPr>
          <p:cNvPr id="368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F3BB3B-0727-4472-A458-30B9FBE93726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F3BB3B-0727-4472-A458-30B9FBE93726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07AB12-BFA5-4F93-87A4-0B2E87CDE0A3}" type="slidenum">
              <a:rPr lang="de-DE"/>
              <a:pPr/>
              <a:t>2</a:t>
            </a:fld>
            <a:endParaRPr lang="de-DE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07E7A8-2261-4CF1-B773-18F76B28BB26}" type="slidenum">
              <a:rPr lang="de-DE"/>
              <a:pPr/>
              <a:t>3</a:t>
            </a:fld>
            <a:endParaRPr lang="de-DE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8D1C4D-DA37-43E3-A6D5-5CE000111C99}" type="slidenum">
              <a:rPr lang="de-DE"/>
              <a:pPr/>
              <a:t>4</a:t>
            </a:fld>
            <a:endParaRPr lang="de-DE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2ADF82-802E-49A1-B4A5-E760D7F5153A}" type="slidenum">
              <a:rPr lang="de-DE"/>
              <a:pPr/>
              <a:t>5</a:t>
            </a:fld>
            <a:endParaRPr lang="de-DE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Software and Hardware Part of the system</a:t>
            </a:r>
          </a:p>
          <a:p>
            <a:pPr eaLnBrk="1" hangingPunct="1"/>
            <a:r>
              <a:rPr lang="en-US" smtClean="0"/>
              <a:t>  PE is something like DSP, ASIP, ASIC</a:t>
            </a:r>
          </a:p>
          <a:p>
            <a:pPr eaLnBrk="1" hangingPunct="1"/>
            <a:r>
              <a:rPr lang="en-US" smtClean="0"/>
              <a:t>Problem – Tasks are usually not independent!</a:t>
            </a:r>
          </a:p>
          <a:p>
            <a:pPr eaLnBrk="1" hangingPunct="1"/>
            <a:r>
              <a:rPr lang="en-US" smtClean="0"/>
              <a:t>Usual way of mapping: Start Tasks, use Semaphores, Interrupts or other Sync mechanism</a:t>
            </a:r>
          </a:p>
          <a:p>
            <a:pPr eaLnBrk="1" hangingPunct="1"/>
            <a:r>
              <a:rPr lang="en-US" smtClean="0"/>
              <a:t>Motivation facts do not allow such technique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2B109E-916C-4DEC-8C5B-9276993BCE28}" type="slidenum">
              <a:rPr lang="de-DE"/>
              <a:pPr/>
              <a:t>6</a:t>
            </a:fld>
            <a:endParaRPr lang="de-DE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Local memories increase predicatbility since no caching needs to be taken into account.</a:t>
            </a:r>
          </a:p>
          <a:p>
            <a:pPr eaLnBrk="1" hangingPunct="1"/>
            <a:r>
              <a:rPr lang="en-US" smtClean="0"/>
              <a:t>Task Runtime is not deterministic for GPP PEs due to unknown cache state. But an upper runtime limit can be computed for the case of uninitialized cache.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E42B9D-7035-4FA7-B93D-832804D2F3E3}" type="slidenum">
              <a:rPr lang="de-DE"/>
              <a:pPr/>
              <a:t>7</a:t>
            </a:fld>
            <a:endParaRPr lang="de-DE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MyThread_t is derived from Thread base class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Task functions may contain inlined assembly code</a:t>
            </a:r>
          </a:p>
          <a:p>
            <a:pPr eaLnBrk="1" hangingPunct="1"/>
            <a:r>
              <a:rPr lang="en-US" smtClean="0"/>
              <a:t>Start function is declared in base class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F3BB3B-0727-4472-A458-30B9FBE93726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F3BB3B-0727-4472-A458-30B9FBE93726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rgbClr val="0B2A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20750" y="2844800"/>
            <a:ext cx="8223250" cy="2794000"/>
          </a:xfrm>
        </p:spPr>
        <p:txBody>
          <a:bodyPr lIns="91427" tIns="45714" rIns="91427" bIns="45714"/>
          <a:lstStyle>
            <a:lvl1pPr marL="0" indent="0">
              <a:buFont typeface="Wingdings" pitchFamily="2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de-DE"/>
              <a:t>Click to edit Master subtitle style</a:t>
            </a:r>
          </a:p>
        </p:txBody>
      </p:sp>
      <p:sp>
        <p:nvSpPr>
          <p:cNvPr id="26726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22338" y="1743075"/>
            <a:ext cx="8221662" cy="800100"/>
          </a:xfrm>
        </p:spPr>
        <p:txBody>
          <a:bodyPr l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2672644" name="Rectangle 4"/>
          <p:cNvSpPr>
            <a:spLocks noChangeArrowheads="1"/>
          </p:cNvSpPr>
          <p:nvPr userDrawn="1"/>
        </p:nvSpPr>
        <p:spPr bwMode="auto">
          <a:xfrm>
            <a:off x="-36513" y="909638"/>
            <a:ext cx="9217026" cy="215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672645" name="Picture 5" descr="TU_Logo_90_SW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5600" y="188913"/>
            <a:ext cx="1905000" cy="558800"/>
          </a:xfrm>
          <a:prstGeom prst="rect">
            <a:avLst/>
          </a:prstGeom>
          <a:noFill/>
        </p:spPr>
      </p:pic>
      <p:sp>
        <p:nvSpPr>
          <p:cNvPr id="2672646" name="Rectangle 6"/>
          <p:cNvSpPr>
            <a:spLocks noChangeArrowheads="1"/>
          </p:cNvSpPr>
          <p:nvPr userDrawn="1"/>
        </p:nvSpPr>
        <p:spPr bwMode="auto">
          <a:xfrm>
            <a:off x="990600" y="968375"/>
            <a:ext cx="8153400" cy="14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anchor="ctr"/>
          <a:lstStyle/>
          <a:p>
            <a:pPr algn="l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1200" b="1">
                <a:solidFill>
                  <a:srgbClr val="FFFFFF"/>
                </a:solidFill>
              </a:rPr>
              <a:t>Vodafone Chair Mobile Communications Systems, Prof. Dr.-Ing. G. Fettweis</a:t>
            </a:r>
            <a:endParaRPr lang="de-DE" sz="2800" b="1">
              <a:solidFill>
                <a:schemeClr val="bg1"/>
              </a:solidFill>
            </a:endParaRPr>
          </a:p>
        </p:txBody>
      </p:sp>
      <p:sp>
        <p:nvSpPr>
          <p:cNvPr id="2672647" name="Text Box 7"/>
          <p:cNvSpPr txBox="1">
            <a:spLocks noChangeArrowheads="1"/>
          </p:cNvSpPr>
          <p:nvPr userDrawn="1"/>
        </p:nvSpPr>
        <p:spPr bwMode="auto">
          <a:xfrm>
            <a:off x="8496300" y="930275"/>
            <a:ext cx="742950" cy="142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anchor="ctr"/>
          <a:lstStyle/>
          <a:p>
            <a:pPr algn="l">
              <a:lnSpc>
                <a:spcPct val="13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sz="1500" b="1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2672648" name="Picture 8" descr="Logo_VodafoneChair_neu_small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9188" y="920750"/>
            <a:ext cx="1482725" cy="195263"/>
          </a:xfrm>
          <a:prstGeom prst="rect">
            <a:avLst/>
          </a:prstGeom>
          <a:noFill/>
        </p:spPr>
      </p:pic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-44388" y="909603"/>
            <a:ext cx="9217026" cy="21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TU Dresden, </a:t>
            </a:r>
            <a:fld id="{430FB0D5-F60C-4278-AE5C-361AB7B8F9B5}" type="datetime1">
              <a:rPr lang="en-US"/>
              <a:pPr>
                <a:defRPr/>
              </a:pPr>
              <a:t>8/3/2009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486D6CB-0799-47BE-A486-42E217F92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TU Dresden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Gerhard Fettweis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9C5C34D8-6B68-4457-84EF-FE5A8DD4B0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TU Dresden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Gerhard Fettweis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A6F268EA-1923-42F5-9862-90E20525CF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341438"/>
            <a:ext cx="4244975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244975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TU Dresden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Gerhard Fettweis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89509545-4B99-4CA8-9C80-D088B2F7BC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TU Dresden 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Gerhard Fettweis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E1F305E9-1954-40B6-90FB-49362CF084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TU Dresden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Gerhard Fettweis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6A17F3AC-921A-42FA-AC98-3DD7747F66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TU Dresden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Gerhard Fettweis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B54B27EF-C5E5-4386-BEAE-708CB27708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TU Dresden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Gerhard Fettweis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1F25B63F-1E38-42CF-A034-B30F3A17D3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TU Dresden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Gerhard Fettweis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E79FBB83-FEFC-49DD-9DAF-62B3090D89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49225"/>
            <a:ext cx="67691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Klicken Sie, um das Titelformat zu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341438"/>
            <a:ext cx="8642350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Klicken Sie, um die Formate des Vorlagentextes zu bearbeiten</a:t>
            </a:r>
          </a:p>
          <a:p>
            <a:pPr lvl="0"/>
            <a:endParaRPr lang="en-US" smtClean="0"/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0825" y="6580188"/>
            <a:ext cx="2057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 b="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TU Dresden, </a:t>
            </a:r>
            <a:fld id="{D19EF5EC-3128-41F3-B4F6-5762E0D1C3B8}" type="datetime1">
              <a:rPr lang="en-US"/>
              <a:pPr>
                <a:defRPr/>
              </a:pPr>
              <a:t>8/3/2009</a:t>
            </a:fld>
            <a:endParaRPr lang="en-US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3700" y="6580188"/>
            <a:ext cx="3276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 b="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59613" y="6580188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b="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6137F76B-F28D-43D8-A2C2-C289C0E8F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5895" name="Line 7"/>
          <p:cNvSpPr>
            <a:spLocks noChangeShapeType="1"/>
          </p:cNvSpPr>
          <p:nvPr userDrawn="1"/>
        </p:nvSpPr>
        <p:spPr bwMode="auto">
          <a:xfrm>
            <a:off x="0" y="1000125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3080" name="Picture 8" descr="TU_Logo_90_HKS41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164388" y="196850"/>
            <a:ext cx="1803400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5897" name="Rectangle 9"/>
          <p:cNvSpPr>
            <a:spLocks noChangeArrowheads="1"/>
          </p:cNvSpPr>
          <p:nvPr userDrawn="1"/>
        </p:nvSpPr>
        <p:spPr bwMode="auto">
          <a:xfrm>
            <a:off x="0" y="909638"/>
            <a:ext cx="9144000" cy="2159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5898" name="Line 10"/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3" name="Picture 8" descr="Logo_VodafoneChair_neu_small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69188" y="920750"/>
            <a:ext cx="1482725" cy="1952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697" r:id="rId10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F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F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F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rgbClr val="0B2A5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q"/>
        <a:defRPr sz="2400">
          <a:solidFill>
            <a:srgbClr val="0B2A5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B2A5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B2A5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0B2A5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B2A5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B2A5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B2A5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B2A5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Excel_97-2003_Worksheet2.xls"/><Relationship Id="rId4" Type="http://schemas.openxmlformats.org/officeDocument/2006/relationships/oleObject" Target="../embeddings/Microsoft_Office_Excel_97-2003_Worksheet1.xls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3.xls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358775" indent="-358775" eaLnBrk="1" hangingPunct="1"/>
            <a:endParaRPr lang="en-US" dirty="0" smtClean="0"/>
          </a:p>
          <a:p>
            <a:pPr marL="358775" indent="-358775" eaLnBrk="1" hangingPunct="1"/>
            <a:r>
              <a:rPr lang="en-US" dirty="0" smtClean="0"/>
              <a:t>Gerhard Fettweis, </a:t>
            </a:r>
            <a:r>
              <a:rPr lang="en-US" i="1" dirty="0" smtClean="0"/>
              <a:t>and</a:t>
            </a:r>
          </a:p>
          <a:p>
            <a:pPr eaLnBrk="1" hangingPunct="1"/>
            <a:r>
              <a:rPr lang="en-US" dirty="0" smtClean="0"/>
              <a:t>Emil Matus, Torsten Limberg, Markus Winter, Reimund Klemm, Marcel Bimberg, Marcos Tavares, Steffen Kunze</a:t>
            </a:r>
          </a:p>
          <a:p>
            <a:pPr marL="358775" indent="-358775" eaLnBrk="1" hangingPunct="1"/>
            <a:r>
              <a:rPr lang="en-US" dirty="0" smtClean="0"/>
              <a:t>Vodafone Chair – TU Dresden</a:t>
            </a:r>
          </a:p>
          <a:p>
            <a:pPr marL="358775" indent="-358775" eaLnBrk="1" hangingPunct="1"/>
            <a:endParaRPr lang="en-US" dirty="0" smtClean="0"/>
          </a:p>
          <a:p>
            <a:pPr marL="358775" indent="-358775" eaLnBrk="1" hangingPunct="1"/>
            <a:r>
              <a:rPr lang="en-US" dirty="0" smtClean="0"/>
              <a:t>Talk at </a:t>
            </a:r>
            <a:r>
              <a:rPr lang="en-US" dirty="0" err="1" smtClean="0"/>
              <a:t>MPSoC</a:t>
            </a:r>
            <a:r>
              <a:rPr lang="en-US" dirty="0" smtClean="0"/>
              <a:t> 2009 in Savannah, GA</a:t>
            </a:r>
          </a:p>
          <a:p>
            <a:pPr marL="358775" indent="-358775" eaLnBrk="1" hangingPunct="1"/>
            <a:endParaRPr lang="en-US" dirty="0" smtClean="0"/>
          </a:p>
          <a:p>
            <a:pPr marL="358775" indent="-358775" eaLnBrk="1" hangingPunct="1"/>
            <a:endParaRPr lang="en-US" dirty="0" smtClean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Designing an LTE Baseband </a:t>
            </a:r>
            <a:r>
              <a:rPr lang="en-US" dirty="0" err="1" smtClean="0"/>
              <a:t>MPSoC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With a Novel Multi-Core HW/SW Platform Concept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395538" y="4010025"/>
            <a:ext cx="51657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8000"/>
          <a:lstStyle/>
          <a:p>
            <a:pPr marL="446088" indent="-446088" algn="l" eaLnBrk="0" hangingPunct="0">
              <a:spcBef>
                <a:spcPct val="0"/>
              </a:spcBef>
              <a:buFontTx/>
              <a:buChar char="•"/>
            </a:pPr>
            <a:endParaRPr lang="en-US" sz="1800" b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fld id="{6F151068-C171-4978-9120-190246903C4C}" type="datetime1">
              <a:rPr lang="en-US">
                <a:latin typeface="Arial" pitchFamily="34" charset="0"/>
              </a:rPr>
              <a:pPr/>
              <a:t>8/3/2009</a:t>
            </a:fld>
            <a:endParaRPr lang="en-US">
              <a:latin typeface="Arial" pitchFamily="34" charset="0"/>
            </a:endParaRP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1659D72E-30F0-4854-B15F-432772E29CB3}" type="slidenum">
              <a:rPr lang="en-US">
                <a:latin typeface="Arial" pitchFamily="34" charset="0"/>
              </a:rPr>
              <a:pPr/>
              <a:t>10</a:t>
            </a:fld>
            <a:endParaRPr lang="en-US">
              <a:latin typeface="Arial" pitchFamily="34" charset="0"/>
            </a:endParaRPr>
          </a:p>
        </p:txBody>
      </p:sp>
      <p:sp>
        <p:nvSpPr>
          <p:cNvPr id="16388" name="Line 42"/>
          <p:cNvSpPr>
            <a:spLocks noChangeShapeType="1"/>
          </p:cNvSpPr>
          <p:nvPr/>
        </p:nvSpPr>
        <p:spPr bwMode="auto">
          <a:xfrm flipH="1">
            <a:off x="5400675" y="1700213"/>
            <a:ext cx="2374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40008" name="AutoShape 40"/>
          <p:cNvSpPr>
            <a:spLocks noChangeArrowheads="1"/>
          </p:cNvSpPr>
          <p:nvPr/>
        </p:nvSpPr>
        <p:spPr bwMode="auto">
          <a:xfrm>
            <a:off x="3527425" y="2420938"/>
            <a:ext cx="1836738" cy="33480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40007" name="AutoShape 39"/>
          <p:cNvSpPr>
            <a:spLocks noChangeArrowheads="1"/>
          </p:cNvSpPr>
          <p:nvPr/>
        </p:nvSpPr>
        <p:spPr bwMode="auto">
          <a:xfrm>
            <a:off x="6840538" y="2420938"/>
            <a:ext cx="1511300" cy="40322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9999" name="AutoShape 31"/>
          <p:cNvSpPr>
            <a:spLocks noChangeArrowheads="1"/>
          </p:cNvSpPr>
          <p:nvPr/>
        </p:nvSpPr>
        <p:spPr bwMode="auto">
          <a:xfrm>
            <a:off x="827088" y="2420938"/>
            <a:ext cx="1873250" cy="30956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3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System Schematic</a:t>
            </a:r>
          </a:p>
        </p:txBody>
      </p:sp>
      <p:sp>
        <p:nvSpPr>
          <p:cNvPr id="16393" name="Rectangle 4"/>
          <p:cNvSpPr>
            <a:spLocks noChangeArrowheads="1"/>
          </p:cNvSpPr>
          <p:nvPr/>
        </p:nvSpPr>
        <p:spPr bwMode="auto">
          <a:xfrm>
            <a:off x="6948488" y="3644900"/>
            <a:ext cx="1223962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Processing</a:t>
            </a:r>
          </a:p>
          <a:p>
            <a:pPr marL="176213" indent="-176213"/>
            <a:r>
              <a:rPr lang="en-US"/>
              <a:t>Element</a:t>
            </a:r>
          </a:p>
        </p:txBody>
      </p:sp>
      <p:sp>
        <p:nvSpPr>
          <p:cNvPr id="16394" name="Rectangle 5"/>
          <p:cNvSpPr>
            <a:spLocks noChangeArrowheads="1"/>
          </p:cNvSpPr>
          <p:nvPr/>
        </p:nvSpPr>
        <p:spPr bwMode="auto">
          <a:xfrm>
            <a:off x="6948488" y="4652963"/>
            <a:ext cx="1223962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Processing</a:t>
            </a:r>
          </a:p>
          <a:p>
            <a:pPr marL="176213" indent="-176213"/>
            <a:r>
              <a:rPr lang="en-US"/>
              <a:t>Element</a:t>
            </a:r>
          </a:p>
        </p:txBody>
      </p:sp>
      <p:sp>
        <p:nvSpPr>
          <p:cNvPr id="16395" name="Rectangle 6"/>
          <p:cNvSpPr>
            <a:spLocks noChangeArrowheads="1"/>
          </p:cNvSpPr>
          <p:nvPr/>
        </p:nvSpPr>
        <p:spPr bwMode="auto">
          <a:xfrm>
            <a:off x="6948488" y="5626100"/>
            <a:ext cx="1223962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Processing</a:t>
            </a:r>
          </a:p>
          <a:p>
            <a:pPr marL="176213" indent="-176213"/>
            <a:r>
              <a:rPr lang="en-US"/>
              <a:t>Element</a:t>
            </a:r>
          </a:p>
        </p:txBody>
      </p:sp>
      <p:sp>
        <p:nvSpPr>
          <p:cNvPr id="16396" name="Rectangle 7"/>
          <p:cNvSpPr>
            <a:spLocks noChangeArrowheads="1"/>
          </p:cNvSpPr>
          <p:nvPr/>
        </p:nvSpPr>
        <p:spPr bwMode="auto">
          <a:xfrm>
            <a:off x="3636963" y="4005263"/>
            <a:ext cx="1620837" cy="158591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CoreManager</a:t>
            </a:r>
          </a:p>
        </p:txBody>
      </p:sp>
      <p:sp>
        <p:nvSpPr>
          <p:cNvPr id="16397" name="Rectangle 8"/>
          <p:cNvSpPr>
            <a:spLocks noChangeArrowheads="1"/>
          </p:cNvSpPr>
          <p:nvPr/>
        </p:nvSpPr>
        <p:spPr bwMode="auto">
          <a:xfrm>
            <a:off x="935038" y="4149725"/>
            <a:ext cx="1549400" cy="111601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Control</a:t>
            </a:r>
          </a:p>
          <a:p>
            <a:pPr marL="176213" indent="-176213"/>
            <a:r>
              <a:rPr lang="en-US"/>
              <a:t>Processor</a:t>
            </a:r>
          </a:p>
        </p:txBody>
      </p:sp>
      <p:sp>
        <p:nvSpPr>
          <p:cNvPr id="16398" name="Rectangle 11"/>
          <p:cNvSpPr>
            <a:spLocks noChangeArrowheads="1"/>
          </p:cNvSpPr>
          <p:nvPr/>
        </p:nvSpPr>
        <p:spPr bwMode="auto">
          <a:xfrm>
            <a:off x="6985000" y="4689475"/>
            <a:ext cx="1223963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Processing</a:t>
            </a:r>
          </a:p>
          <a:p>
            <a:pPr marL="176213" indent="-176213"/>
            <a:r>
              <a:rPr lang="en-US"/>
              <a:t>Element</a:t>
            </a:r>
          </a:p>
        </p:txBody>
      </p:sp>
      <p:sp>
        <p:nvSpPr>
          <p:cNvPr id="16399" name="Rectangle 12"/>
          <p:cNvSpPr>
            <a:spLocks noChangeArrowheads="1"/>
          </p:cNvSpPr>
          <p:nvPr/>
        </p:nvSpPr>
        <p:spPr bwMode="auto">
          <a:xfrm>
            <a:off x="7019925" y="4725988"/>
            <a:ext cx="1223963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Processing</a:t>
            </a:r>
          </a:p>
          <a:p>
            <a:pPr marL="176213" indent="-176213"/>
            <a:r>
              <a:rPr lang="en-US"/>
              <a:t>Element</a:t>
            </a:r>
          </a:p>
        </p:txBody>
      </p:sp>
      <p:sp>
        <p:nvSpPr>
          <p:cNvPr id="16400" name="Rectangle 13"/>
          <p:cNvSpPr>
            <a:spLocks noChangeArrowheads="1"/>
          </p:cNvSpPr>
          <p:nvPr/>
        </p:nvSpPr>
        <p:spPr bwMode="auto">
          <a:xfrm>
            <a:off x="6985000" y="3681413"/>
            <a:ext cx="1223963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Processing</a:t>
            </a:r>
          </a:p>
          <a:p>
            <a:pPr marL="176213" indent="-176213"/>
            <a:r>
              <a:rPr lang="en-US"/>
              <a:t>Element</a:t>
            </a:r>
          </a:p>
        </p:txBody>
      </p:sp>
      <p:sp>
        <p:nvSpPr>
          <p:cNvPr id="16401" name="Rectangle 14"/>
          <p:cNvSpPr>
            <a:spLocks noChangeArrowheads="1"/>
          </p:cNvSpPr>
          <p:nvPr/>
        </p:nvSpPr>
        <p:spPr bwMode="auto">
          <a:xfrm>
            <a:off x="7019925" y="3717925"/>
            <a:ext cx="1223963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Processing</a:t>
            </a:r>
          </a:p>
          <a:p>
            <a:pPr marL="176213" indent="-176213"/>
            <a:r>
              <a:rPr lang="en-US"/>
              <a:t>Element</a:t>
            </a:r>
          </a:p>
        </p:txBody>
      </p:sp>
      <p:sp>
        <p:nvSpPr>
          <p:cNvPr id="16402" name="Rectangle 15"/>
          <p:cNvSpPr>
            <a:spLocks noChangeArrowheads="1"/>
          </p:cNvSpPr>
          <p:nvPr/>
        </p:nvSpPr>
        <p:spPr bwMode="auto">
          <a:xfrm>
            <a:off x="6985000" y="5661025"/>
            <a:ext cx="1223963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Processing</a:t>
            </a:r>
          </a:p>
          <a:p>
            <a:pPr marL="176213" indent="-176213"/>
            <a:r>
              <a:rPr lang="en-US"/>
              <a:t>Element</a:t>
            </a:r>
          </a:p>
        </p:txBody>
      </p:sp>
      <p:sp>
        <p:nvSpPr>
          <p:cNvPr id="16403" name="Rectangle 16"/>
          <p:cNvSpPr>
            <a:spLocks noChangeArrowheads="1"/>
          </p:cNvSpPr>
          <p:nvPr/>
        </p:nvSpPr>
        <p:spPr bwMode="auto">
          <a:xfrm>
            <a:off x="7019925" y="5697538"/>
            <a:ext cx="1223963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Processing</a:t>
            </a:r>
          </a:p>
          <a:p>
            <a:pPr marL="176213" indent="-176213"/>
            <a:r>
              <a:rPr lang="en-US"/>
              <a:t>Element</a:t>
            </a:r>
          </a:p>
        </p:txBody>
      </p:sp>
      <p:sp>
        <p:nvSpPr>
          <p:cNvPr id="16404" name="Rectangle 17"/>
          <p:cNvSpPr>
            <a:spLocks noChangeArrowheads="1"/>
          </p:cNvSpPr>
          <p:nvPr/>
        </p:nvSpPr>
        <p:spPr bwMode="auto">
          <a:xfrm>
            <a:off x="5257800" y="4006850"/>
            <a:ext cx="827088" cy="39528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 sz="1200"/>
              <a:t>DMA</a:t>
            </a:r>
          </a:p>
        </p:txBody>
      </p:sp>
      <p:sp>
        <p:nvSpPr>
          <p:cNvPr id="16405" name="Rectangle 18"/>
          <p:cNvSpPr>
            <a:spLocks noChangeArrowheads="1"/>
          </p:cNvSpPr>
          <p:nvPr/>
        </p:nvSpPr>
        <p:spPr bwMode="auto">
          <a:xfrm>
            <a:off x="5257800" y="4402138"/>
            <a:ext cx="827088" cy="3952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 sz="1200"/>
              <a:t>DMA</a:t>
            </a:r>
          </a:p>
        </p:txBody>
      </p:sp>
      <p:sp>
        <p:nvSpPr>
          <p:cNvPr id="16406" name="Rectangle 19"/>
          <p:cNvSpPr>
            <a:spLocks noChangeArrowheads="1"/>
          </p:cNvSpPr>
          <p:nvPr/>
        </p:nvSpPr>
        <p:spPr bwMode="auto">
          <a:xfrm>
            <a:off x="5257800" y="4799013"/>
            <a:ext cx="827088" cy="39528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 sz="1200"/>
              <a:t>DMA</a:t>
            </a:r>
          </a:p>
        </p:txBody>
      </p:sp>
      <p:sp>
        <p:nvSpPr>
          <p:cNvPr id="16407" name="Rectangle 20"/>
          <p:cNvSpPr>
            <a:spLocks noChangeArrowheads="1"/>
          </p:cNvSpPr>
          <p:nvPr/>
        </p:nvSpPr>
        <p:spPr bwMode="auto">
          <a:xfrm>
            <a:off x="5257800" y="5194300"/>
            <a:ext cx="827088" cy="39528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 sz="1200"/>
              <a:t>DMA</a:t>
            </a:r>
          </a:p>
        </p:txBody>
      </p:sp>
      <p:sp>
        <p:nvSpPr>
          <p:cNvPr id="16408" name="Line 21"/>
          <p:cNvSpPr>
            <a:spLocks noChangeShapeType="1"/>
          </p:cNvSpPr>
          <p:nvPr/>
        </p:nvSpPr>
        <p:spPr bwMode="auto">
          <a:xfrm>
            <a:off x="287338" y="3429000"/>
            <a:ext cx="8677275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09" name="Text Box 22"/>
          <p:cNvSpPr txBox="1">
            <a:spLocks noChangeArrowheads="1"/>
          </p:cNvSpPr>
          <p:nvPr/>
        </p:nvSpPr>
        <p:spPr bwMode="auto">
          <a:xfrm rot="-5400000">
            <a:off x="8139113" y="2033588"/>
            <a:ext cx="13493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marL="176213" indent="-176213"/>
            <a:r>
              <a:rPr lang="en-US" sz="2000">
                <a:solidFill>
                  <a:schemeClr val="bg2"/>
                </a:solidFill>
              </a:rPr>
              <a:t>Software</a:t>
            </a:r>
          </a:p>
        </p:txBody>
      </p:sp>
      <p:sp>
        <p:nvSpPr>
          <p:cNvPr id="16410" name="Text Box 23"/>
          <p:cNvSpPr txBox="1">
            <a:spLocks noChangeArrowheads="1"/>
          </p:cNvSpPr>
          <p:nvPr/>
        </p:nvSpPr>
        <p:spPr bwMode="auto">
          <a:xfrm rot="-5400000">
            <a:off x="8078788" y="4818062"/>
            <a:ext cx="14478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marL="176213" indent="-176213"/>
            <a:r>
              <a:rPr lang="en-US" sz="2000">
                <a:solidFill>
                  <a:schemeClr val="bg2"/>
                </a:solidFill>
              </a:rPr>
              <a:t>Hardware</a:t>
            </a:r>
          </a:p>
        </p:txBody>
      </p:sp>
      <p:sp>
        <p:nvSpPr>
          <p:cNvPr id="16411" name="Rectangle 24"/>
          <p:cNvSpPr>
            <a:spLocks noChangeArrowheads="1"/>
          </p:cNvSpPr>
          <p:nvPr/>
        </p:nvSpPr>
        <p:spPr bwMode="auto">
          <a:xfrm>
            <a:off x="3527425" y="1341438"/>
            <a:ext cx="1871663" cy="720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TaskTools</a:t>
            </a:r>
          </a:p>
        </p:txBody>
      </p:sp>
      <p:sp>
        <p:nvSpPr>
          <p:cNvPr id="16412" name="AutoShape 25"/>
          <p:cNvSpPr>
            <a:spLocks noChangeArrowheads="1"/>
          </p:cNvSpPr>
          <p:nvPr/>
        </p:nvSpPr>
        <p:spPr bwMode="auto">
          <a:xfrm>
            <a:off x="792163" y="1304925"/>
            <a:ext cx="611187" cy="755650"/>
          </a:xfrm>
          <a:prstGeom prst="can">
            <a:avLst>
              <a:gd name="adj" fmla="val 30909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.cpp</a:t>
            </a:r>
          </a:p>
        </p:txBody>
      </p:sp>
      <p:sp>
        <p:nvSpPr>
          <p:cNvPr id="16413" name="Line 26"/>
          <p:cNvSpPr>
            <a:spLocks noChangeShapeType="1"/>
          </p:cNvSpPr>
          <p:nvPr/>
        </p:nvSpPr>
        <p:spPr bwMode="auto">
          <a:xfrm>
            <a:off x="1403350" y="1700213"/>
            <a:ext cx="2124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14" name="AutoShape 27"/>
          <p:cNvSpPr>
            <a:spLocks noChangeArrowheads="1"/>
          </p:cNvSpPr>
          <p:nvPr/>
        </p:nvSpPr>
        <p:spPr bwMode="auto">
          <a:xfrm>
            <a:off x="1403350" y="2528888"/>
            <a:ext cx="612775" cy="647700"/>
          </a:xfrm>
          <a:prstGeom prst="can">
            <a:avLst>
              <a:gd name="adj" fmla="val 26425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.o</a:t>
            </a:r>
          </a:p>
        </p:txBody>
      </p:sp>
      <p:sp>
        <p:nvSpPr>
          <p:cNvPr id="16415" name="AutoShape 28"/>
          <p:cNvSpPr>
            <a:spLocks noChangeArrowheads="1"/>
          </p:cNvSpPr>
          <p:nvPr/>
        </p:nvSpPr>
        <p:spPr bwMode="auto">
          <a:xfrm>
            <a:off x="4140200" y="2528888"/>
            <a:ext cx="612775" cy="647700"/>
          </a:xfrm>
          <a:prstGeom prst="can">
            <a:avLst>
              <a:gd name="adj" fmla="val 26425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.o</a:t>
            </a:r>
          </a:p>
        </p:txBody>
      </p:sp>
      <p:sp>
        <p:nvSpPr>
          <p:cNvPr id="16416" name="AutoShape 29"/>
          <p:cNvSpPr>
            <a:spLocks noChangeArrowheads="1"/>
          </p:cNvSpPr>
          <p:nvPr/>
        </p:nvSpPr>
        <p:spPr bwMode="auto">
          <a:xfrm>
            <a:off x="7200900" y="2528888"/>
            <a:ext cx="612775" cy="647700"/>
          </a:xfrm>
          <a:prstGeom prst="can">
            <a:avLst>
              <a:gd name="adj" fmla="val 26425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.o</a:t>
            </a:r>
          </a:p>
        </p:txBody>
      </p:sp>
      <p:sp>
        <p:nvSpPr>
          <p:cNvPr id="16417" name="Line 32"/>
          <p:cNvSpPr>
            <a:spLocks noChangeShapeType="1"/>
          </p:cNvSpPr>
          <p:nvPr/>
        </p:nvSpPr>
        <p:spPr bwMode="auto">
          <a:xfrm flipH="1">
            <a:off x="1692275" y="2060575"/>
            <a:ext cx="1835150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18" name="Line 33"/>
          <p:cNvSpPr>
            <a:spLocks noChangeShapeType="1"/>
          </p:cNvSpPr>
          <p:nvPr/>
        </p:nvSpPr>
        <p:spPr bwMode="auto">
          <a:xfrm>
            <a:off x="4464050" y="2060575"/>
            <a:ext cx="0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19" name="Line 34"/>
          <p:cNvSpPr>
            <a:spLocks noChangeShapeType="1"/>
          </p:cNvSpPr>
          <p:nvPr/>
        </p:nvSpPr>
        <p:spPr bwMode="auto">
          <a:xfrm>
            <a:off x="5400675" y="2060575"/>
            <a:ext cx="2124075" cy="539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20" name="Line 35"/>
          <p:cNvSpPr>
            <a:spLocks noChangeShapeType="1"/>
          </p:cNvSpPr>
          <p:nvPr/>
        </p:nvSpPr>
        <p:spPr bwMode="auto">
          <a:xfrm>
            <a:off x="1727200" y="317658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21" name="Line 36"/>
          <p:cNvSpPr>
            <a:spLocks noChangeShapeType="1"/>
          </p:cNvSpPr>
          <p:nvPr/>
        </p:nvSpPr>
        <p:spPr bwMode="auto">
          <a:xfrm>
            <a:off x="4464050" y="3176588"/>
            <a:ext cx="0" cy="828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7524750" y="3176588"/>
            <a:ext cx="0" cy="4683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23" name="AutoShape 41"/>
          <p:cNvSpPr>
            <a:spLocks noChangeArrowheads="1"/>
          </p:cNvSpPr>
          <p:nvPr/>
        </p:nvSpPr>
        <p:spPr bwMode="auto">
          <a:xfrm>
            <a:off x="7740650" y="1304925"/>
            <a:ext cx="611188" cy="755650"/>
          </a:xfrm>
          <a:prstGeom prst="can">
            <a:avLst>
              <a:gd name="adj" fmla="val 30909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.lib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952500" y="3667125"/>
            <a:ext cx="5772150" cy="2676525"/>
            <a:chOff x="600" y="2310"/>
            <a:chExt cx="3636" cy="1686"/>
          </a:xfrm>
          <a:solidFill>
            <a:schemeClr val="bg1"/>
          </a:solidFill>
        </p:grpSpPr>
        <p:sp>
          <p:nvSpPr>
            <p:cNvPr id="340014" name="Freeform 46"/>
            <p:cNvSpPr>
              <a:spLocks/>
            </p:cNvSpPr>
            <p:nvPr/>
          </p:nvSpPr>
          <p:spPr bwMode="auto">
            <a:xfrm>
              <a:off x="600" y="2310"/>
              <a:ext cx="3636" cy="1686"/>
            </a:xfrm>
            <a:custGeom>
              <a:avLst/>
              <a:gdLst/>
              <a:ahLst/>
              <a:cxnLst>
                <a:cxn ang="0">
                  <a:pos x="0" y="1458"/>
                </a:cxn>
                <a:cxn ang="0">
                  <a:pos x="3420" y="1458"/>
                </a:cxn>
                <a:cxn ang="0">
                  <a:pos x="3420" y="0"/>
                </a:cxn>
                <a:cxn ang="0">
                  <a:pos x="3636" y="0"/>
                </a:cxn>
                <a:cxn ang="0">
                  <a:pos x="3636" y="1686"/>
                </a:cxn>
                <a:cxn ang="0">
                  <a:pos x="0" y="1686"/>
                </a:cxn>
                <a:cxn ang="0">
                  <a:pos x="0" y="1458"/>
                </a:cxn>
              </a:cxnLst>
              <a:rect l="0" t="0" r="r" b="b"/>
              <a:pathLst>
                <a:path w="3636" h="1686">
                  <a:moveTo>
                    <a:pt x="0" y="1458"/>
                  </a:moveTo>
                  <a:lnTo>
                    <a:pt x="3420" y="1458"/>
                  </a:lnTo>
                  <a:lnTo>
                    <a:pt x="3420" y="0"/>
                  </a:lnTo>
                  <a:lnTo>
                    <a:pt x="3636" y="0"/>
                  </a:lnTo>
                  <a:lnTo>
                    <a:pt x="3636" y="1686"/>
                  </a:lnTo>
                  <a:lnTo>
                    <a:pt x="0" y="1686"/>
                  </a:lnTo>
                  <a:lnTo>
                    <a:pt x="0" y="1458"/>
                  </a:lnTo>
                  <a:close/>
                </a:path>
              </a:pathLst>
            </a:custGeom>
            <a:grp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0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0015" name="Text Box 47"/>
            <p:cNvSpPr txBox="1">
              <a:spLocks noChangeArrowheads="1"/>
            </p:cNvSpPr>
            <p:nvPr/>
          </p:nvSpPr>
          <p:spPr bwMode="auto">
            <a:xfrm>
              <a:off x="1995" y="3801"/>
              <a:ext cx="896" cy="173"/>
            </a:xfrm>
            <a:prstGeom prst="rect">
              <a:avLst/>
            </a:prstGeom>
            <a:grp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>
              <a:spAutoFit/>
            </a:bodyPr>
            <a:lstStyle/>
            <a:p>
              <a:pPr marL="176213" indent="-176213">
                <a:defRPr/>
              </a:pPr>
              <a:r>
                <a:rPr lang="en-US" sz="1200">
                  <a:latin typeface="Arial" charset="0"/>
                </a:rPr>
                <a:t>Interconnection</a:t>
              </a:r>
            </a:p>
          </p:txBody>
        </p:sp>
      </p:grpSp>
      <p:sp>
        <p:nvSpPr>
          <p:cNvPr id="16425" name="Rectangle 51"/>
          <p:cNvSpPr>
            <a:spLocks noChangeArrowheads="1"/>
          </p:cNvSpPr>
          <p:nvPr/>
        </p:nvSpPr>
        <p:spPr bwMode="auto">
          <a:xfrm>
            <a:off x="989013" y="4203700"/>
            <a:ext cx="1549400" cy="111601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Control</a:t>
            </a:r>
          </a:p>
          <a:p>
            <a:pPr marL="176213" indent="-176213"/>
            <a:r>
              <a:rPr lang="en-US"/>
              <a:t>Processor</a:t>
            </a:r>
          </a:p>
        </p:txBody>
      </p:sp>
      <p:sp>
        <p:nvSpPr>
          <p:cNvPr id="16426" name="Rectangle 52"/>
          <p:cNvSpPr>
            <a:spLocks noChangeArrowheads="1"/>
          </p:cNvSpPr>
          <p:nvPr/>
        </p:nvSpPr>
        <p:spPr bwMode="auto">
          <a:xfrm>
            <a:off x="1042988" y="4257675"/>
            <a:ext cx="1549400" cy="111601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anchor="ctr"/>
          <a:lstStyle/>
          <a:p>
            <a:pPr marL="176213" indent="-176213"/>
            <a:r>
              <a:rPr lang="en-US"/>
              <a:t>Control</a:t>
            </a:r>
          </a:p>
          <a:p>
            <a:pPr marL="176213" indent="-176213"/>
            <a:r>
              <a:rPr lang="en-US"/>
              <a:t>Processor</a:t>
            </a:r>
          </a:p>
        </p:txBody>
      </p:sp>
      <p:sp>
        <p:nvSpPr>
          <p:cNvPr id="16427" name="Line 53"/>
          <p:cNvSpPr>
            <a:spLocks noChangeShapeType="1"/>
          </p:cNvSpPr>
          <p:nvPr/>
        </p:nvSpPr>
        <p:spPr bwMode="auto">
          <a:xfrm>
            <a:off x="1619250" y="5373688"/>
            <a:ext cx="0" cy="611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28" name="Line 54"/>
          <p:cNvSpPr>
            <a:spLocks noChangeShapeType="1"/>
          </p:cNvSpPr>
          <p:nvPr/>
        </p:nvSpPr>
        <p:spPr bwMode="auto">
          <a:xfrm>
            <a:off x="1727200" y="5373688"/>
            <a:ext cx="0" cy="611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29" name="Line 55"/>
          <p:cNvSpPr>
            <a:spLocks noChangeShapeType="1"/>
          </p:cNvSpPr>
          <p:nvPr/>
        </p:nvSpPr>
        <p:spPr bwMode="auto">
          <a:xfrm>
            <a:off x="1835150" y="5373688"/>
            <a:ext cx="0" cy="611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0" name="Line 56"/>
          <p:cNvSpPr>
            <a:spLocks noChangeShapeType="1"/>
          </p:cNvSpPr>
          <p:nvPr/>
        </p:nvSpPr>
        <p:spPr bwMode="auto">
          <a:xfrm>
            <a:off x="4464050" y="5589588"/>
            <a:ext cx="0" cy="395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1" name="Line 57"/>
          <p:cNvSpPr>
            <a:spLocks noChangeShapeType="1"/>
          </p:cNvSpPr>
          <p:nvPr/>
        </p:nvSpPr>
        <p:spPr bwMode="auto">
          <a:xfrm>
            <a:off x="6084888" y="42576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2" name="Line 58"/>
          <p:cNvSpPr>
            <a:spLocks noChangeShapeType="1"/>
          </p:cNvSpPr>
          <p:nvPr/>
        </p:nvSpPr>
        <p:spPr bwMode="auto">
          <a:xfrm>
            <a:off x="6084888" y="411321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3" name="Line 59"/>
          <p:cNvSpPr>
            <a:spLocks noChangeShapeType="1"/>
          </p:cNvSpPr>
          <p:nvPr/>
        </p:nvSpPr>
        <p:spPr bwMode="auto">
          <a:xfrm>
            <a:off x="6084888" y="46529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4" name="Line 60"/>
          <p:cNvSpPr>
            <a:spLocks noChangeShapeType="1"/>
          </p:cNvSpPr>
          <p:nvPr/>
        </p:nvSpPr>
        <p:spPr bwMode="auto">
          <a:xfrm>
            <a:off x="6084888" y="450850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5" name="Line 61"/>
          <p:cNvSpPr>
            <a:spLocks noChangeShapeType="1"/>
          </p:cNvSpPr>
          <p:nvPr/>
        </p:nvSpPr>
        <p:spPr bwMode="auto">
          <a:xfrm>
            <a:off x="6084888" y="5049838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6" name="Line 62"/>
          <p:cNvSpPr>
            <a:spLocks noChangeShapeType="1"/>
          </p:cNvSpPr>
          <p:nvPr/>
        </p:nvSpPr>
        <p:spPr bwMode="auto">
          <a:xfrm>
            <a:off x="6084888" y="49053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7" name="Line 63"/>
          <p:cNvSpPr>
            <a:spLocks noChangeShapeType="1"/>
          </p:cNvSpPr>
          <p:nvPr/>
        </p:nvSpPr>
        <p:spPr bwMode="auto">
          <a:xfrm>
            <a:off x="6084888" y="544512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8" name="Line 64"/>
          <p:cNvSpPr>
            <a:spLocks noChangeShapeType="1"/>
          </p:cNvSpPr>
          <p:nvPr/>
        </p:nvSpPr>
        <p:spPr bwMode="auto">
          <a:xfrm>
            <a:off x="6084888" y="53006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39" name="Line 65"/>
          <p:cNvSpPr>
            <a:spLocks noChangeShapeType="1"/>
          </p:cNvSpPr>
          <p:nvPr/>
        </p:nvSpPr>
        <p:spPr bwMode="auto">
          <a:xfrm>
            <a:off x="4319588" y="5589588"/>
            <a:ext cx="0" cy="395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0" name="Line 66"/>
          <p:cNvSpPr>
            <a:spLocks noChangeShapeType="1"/>
          </p:cNvSpPr>
          <p:nvPr/>
        </p:nvSpPr>
        <p:spPr bwMode="auto">
          <a:xfrm>
            <a:off x="4608513" y="5589588"/>
            <a:ext cx="0" cy="395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1" name="Line 67"/>
          <p:cNvSpPr>
            <a:spLocks noChangeShapeType="1"/>
          </p:cNvSpPr>
          <p:nvPr/>
        </p:nvSpPr>
        <p:spPr bwMode="auto">
          <a:xfrm>
            <a:off x="6732588" y="38242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2" name="Line 68"/>
          <p:cNvSpPr>
            <a:spLocks noChangeShapeType="1"/>
          </p:cNvSpPr>
          <p:nvPr/>
        </p:nvSpPr>
        <p:spPr bwMode="auto">
          <a:xfrm>
            <a:off x="6732588" y="4005263"/>
            <a:ext cx="252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3" name="Line 69"/>
          <p:cNvSpPr>
            <a:spLocks noChangeShapeType="1"/>
          </p:cNvSpPr>
          <p:nvPr/>
        </p:nvSpPr>
        <p:spPr bwMode="auto">
          <a:xfrm>
            <a:off x="6732588" y="418465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4" name="Line 70"/>
          <p:cNvSpPr>
            <a:spLocks noChangeShapeType="1"/>
          </p:cNvSpPr>
          <p:nvPr/>
        </p:nvSpPr>
        <p:spPr bwMode="auto">
          <a:xfrm>
            <a:off x="6732588" y="48339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5" name="Line 71"/>
          <p:cNvSpPr>
            <a:spLocks noChangeShapeType="1"/>
          </p:cNvSpPr>
          <p:nvPr/>
        </p:nvSpPr>
        <p:spPr bwMode="auto">
          <a:xfrm>
            <a:off x="6732588" y="5014913"/>
            <a:ext cx="252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6" name="Line 72"/>
          <p:cNvSpPr>
            <a:spLocks noChangeShapeType="1"/>
          </p:cNvSpPr>
          <p:nvPr/>
        </p:nvSpPr>
        <p:spPr bwMode="auto">
          <a:xfrm>
            <a:off x="6732588" y="519430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7" name="Line 73"/>
          <p:cNvSpPr>
            <a:spLocks noChangeShapeType="1"/>
          </p:cNvSpPr>
          <p:nvPr/>
        </p:nvSpPr>
        <p:spPr bwMode="auto">
          <a:xfrm>
            <a:off x="6732588" y="58054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8" name="Line 74"/>
          <p:cNvSpPr>
            <a:spLocks noChangeShapeType="1"/>
          </p:cNvSpPr>
          <p:nvPr/>
        </p:nvSpPr>
        <p:spPr bwMode="auto">
          <a:xfrm>
            <a:off x="6732588" y="5986463"/>
            <a:ext cx="252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6449" name="Line 75"/>
          <p:cNvSpPr>
            <a:spLocks noChangeShapeType="1"/>
          </p:cNvSpPr>
          <p:nvPr/>
        </p:nvSpPr>
        <p:spPr bwMode="auto">
          <a:xfrm>
            <a:off x="6732588" y="616585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9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9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0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0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4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0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0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0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008" grpId="0" animBg="1"/>
      <p:bldP spid="340008" grpId="1" animBg="1"/>
      <p:bldP spid="340007" grpId="0" animBg="1"/>
      <p:bldP spid="339999" grpId="0" animBg="1"/>
      <p:bldP spid="33999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fld id="{DBABABC0-9EC9-46DB-B8A9-01ACB05B1D27}" type="datetime1">
              <a:rPr lang="en-US">
                <a:latin typeface="Arial" pitchFamily="34" charset="0"/>
              </a:rPr>
              <a:pPr/>
              <a:t>8/3/2009</a:t>
            </a:fld>
            <a:endParaRPr lang="en-US">
              <a:latin typeface="Arial" pitchFamily="34" charset="0"/>
            </a:endParaRP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6C42184A-96C0-4D05-A1CD-B2F6DC5C23C2}" type="slidenum">
              <a:rPr lang="en-US">
                <a:latin typeface="Arial" pitchFamily="34" charset="0"/>
              </a:rPr>
              <a:pPr/>
              <a:t>11</a:t>
            </a:fld>
            <a:endParaRPr lang="en-US">
              <a:latin typeface="Arial" pitchFamily="34" charset="0"/>
            </a:endParaRP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Task Tools</a:t>
            </a:r>
          </a:p>
        </p:txBody>
      </p:sp>
      <p:sp>
        <p:nvSpPr>
          <p:cNvPr id="346138" name="AutoShape 26"/>
          <p:cNvSpPr>
            <a:spLocks noChangeArrowheads="1"/>
          </p:cNvSpPr>
          <p:nvPr/>
        </p:nvSpPr>
        <p:spPr bwMode="auto">
          <a:xfrm>
            <a:off x="4787900" y="1304925"/>
            <a:ext cx="611188" cy="53975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.lib</a:t>
            </a:r>
          </a:p>
        </p:txBody>
      </p:sp>
      <p:sp>
        <p:nvSpPr>
          <p:cNvPr id="346178" name="AutoShape 66"/>
          <p:cNvSpPr>
            <a:spLocks noChangeArrowheads="1"/>
          </p:cNvSpPr>
          <p:nvPr/>
        </p:nvSpPr>
        <p:spPr bwMode="auto">
          <a:xfrm>
            <a:off x="3492500" y="1304925"/>
            <a:ext cx="611188" cy="53975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.cpp</a:t>
            </a:r>
          </a:p>
        </p:txBody>
      </p:sp>
      <p:sp>
        <p:nvSpPr>
          <p:cNvPr id="346179" name="Rectangle 67"/>
          <p:cNvSpPr>
            <a:spLocks noChangeArrowheads="1"/>
          </p:cNvSpPr>
          <p:nvPr/>
        </p:nvSpPr>
        <p:spPr bwMode="auto">
          <a:xfrm>
            <a:off x="3600450" y="2132013"/>
            <a:ext cx="1690688" cy="46831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Task Splitter</a:t>
            </a:r>
          </a:p>
        </p:txBody>
      </p:sp>
      <p:sp>
        <p:nvSpPr>
          <p:cNvPr id="17422" name="Line 69"/>
          <p:cNvSpPr>
            <a:spLocks noChangeShapeType="1"/>
          </p:cNvSpPr>
          <p:nvPr/>
        </p:nvSpPr>
        <p:spPr bwMode="auto">
          <a:xfrm>
            <a:off x="3816350" y="1844675"/>
            <a:ext cx="287338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346182" name="AutoShape 70"/>
          <p:cNvSpPr>
            <a:spLocks noChangeArrowheads="1"/>
          </p:cNvSpPr>
          <p:nvPr/>
        </p:nvSpPr>
        <p:spPr bwMode="auto">
          <a:xfrm>
            <a:off x="1979613" y="2924175"/>
            <a:ext cx="611187" cy="576263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.cpp</a:t>
            </a:r>
          </a:p>
        </p:txBody>
      </p:sp>
      <p:sp>
        <p:nvSpPr>
          <p:cNvPr id="346183" name="AutoShape 71"/>
          <p:cNvSpPr>
            <a:spLocks noChangeArrowheads="1"/>
          </p:cNvSpPr>
          <p:nvPr/>
        </p:nvSpPr>
        <p:spPr bwMode="auto">
          <a:xfrm>
            <a:off x="4643438" y="2924175"/>
            <a:ext cx="611187" cy="576263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.c(pp)</a:t>
            </a:r>
          </a:p>
        </p:txBody>
      </p:sp>
      <p:sp>
        <p:nvSpPr>
          <p:cNvPr id="346184" name="AutoShape 72"/>
          <p:cNvSpPr>
            <a:spLocks noChangeArrowheads="1"/>
          </p:cNvSpPr>
          <p:nvPr/>
        </p:nvSpPr>
        <p:spPr bwMode="auto">
          <a:xfrm>
            <a:off x="5976938" y="2924175"/>
            <a:ext cx="611187" cy="576263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.c(pp)</a:t>
            </a:r>
          </a:p>
        </p:txBody>
      </p:sp>
      <p:sp>
        <p:nvSpPr>
          <p:cNvPr id="346185" name="AutoShape 73"/>
          <p:cNvSpPr>
            <a:spLocks noChangeArrowheads="1"/>
          </p:cNvSpPr>
          <p:nvPr/>
        </p:nvSpPr>
        <p:spPr bwMode="auto">
          <a:xfrm>
            <a:off x="7272338" y="2924175"/>
            <a:ext cx="611187" cy="576263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.c(pp)</a:t>
            </a:r>
          </a:p>
        </p:txBody>
      </p:sp>
      <p:sp>
        <p:nvSpPr>
          <p:cNvPr id="346191" name="Rectangle 79"/>
          <p:cNvSpPr>
            <a:spLocks noChangeArrowheads="1"/>
          </p:cNvSpPr>
          <p:nvPr/>
        </p:nvSpPr>
        <p:spPr bwMode="auto">
          <a:xfrm>
            <a:off x="1763713" y="3752850"/>
            <a:ext cx="1044575" cy="576263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CP C++</a:t>
            </a:r>
          </a:p>
          <a:p>
            <a:pPr marL="176213" indent="-176213">
              <a:defRPr/>
            </a:pPr>
            <a:r>
              <a:rPr lang="en-US" dirty="0">
                <a:latin typeface="Arial" charset="0"/>
              </a:rPr>
              <a:t>Compiler</a:t>
            </a:r>
          </a:p>
        </p:txBody>
      </p:sp>
      <p:sp>
        <p:nvSpPr>
          <p:cNvPr id="17438" name="Line 83"/>
          <p:cNvSpPr>
            <a:spLocks noChangeShapeType="1"/>
          </p:cNvSpPr>
          <p:nvPr/>
        </p:nvSpPr>
        <p:spPr bwMode="auto">
          <a:xfrm>
            <a:off x="2303463" y="3500438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39" name="Line 84"/>
          <p:cNvSpPr>
            <a:spLocks noChangeShapeType="1"/>
          </p:cNvSpPr>
          <p:nvPr/>
        </p:nvSpPr>
        <p:spPr bwMode="auto">
          <a:xfrm flipH="1">
            <a:off x="2268538" y="2600325"/>
            <a:ext cx="1331912" cy="396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40" name="Line 85"/>
          <p:cNvSpPr>
            <a:spLocks noChangeShapeType="1"/>
          </p:cNvSpPr>
          <p:nvPr/>
        </p:nvSpPr>
        <p:spPr bwMode="auto">
          <a:xfrm>
            <a:off x="4643438" y="2600325"/>
            <a:ext cx="323850" cy="396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41" name="Line 86"/>
          <p:cNvSpPr>
            <a:spLocks noChangeShapeType="1"/>
          </p:cNvSpPr>
          <p:nvPr/>
        </p:nvSpPr>
        <p:spPr bwMode="auto">
          <a:xfrm>
            <a:off x="4967288" y="2600325"/>
            <a:ext cx="1333500" cy="396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42" name="Line 87"/>
          <p:cNvSpPr>
            <a:spLocks noChangeShapeType="1"/>
          </p:cNvSpPr>
          <p:nvPr/>
        </p:nvSpPr>
        <p:spPr bwMode="auto">
          <a:xfrm>
            <a:off x="5292725" y="2600325"/>
            <a:ext cx="2303463" cy="396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346200" name="Rectangle 88"/>
          <p:cNvSpPr>
            <a:spLocks noChangeArrowheads="1"/>
          </p:cNvSpPr>
          <p:nvPr/>
        </p:nvSpPr>
        <p:spPr bwMode="auto">
          <a:xfrm>
            <a:off x="4427538" y="3751263"/>
            <a:ext cx="1044575" cy="57626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PE C(++)</a:t>
            </a:r>
          </a:p>
          <a:p>
            <a:pPr marL="176213" indent="-176213">
              <a:defRPr/>
            </a:pPr>
            <a:r>
              <a:rPr lang="en-US" dirty="0">
                <a:latin typeface="Arial" charset="0"/>
              </a:rPr>
              <a:t>Compiler</a:t>
            </a:r>
          </a:p>
        </p:txBody>
      </p:sp>
      <p:sp>
        <p:nvSpPr>
          <p:cNvPr id="346201" name="Rectangle 89"/>
          <p:cNvSpPr>
            <a:spLocks noChangeArrowheads="1"/>
          </p:cNvSpPr>
          <p:nvPr/>
        </p:nvSpPr>
        <p:spPr bwMode="auto">
          <a:xfrm>
            <a:off x="5759450" y="3751263"/>
            <a:ext cx="1044575" cy="57626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PE C(++)</a:t>
            </a:r>
          </a:p>
          <a:p>
            <a:pPr marL="176213" indent="-176213">
              <a:defRPr/>
            </a:pPr>
            <a:r>
              <a:rPr lang="en-US" dirty="0">
                <a:latin typeface="Arial" charset="0"/>
              </a:rPr>
              <a:t>Compiler</a:t>
            </a:r>
          </a:p>
        </p:txBody>
      </p:sp>
      <p:sp>
        <p:nvSpPr>
          <p:cNvPr id="346202" name="Rectangle 90"/>
          <p:cNvSpPr>
            <a:spLocks noChangeArrowheads="1"/>
          </p:cNvSpPr>
          <p:nvPr/>
        </p:nvSpPr>
        <p:spPr bwMode="auto">
          <a:xfrm>
            <a:off x="7056438" y="3751263"/>
            <a:ext cx="1044575" cy="57626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PE C(++)</a:t>
            </a:r>
          </a:p>
          <a:p>
            <a:pPr marL="176213" indent="-176213">
              <a:defRPr/>
            </a:pPr>
            <a:r>
              <a:rPr lang="en-US" dirty="0">
                <a:latin typeface="Arial" charset="0"/>
              </a:rPr>
              <a:t>Compiler</a:t>
            </a:r>
          </a:p>
        </p:txBody>
      </p:sp>
      <p:sp>
        <p:nvSpPr>
          <p:cNvPr id="17452" name="Line 91"/>
          <p:cNvSpPr>
            <a:spLocks noChangeShapeType="1"/>
          </p:cNvSpPr>
          <p:nvPr/>
        </p:nvSpPr>
        <p:spPr bwMode="auto">
          <a:xfrm>
            <a:off x="4948238" y="3500438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53" name="Line 92"/>
          <p:cNvSpPr>
            <a:spLocks noChangeShapeType="1"/>
          </p:cNvSpPr>
          <p:nvPr/>
        </p:nvSpPr>
        <p:spPr bwMode="auto">
          <a:xfrm>
            <a:off x="6264275" y="3500438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54" name="Line 93"/>
          <p:cNvSpPr>
            <a:spLocks noChangeShapeType="1"/>
          </p:cNvSpPr>
          <p:nvPr/>
        </p:nvSpPr>
        <p:spPr bwMode="auto">
          <a:xfrm>
            <a:off x="7596188" y="3500438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346206" name="AutoShape 94"/>
          <p:cNvSpPr>
            <a:spLocks noChangeArrowheads="1"/>
          </p:cNvSpPr>
          <p:nvPr/>
        </p:nvSpPr>
        <p:spPr bwMode="auto">
          <a:xfrm>
            <a:off x="4643438" y="4545013"/>
            <a:ext cx="611187" cy="576262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.o</a:t>
            </a:r>
          </a:p>
        </p:txBody>
      </p:sp>
      <p:sp>
        <p:nvSpPr>
          <p:cNvPr id="346207" name="AutoShape 95"/>
          <p:cNvSpPr>
            <a:spLocks noChangeArrowheads="1"/>
          </p:cNvSpPr>
          <p:nvPr/>
        </p:nvSpPr>
        <p:spPr bwMode="auto">
          <a:xfrm>
            <a:off x="5976938" y="4545013"/>
            <a:ext cx="611187" cy="576262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.o</a:t>
            </a:r>
          </a:p>
        </p:txBody>
      </p:sp>
      <p:sp>
        <p:nvSpPr>
          <p:cNvPr id="346208" name="AutoShape 96"/>
          <p:cNvSpPr>
            <a:spLocks noChangeArrowheads="1"/>
          </p:cNvSpPr>
          <p:nvPr/>
        </p:nvSpPr>
        <p:spPr bwMode="auto">
          <a:xfrm>
            <a:off x="7308850" y="4545013"/>
            <a:ext cx="611188" cy="576262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.o</a:t>
            </a:r>
          </a:p>
        </p:txBody>
      </p:sp>
      <p:sp>
        <p:nvSpPr>
          <p:cNvPr id="346209" name="AutoShape 97"/>
          <p:cNvSpPr>
            <a:spLocks noChangeArrowheads="1"/>
          </p:cNvSpPr>
          <p:nvPr/>
        </p:nvSpPr>
        <p:spPr bwMode="auto">
          <a:xfrm>
            <a:off x="1979613" y="4545013"/>
            <a:ext cx="611187" cy="576262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.o</a:t>
            </a:r>
          </a:p>
        </p:txBody>
      </p:sp>
      <p:sp>
        <p:nvSpPr>
          <p:cNvPr id="17467" name="Line 98"/>
          <p:cNvSpPr>
            <a:spLocks noChangeShapeType="1"/>
          </p:cNvSpPr>
          <p:nvPr/>
        </p:nvSpPr>
        <p:spPr bwMode="auto">
          <a:xfrm>
            <a:off x="2303463" y="432911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68" name="Line 99"/>
          <p:cNvSpPr>
            <a:spLocks noChangeShapeType="1"/>
          </p:cNvSpPr>
          <p:nvPr/>
        </p:nvSpPr>
        <p:spPr bwMode="auto">
          <a:xfrm>
            <a:off x="4932363" y="432911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69" name="Line 100"/>
          <p:cNvSpPr>
            <a:spLocks noChangeShapeType="1"/>
          </p:cNvSpPr>
          <p:nvPr/>
        </p:nvSpPr>
        <p:spPr bwMode="auto">
          <a:xfrm>
            <a:off x="6264275" y="432911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70" name="Line 101"/>
          <p:cNvSpPr>
            <a:spLocks noChangeShapeType="1"/>
          </p:cNvSpPr>
          <p:nvPr/>
        </p:nvSpPr>
        <p:spPr bwMode="auto">
          <a:xfrm>
            <a:off x="7596188" y="432911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346214" name="Rectangle 102"/>
          <p:cNvSpPr>
            <a:spLocks noChangeArrowheads="1"/>
          </p:cNvSpPr>
          <p:nvPr/>
        </p:nvSpPr>
        <p:spPr bwMode="auto">
          <a:xfrm>
            <a:off x="3600450" y="5481638"/>
            <a:ext cx="1690688" cy="46831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Linker</a:t>
            </a:r>
          </a:p>
        </p:txBody>
      </p:sp>
      <p:sp>
        <p:nvSpPr>
          <p:cNvPr id="17474" name="Line 103"/>
          <p:cNvSpPr>
            <a:spLocks noChangeShapeType="1"/>
          </p:cNvSpPr>
          <p:nvPr/>
        </p:nvSpPr>
        <p:spPr bwMode="auto">
          <a:xfrm>
            <a:off x="2268538" y="5121275"/>
            <a:ext cx="133191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75" name="Line 104"/>
          <p:cNvSpPr>
            <a:spLocks noChangeShapeType="1"/>
          </p:cNvSpPr>
          <p:nvPr/>
        </p:nvSpPr>
        <p:spPr bwMode="auto">
          <a:xfrm flipH="1">
            <a:off x="4643438" y="5121275"/>
            <a:ext cx="32385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76" name="Line 105"/>
          <p:cNvSpPr>
            <a:spLocks noChangeShapeType="1"/>
          </p:cNvSpPr>
          <p:nvPr/>
        </p:nvSpPr>
        <p:spPr bwMode="auto">
          <a:xfrm flipH="1">
            <a:off x="5292725" y="5121275"/>
            <a:ext cx="23399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77" name="Line 106"/>
          <p:cNvSpPr>
            <a:spLocks noChangeShapeType="1"/>
          </p:cNvSpPr>
          <p:nvPr/>
        </p:nvSpPr>
        <p:spPr bwMode="auto">
          <a:xfrm flipH="1">
            <a:off x="5003800" y="5121275"/>
            <a:ext cx="129698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346219" name="AutoShape 107"/>
          <p:cNvSpPr>
            <a:spLocks noChangeArrowheads="1"/>
          </p:cNvSpPr>
          <p:nvPr/>
        </p:nvSpPr>
        <p:spPr bwMode="auto">
          <a:xfrm>
            <a:off x="2411413" y="5734050"/>
            <a:ext cx="611187" cy="719138"/>
          </a:xfrm>
          <a:prstGeom prst="can">
            <a:avLst>
              <a:gd name="adj" fmla="val 29416"/>
            </a:avLst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.exe</a:t>
            </a:r>
          </a:p>
        </p:txBody>
      </p:sp>
      <p:sp>
        <p:nvSpPr>
          <p:cNvPr id="17481" name="Line 108"/>
          <p:cNvSpPr>
            <a:spLocks noChangeShapeType="1"/>
          </p:cNvSpPr>
          <p:nvPr/>
        </p:nvSpPr>
        <p:spPr bwMode="auto">
          <a:xfrm flipH="1">
            <a:off x="3024188" y="5949950"/>
            <a:ext cx="576262" cy="179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82" name="Text Box 111"/>
          <p:cNvSpPr txBox="1">
            <a:spLocks noChangeArrowheads="1"/>
          </p:cNvSpPr>
          <p:nvPr/>
        </p:nvSpPr>
        <p:spPr bwMode="auto">
          <a:xfrm>
            <a:off x="171450" y="1304925"/>
            <a:ext cx="3032125" cy="8683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2"/>
            </a:solidFill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 marL="176213" indent="-176213" algn="l"/>
            <a:r>
              <a:rPr lang="en-US" sz="1200">
                <a:solidFill>
                  <a:schemeClr val="bg2"/>
                </a:solidFill>
              </a:rPr>
              <a:t>Program and Threads, written</a:t>
            </a:r>
            <a:br>
              <a:rPr lang="en-US" sz="1200">
                <a:solidFill>
                  <a:schemeClr val="bg2"/>
                </a:solidFill>
              </a:rPr>
            </a:br>
            <a:r>
              <a:rPr lang="en-US" sz="1200">
                <a:solidFill>
                  <a:schemeClr val="bg2"/>
                </a:solidFill>
              </a:rPr>
              <a:t>in C++</a:t>
            </a:r>
          </a:p>
          <a:p>
            <a:pPr marL="176213" indent="-176213" algn="l"/>
            <a:r>
              <a:rPr lang="en-US" sz="1200">
                <a:solidFill>
                  <a:schemeClr val="bg2"/>
                </a:solidFill>
              </a:rPr>
              <a:t>Tasks written in C++, C or C with</a:t>
            </a:r>
            <a:br>
              <a:rPr lang="en-US" sz="1200">
                <a:solidFill>
                  <a:schemeClr val="bg2"/>
                </a:solidFill>
              </a:rPr>
            </a:br>
            <a:r>
              <a:rPr lang="en-US" sz="1200">
                <a:solidFill>
                  <a:schemeClr val="bg2"/>
                </a:solidFill>
              </a:rPr>
              <a:t>inline Assembly</a:t>
            </a:r>
          </a:p>
        </p:txBody>
      </p:sp>
      <p:sp>
        <p:nvSpPr>
          <p:cNvPr id="17483" name="Text Box 112"/>
          <p:cNvSpPr txBox="1">
            <a:spLocks noChangeArrowheads="1"/>
          </p:cNvSpPr>
          <p:nvPr/>
        </p:nvSpPr>
        <p:spPr bwMode="auto">
          <a:xfrm>
            <a:off x="5651500" y="1520825"/>
            <a:ext cx="3338513" cy="4667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2"/>
            </a:solidFill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 marL="176213" indent="-176213" algn="l"/>
            <a:r>
              <a:rPr lang="en-US" sz="1200">
                <a:solidFill>
                  <a:schemeClr val="bg2"/>
                </a:solidFill>
              </a:rPr>
              <a:t>Optimized algorithm kernels, written</a:t>
            </a:r>
            <a:br>
              <a:rPr lang="en-US" sz="1200">
                <a:solidFill>
                  <a:schemeClr val="bg2"/>
                </a:solidFill>
              </a:rPr>
            </a:br>
            <a:r>
              <a:rPr lang="en-US" sz="1200">
                <a:solidFill>
                  <a:schemeClr val="bg2"/>
                </a:solidFill>
              </a:rPr>
              <a:t>in C++, C or C with inline assembly</a:t>
            </a:r>
          </a:p>
        </p:txBody>
      </p:sp>
      <p:sp>
        <p:nvSpPr>
          <p:cNvPr id="17484" name="Line 113"/>
          <p:cNvSpPr>
            <a:spLocks noChangeShapeType="1"/>
          </p:cNvSpPr>
          <p:nvPr/>
        </p:nvSpPr>
        <p:spPr bwMode="auto">
          <a:xfrm flipH="1">
            <a:off x="4103688" y="1592263"/>
            <a:ext cx="68421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lIns="0" rIns="0" anchor="ctr"/>
          <a:lstStyle/>
          <a:p>
            <a:endParaRPr lang="en-US"/>
          </a:p>
        </p:txBody>
      </p:sp>
      <p:sp>
        <p:nvSpPr>
          <p:cNvPr id="17485" name="Text Box 114"/>
          <p:cNvSpPr txBox="1">
            <a:spLocks noChangeArrowheads="1"/>
          </p:cNvSpPr>
          <p:nvPr/>
        </p:nvSpPr>
        <p:spPr bwMode="auto">
          <a:xfrm>
            <a:off x="4192588" y="1341438"/>
            <a:ext cx="523875" cy="304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pPr marL="176213" indent="-176213"/>
            <a:r>
              <a:rPr lang="en-US">
                <a:solidFill>
                  <a:schemeClr val="bg2"/>
                </a:solidFill>
              </a:rPr>
              <a:t>using</a:t>
            </a:r>
          </a:p>
        </p:txBody>
      </p:sp>
      <p:cxnSp>
        <p:nvCxnSpPr>
          <p:cNvPr id="17486" name="AutoShape 115"/>
          <p:cNvCxnSpPr>
            <a:cxnSpLocks noChangeShapeType="1"/>
            <a:stCxn id="0" idx="2"/>
            <a:endCxn id="17482" idx="3"/>
          </p:cNvCxnSpPr>
          <p:nvPr/>
        </p:nvCxnSpPr>
        <p:spPr bwMode="auto">
          <a:xfrm rot="10800000" flipV="1">
            <a:off x="3203575" y="1574800"/>
            <a:ext cx="288925" cy="165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7487" name="AutoShape 116"/>
          <p:cNvCxnSpPr>
            <a:cxnSpLocks noChangeShapeType="1"/>
          </p:cNvCxnSpPr>
          <p:nvPr/>
        </p:nvCxnSpPr>
        <p:spPr bwMode="auto">
          <a:xfrm>
            <a:off x="5399088" y="1574800"/>
            <a:ext cx="252412" cy="179388"/>
          </a:xfrm>
          <a:prstGeom prst="curvedConnector3">
            <a:avLst>
              <a:gd name="adj1" fmla="val 49685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fld id="{6FBDB906-E215-4E42-9385-B86CB3BD1480}" type="datetime1">
              <a:rPr lang="en-US">
                <a:latin typeface="Arial" pitchFamily="34" charset="0"/>
              </a:rPr>
              <a:pPr/>
              <a:t>8/3/2009</a:t>
            </a:fld>
            <a:endParaRPr lang="en-US">
              <a:latin typeface="Arial" pitchFamily="34" charset="0"/>
            </a:endParaRP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19D4A100-5D06-4230-8048-E39BA8071E6C}" type="slidenum">
              <a:rPr lang="en-US">
                <a:latin typeface="Arial" pitchFamily="34" charset="0"/>
              </a:rPr>
              <a:pPr/>
              <a:t>12</a:t>
            </a:fld>
            <a:endParaRPr lang="en-US">
              <a:latin typeface="Arial" pitchFamily="34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CoreManager</a:t>
            </a:r>
          </a:p>
        </p:txBody>
      </p:sp>
      <p:grpSp>
        <p:nvGrpSpPr>
          <p:cNvPr id="19461" name="Group 47"/>
          <p:cNvGrpSpPr>
            <a:grpSpLocks/>
          </p:cNvGrpSpPr>
          <p:nvPr/>
        </p:nvGrpSpPr>
        <p:grpSpPr bwMode="auto">
          <a:xfrm>
            <a:off x="250825" y="1592263"/>
            <a:ext cx="4140200" cy="4583112"/>
            <a:chOff x="3084" y="1094"/>
            <a:chExt cx="2359" cy="2628"/>
          </a:xfrm>
        </p:grpSpPr>
        <p:sp>
          <p:nvSpPr>
            <p:cNvPr id="19463" name="AutoShape 4"/>
            <p:cNvSpPr>
              <a:spLocks noChangeArrowheads="1"/>
            </p:cNvSpPr>
            <p:nvPr/>
          </p:nvSpPr>
          <p:spPr bwMode="auto">
            <a:xfrm>
              <a:off x="3559" y="1400"/>
              <a:ext cx="420" cy="1281"/>
            </a:xfrm>
            <a:prstGeom prst="roundRect">
              <a:avLst>
                <a:gd name="adj" fmla="val 120"/>
              </a:avLst>
            </a:prstGeom>
            <a:solidFill>
              <a:srgbClr val="FFFF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4" name="AutoShape 5"/>
            <p:cNvSpPr>
              <a:spLocks noChangeArrowheads="1"/>
            </p:cNvSpPr>
            <p:nvPr/>
          </p:nvSpPr>
          <p:spPr bwMode="auto">
            <a:xfrm rot="-5400000">
              <a:off x="2354" y="2180"/>
              <a:ext cx="1897" cy="337"/>
            </a:xfrm>
            <a:prstGeom prst="roundRect">
              <a:avLst>
                <a:gd name="adj" fmla="val 153"/>
              </a:avLst>
            </a:prstGeom>
            <a:solidFill>
              <a:srgbClr val="000080"/>
            </a:solidFill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FFFFFF"/>
                  </a:solidFill>
                  <a:cs typeface="Arial" pitchFamily="34" charset="0"/>
                </a:rPr>
                <a:t>DMA Controllers</a:t>
              </a:r>
            </a:p>
          </p:txBody>
        </p:sp>
        <p:sp>
          <p:nvSpPr>
            <p:cNvPr id="19465" name="AutoShape 6"/>
            <p:cNvSpPr>
              <a:spLocks noChangeArrowheads="1"/>
            </p:cNvSpPr>
            <p:nvPr/>
          </p:nvSpPr>
          <p:spPr bwMode="auto">
            <a:xfrm>
              <a:off x="3598" y="2297"/>
              <a:ext cx="344" cy="342"/>
            </a:xfrm>
            <a:prstGeom prst="roundRect">
              <a:avLst>
                <a:gd name="adj" fmla="val 130"/>
              </a:avLst>
            </a:prstGeom>
            <a:solidFill>
              <a:srgbClr val="94BD5E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Load</a:t>
              </a:r>
            </a:p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Prog.</a:t>
              </a:r>
            </a:p>
          </p:txBody>
        </p:sp>
        <p:sp>
          <p:nvSpPr>
            <p:cNvPr id="19466" name="AutoShape 7"/>
            <p:cNvSpPr>
              <a:spLocks noChangeArrowheads="1"/>
            </p:cNvSpPr>
            <p:nvPr/>
          </p:nvSpPr>
          <p:spPr bwMode="auto">
            <a:xfrm rot="-5400000">
              <a:off x="3666" y="2178"/>
              <a:ext cx="1110" cy="237"/>
            </a:xfrm>
            <a:prstGeom prst="roundRect">
              <a:avLst>
                <a:gd name="adj" fmla="val 153"/>
              </a:avLst>
            </a:prstGeom>
            <a:solidFill>
              <a:srgbClr val="E6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Memory Allocator</a:t>
              </a:r>
            </a:p>
          </p:txBody>
        </p:sp>
        <p:sp>
          <p:nvSpPr>
            <p:cNvPr id="19467" name="AutoShape 8"/>
            <p:cNvSpPr>
              <a:spLocks noChangeArrowheads="1"/>
            </p:cNvSpPr>
            <p:nvPr/>
          </p:nvSpPr>
          <p:spPr bwMode="auto">
            <a:xfrm rot="-5400000">
              <a:off x="4369" y="2180"/>
              <a:ext cx="1110" cy="234"/>
            </a:xfrm>
            <a:prstGeom prst="roundRect">
              <a:avLst>
                <a:gd name="adj" fmla="val 167"/>
              </a:avLst>
            </a:prstGeom>
            <a:solidFill>
              <a:srgbClr val="E6E64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Resource Allocation</a:t>
              </a:r>
            </a:p>
          </p:txBody>
        </p:sp>
        <p:sp>
          <p:nvSpPr>
            <p:cNvPr id="19468" name="AutoShape 9"/>
            <p:cNvSpPr>
              <a:spLocks noChangeArrowheads="1"/>
            </p:cNvSpPr>
            <p:nvPr/>
          </p:nvSpPr>
          <p:spPr bwMode="auto">
            <a:xfrm rot="-5400000">
              <a:off x="4018" y="2180"/>
              <a:ext cx="1110" cy="234"/>
            </a:xfrm>
            <a:prstGeom prst="roundRect">
              <a:avLst>
                <a:gd name="adj" fmla="val 153"/>
              </a:avLst>
            </a:prstGeom>
            <a:solidFill>
              <a:srgbClr val="3DEB3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Dependency Checker</a:t>
              </a:r>
            </a:p>
          </p:txBody>
        </p:sp>
        <p:sp>
          <p:nvSpPr>
            <p:cNvPr id="19469" name="AutoShape 10"/>
            <p:cNvSpPr>
              <a:spLocks noChangeArrowheads="1"/>
            </p:cNvSpPr>
            <p:nvPr/>
          </p:nvSpPr>
          <p:spPr bwMode="auto">
            <a:xfrm>
              <a:off x="4105" y="2980"/>
              <a:ext cx="936" cy="305"/>
            </a:xfrm>
            <a:prstGeom prst="roundRect">
              <a:avLst>
                <a:gd name="adj" fmla="val 167"/>
              </a:avLst>
            </a:prstGeom>
            <a:solidFill>
              <a:srgbClr val="CC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45000" rIns="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In-Place Modification Handling</a:t>
              </a:r>
            </a:p>
          </p:txBody>
        </p:sp>
        <p:sp>
          <p:nvSpPr>
            <p:cNvPr id="19470" name="AutoShape 11"/>
            <p:cNvSpPr>
              <a:spLocks noChangeArrowheads="1"/>
            </p:cNvSpPr>
            <p:nvPr/>
          </p:nvSpPr>
          <p:spPr bwMode="auto">
            <a:xfrm rot="-5400000">
              <a:off x="4327" y="2231"/>
              <a:ext cx="1879" cy="218"/>
            </a:xfrm>
            <a:prstGeom prst="roundRect">
              <a:avLst>
                <a:gd name="adj" fmla="val 153"/>
              </a:avLst>
            </a:prstGeom>
            <a:solidFill>
              <a:srgbClr val="E6E64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Task Description Unit</a:t>
              </a:r>
            </a:p>
          </p:txBody>
        </p:sp>
        <p:sp>
          <p:nvSpPr>
            <p:cNvPr id="19471" name="AutoShape 12"/>
            <p:cNvSpPr>
              <a:spLocks noChangeArrowheads="1"/>
            </p:cNvSpPr>
            <p:nvPr/>
          </p:nvSpPr>
          <p:spPr bwMode="auto">
            <a:xfrm>
              <a:off x="4105" y="1400"/>
              <a:ext cx="936" cy="232"/>
            </a:xfrm>
            <a:prstGeom prst="roundRect">
              <a:avLst>
                <a:gd name="adj" fmla="val 384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GB" sz="1000">
                  <a:solidFill>
                    <a:srgbClr val="000000"/>
                  </a:solidFill>
                  <a:cs typeface="Arial" pitchFamily="34" charset="0"/>
                </a:rPr>
                <a:t>Cleanup Channels</a:t>
              </a:r>
            </a:p>
          </p:txBody>
        </p:sp>
        <p:sp>
          <p:nvSpPr>
            <p:cNvPr id="19472" name="Line 13"/>
            <p:cNvSpPr>
              <a:spLocks noChangeShapeType="1"/>
            </p:cNvSpPr>
            <p:nvPr/>
          </p:nvSpPr>
          <p:spPr bwMode="auto">
            <a:xfrm flipV="1">
              <a:off x="4222" y="2852"/>
              <a:ext cx="0" cy="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Line 14"/>
            <p:cNvSpPr>
              <a:spLocks noChangeShapeType="1"/>
            </p:cNvSpPr>
            <p:nvPr/>
          </p:nvSpPr>
          <p:spPr bwMode="auto">
            <a:xfrm flipV="1">
              <a:off x="4573" y="2852"/>
              <a:ext cx="0" cy="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4" name="Line 15"/>
            <p:cNvSpPr>
              <a:spLocks noChangeShapeType="1"/>
            </p:cNvSpPr>
            <p:nvPr/>
          </p:nvSpPr>
          <p:spPr bwMode="auto">
            <a:xfrm>
              <a:off x="4222" y="1631"/>
              <a:ext cx="0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Line 16"/>
            <p:cNvSpPr>
              <a:spLocks noChangeShapeType="1"/>
            </p:cNvSpPr>
            <p:nvPr/>
          </p:nvSpPr>
          <p:spPr bwMode="auto">
            <a:xfrm flipH="1">
              <a:off x="4573" y="1631"/>
              <a:ext cx="1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Line 17"/>
            <p:cNvSpPr>
              <a:spLocks noChangeShapeType="1"/>
            </p:cNvSpPr>
            <p:nvPr/>
          </p:nvSpPr>
          <p:spPr bwMode="auto">
            <a:xfrm>
              <a:off x="4924" y="1632"/>
              <a:ext cx="0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18"/>
            <p:cNvSpPr>
              <a:spLocks noChangeShapeType="1"/>
            </p:cNvSpPr>
            <p:nvPr/>
          </p:nvSpPr>
          <p:spPr bwMode="auto">
            <a:xfrm flipH="1">
              <a:off x="4690" y="2297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Line 19"/>
            <p:cNvSpPr>
              <a:spLocks noChangeShapeType="1"/>
            </p:cNvSpPr>
            <p:nvPr/>
          </p:nvSpPr>
          <p:spPr bwMode="auto">
            <a:xfrm flipH="1">
              <a:off x="4339" y="2297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9" name="Line 20"/>
            <p:cNvSpPr>
              <a:spLocks noChangeShapeType="1"/>
            </p:cNvSpPr>
            <p:nvPr/>
          </p:nvSpPr>
          <p:spPr bwMode="auto">
            <a:xfrm flipH="1">
              <a:off x="3988" y="2297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Line 21"/>
            <p:cNvSpPr>
              <a:spLocks noChangeShapeType="1"/>
            </p:cNvSpPr>
            <p:nvPr/>
          </p:nvSpPr>
          <p:spPr bwMode="auto">
            <a:xfrm flipH="1">
              <a:off x="5041" y="2297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1" name="Line 22"/>
            <p:cNvSpPr>
              <a:spLocks noChangeShapeType="1"/>
            </p:cNvSpPr>
            <p:nvPr/>
          </p:nvSpPr>
          <p:spPr bwMode="auto">
            <a:xfrm flipH="1">
              <a:off x="5041" y="3131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AutoShape 23"/>
            <p:cNvSpPr>
              <a:spLocks noChangeArrowheads="1"/>
            </p:cNvSpPr>
            <p:nvPr/>
          </p:nvSpPr>
          <p:spPr bwMode="auto">
            <a:xfrm>
              <a:off x="3598" y="1870"/>
              <a:ext cx="344" cy="342"/>
            </a:xfrm>
            <a:prstGeom prst="roundRect">
              <a:avLst>
                <a:gd name="adj" fmla="val 130"/>
              </a:avLst>
            </a:prstGeom>
            <a:solidFill>
              <a:srgbClr val="94BD5E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Write</a:t>
              </a:r>
            </a:p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Data</a:t>
              </a:r>
            </a:p>
          </p:txBody>
        </p:sp>
        <p:sp>
          <p:nvSpPr>
            <p:cNvPr id="19483" name="AutoShape 24"/>
            <p:cNvSpPr>
              <a:spLocks noChangeArrowheads="1"/>
            </p:cNvSpPr>
            <p:nvPr/>
          </p:nvSpPr>
          <p:spPr bwMode="auto">
            <a:xfrm>
              <a:off x="3598" y="1443"/>
              <a:ext cx="344" cy="341"/>
            </a:xfrm>
            <a:prstGeom prst="roundRect">
              <a:avLst>
                <a:gd name="adj" fmla="val 130"/>
              </a:avLst>
            </a:prstGeom>
            <a:solidFill>
              <a:srgbClr val="94BD5E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5000" rIns="90000" bIns="45000" anchor="ctr" anchorCtr="1"/>
            <a:lstStyle/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Read</a:t>
              </a:r>
            </a:p>
            <a:p>
              <a:pPr defTabSz="457200"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723900" algn="l"/>
                </a:tabLst>
              </a:pPr>
              <a:r>
                <a:rPr lang="en-GB" sz="1200">
                  <a:solidFill>
                    <a:srgbClr val="000000"/>
                  </a:solidFill>
                  <a:cs typeface="Arial" pitchFamily="34" charset="0"/>
                </a:rPr>
                <a:t>Data</a:t>
              </a:r>
            </a:p>
          </p:txBody>
        </p:sp>
        <p:sp>
          <p:nvSpPr>
            <p:cNvPr id="19484" name="Line 25"/>
            <p:cNvSpPr>
              <a:spLocks noChangeShapeType="1"/>
            </p:cNvSpPr>
            <p:nvPr/>
          </p:nvSpPr>
          <p:spPr bwMode="auto">
            <a:xfrm flipH="1">
              <a:off x="3481" y="1614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5" name="Line 26"/>
            <p:cNvSpPr>
              <a:spLocks noChangeShapeType="1"/>
            </p:cNvSpPr>
            <p:nvPr/>
          </p:nvSpPr>
          <p:spPr bwMode="auto">
            <a:xfrm flipH="1">
              <a:off x="3481" y="2041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6" name="Line 27"/>
            <p:cNvSpPr>
              <a:spLocks noChangeShapeType="1"/>
            </p:cNvSpPr>
            <p:nvPr/>
          </p:nvSpPr>
          <p:spPr bwMode="auto">
            <a:xfrm flipV="1">
              <a:off x="3084" y="1276"/>
              <a:ext cx="2359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/>
            <a:lstStyle/>
            <a:p>
              <a:endParaRPr lang="en-US"/>
            </a:p>
          </p:txBody>
        </p:sp>
        <p:sp>
          <p:nvSpPr>
            <p:cNvPr id="19487" name="Line 28"/>
            <p:cNvSpPr>
              <a:spLocks noChangeShapeType="1"/>
            </p:cNvSpPr>
            <p:nvPr/>
          </p:nvSpPr>
          <p:spPr bwMode="auto">
            <a:xfrm>
              <a:off x="3987" y="1521"/>
              <a:ext cx="1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lIns="0"/>
            <a:lstStyle/>
            <a:p>
              <a:endParaRPr lang="en-US"/>
            </a:p>
          </p:txBody>
        </p:sp>
        <p:sp>
          <p:nvSpPr>
            <p:cNvPr id="19488" name="Line 29"/>
            <p:cNvSpPr>
              <a:spLocks noChangeShapeType="1"/>
            </p:cNvSpPr>
            <p:nvPr/>
          </p:nvSpPr>
          <p:spPr bwMode="auto">
            <a:xfrm flipV="1">
              <a:off x="3084" y="3415"/>
              <a:ext cx="2340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/>
            <a:lstStyle/>
            <a:p>
              <a:endParaRPr lang="en-US"/>
            </a:p>
          </p:txBody>
        </p:sp>
        <p:sp>
          <p:nvSpPr>
            <p:cNvPr id="19489" name="Line 31"/>
            <p:cNvSpPr>
              <a:spLocks noChangeShapeType="1"/>
            </p:cNvSpPr>
            <p:nvPr/>
          </p:nvSpPr>
          <p:spPr bwMode="auto">
            <a:xfrm>
              <a:off x="3647" y="2639"/>
              <a:ext cx="1" cy="10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90" name="Group 32"/>
            <p:cNvGrpSpPr>
              <a:grpSpLocks/>
            </p:cNvGrpSpPr>
            <p:nvPr/>
          </p:nvGrpSpPr>
          <p:grpSpPr bwMode="auto">
            <a:xfrm>
              <a:off x="3103" y="3456"/>
              <a:ext cx="2322" cy="141"/>
              <a:chOff x="1406" y="3475"/>
              <a:chExt cx="2858" cy="227"/>
            </a:xfrm>
          </p:grpSpPr>
          <p:sp>
            <p:nvSpPr>
              <p:cNvPr id="19500" name="AutoShape 33"/>
              <p:cNvSpPr>
                <a:spLocks noChangeArrowheads="1"/>
              </p:cNvSpPr>
              <p:nvPr/>
            </p:nvSpPr>
            <p:spPr bwMode="auto">
              <a:xfrm rot="-5400000">
                <a:off x="1406" y="3475"/>
                <a:ext cx="227" cy="227"/>
              </a:xfrm>
              <a:prstGeom prst="flowChartPunchedTap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lIns="0" tIns="0" bIns="0"/>
              <a:lstStyle/>
              <a:p>
                <a:pPr marL="176213" indent="-176213"/>
                <a:endParaRPr lang="en-US"/>
              </a:p>
            </p:txBody>
          </p:sp>
          <p:sp>
            <p:nvSpPr>
              <p:cNvPr id="19501" name="AutoShape 34"/>
              <p:cNvSpPr>
                <a:spLocks noChangeArrowheads="1"/>
              </p:cNvSpPr>
              <p:nvPr/>
            </p:nvSpPr>
            <p:spPr bwMode="auto">
              <a:xfrm rot="-5400000">
                <a:off x="4037" y="3475"/>
                <a:ext cx="227" cy="227"/>
              </a:xfrm>
              <a:prstGeom prst="flowChartPunchedTap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lIns="0" tIns="0" bIns="0"/>
              <a:lstStyle/>
              <a:p>
                <a:pPr marL="176213" indent="-176213"/>
                <a:endParaRPr lang="en-US"/>
              </a:p>
            </p:txBody>
          </p:sp>
          <p:sp>
            <p:nvSpPr>
              <p:cNvPr id="19502" name="Rectangle 35"/>
              <p:cNvSpPr>
                <a:spLocks noChangeArrowheads="1"/>
              </p:cNvSpPr>
              <p:nvPr/>
            </p:nvSpPr>
            <p:spPr bwMode="auto">
              <a:xfrm>
                <a:off x="1519" y="3475"/>
                <a:ext cx="2676" cy="22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lIns="0" anchor="ctr"/>
              <a:lstStyle/>
              <a:p>
                <a:pPr marL="176213" indent="-176213"/>
                <a:r>
                  <a:rPr lang="en-US" sz="1200"/>
                  <a:t>NoC</a:t>
                </a:r>
              </a:p>
            </p:txBody>
          </p:sp>
        </p:grpSp>
        <p:grpSp>
          <p:nvGrpSpPr>
            <p:cNvPr id="19491" name="Group 36"/>
            <p:cNvGrpSpPr>
              <a:grpSpLocks/>
            </p:cNvGrpSpPr>
            <p:nvPr/>
          </p:nvGrpSpPr>
          <p:grpSpPr bwMode="auto">
            <a:xfrm>
              <a:off x="3103" y="1094"/>
              <a:ext cx="2322" cy="141"/>
              <a:chOff x="1406" y="3475"/>
              <a:chExt cx="2858" cy="227"/>
            </a:xfrm>
          </p:grpSpPr>
          <p:sp>
            <p:nvSpPr>
              <p:cNvPr id="19497" name="AutoShape 37"/>
              <p:cNvSpPr>
                <a:spLocks noChangeArrowheads="1"/>
              </p:cNvSpPr>
              <p:nvPr/>
            </p:nvSpPr>
            <p:spPr bwMode="auto">
              <a:xfrm rot="-5400000">
                <a:off x="1406" y="3475"/>
                <a:ext cx="227" cy="227"/>
              </a:xfrm>
              <a:prstGeom prst="flowChartPunchedTap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lIns="0" tIns="0" bIns="0"/>
              <a:lstStyle/>
              <a:p>
                <a:pPr marL="176213" indent="-176213"/>
                <a:endParaRPr lang="en-US"/>
              </a:p>
            </p:txBody>
          </p:sp>
          <p:sp>
            <p:nvSpPr>
              <p:cNvPr id="19498" name="AutoShape 38"/>
              <p:cNvSpPr>
                <a:spLocks noChangeArrowheads="1"/>
              </p:cNvSpPr>
              <p:nvPr/>
            </p:nvSpPr>
            <p:spPr bwMode="auto">
              <a:xfrm rot="-5400000">
                <a:off x="4037" y="3475"/>
                <a:ext cx="227" cy="227"/>
              </a:xfrm>
              <a:prstGeom prst="flowChartPunchedTape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lIns="0" tIns="0" bIns="0"/>
              <a:lstStyle/>
              <a:p>
                <a:pPr marL="176213" indent="-176213"/>
                <a:endParaRPr lang="en-US"/>
              </a:p>
            </p:txBody>
          </p:sp>
          <p:sp>
            <p:nvSpPr>
              <p:cNvPr id="19499" name="Rectangle 39"/>
              <p:cNvSpPr>
                <a:spLocks noChangeArrowheads="1"/>
              </p:cNvSpPr>
              <p:nvPr/>
            </p:nvSpPr>
            <p:spPr bwMode="auto">
              <a:xfrm>
                <a:off x="1519" y="3475"/>
                <a:ext cx="2676" cy="227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lIns="0" anchor="ctr"/>
              <a:lstStyle/>
              <a:p>
                <a:pPr marL="176213" indent="-176213"/>
                <a:r>
                  <a:rPr lang="en-US" sz="1200"/>
                  <a:t>NoC</a:t>
                </a:r>
              </a:p>
            </p:txBody>
          </p:sp>
        </p:grpSp>
        <p:sp>
          <p:nvSpPr>
            <p:cNvPr id="19492" name="AutoShape 40"/>
            <p:cNvSpPr>
              <a:spLocks noChangeArrowheads="1"/>
            </p:cNvSpPr>
            <p:nvPr/>
          </p:nvSpPr>
          <p:spPr bwMode="auto">
            <a:xfrm rot="10800000">
              <a:off x="3764" y="2639"/>
              <a:ext cx="156" cy="857"/>
            </a:xfrm>
            <a:prstGeom prst="upDownArrow">
              <a:avLst>
                <a:gd name="adj1" fmla="val 43759"/>
                <a:gd name="adj2" fmla="val 4219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r>
                <a:rPr lang="en-US" sz="1200">
                  <a:cs typeface="Arial" pitchFamily="34" charset="0"/>
                </a:rPr>
                <a:t>PE Control</a:t>
              </a:r>
            </a:p>
            <a:p>
              <a:pPr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US" sz="1200">
                <a:cs typeface="Arial" pitchFamily="34" charset="0"/>
              </a:endParaRPr>
            </a:p>
            <a:p>
              <a:pPr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US" sz="1200">
                <a:cs typeface="Arial" pitchFamily="34" charset="0"/>
              </a:endParaRPr>
            </a:p>
          </p:txBody>
        </p:sp>
        <p:sp>
          <p:nvSpPr>
            <p:cNvPr id="19493" name="AutoShape 41"/>
            <p:cNvSpPr>
              <a:spLocks noChangeArrowheads="1"/>
            </p:cNvSpPr>
            <p:nvPr/>
          </p:nvSpPr>
          <p:spPr bwMode="auto">
            <a:xfrm rot="10800000">
              <a:off x="3231" y="3257"/>
              <a:ext cx="156" cy="239"/>
            </a:xfrm>
            <a:prstGeom prst="upDownArrow">
              <a:avLst>
                <a:gd name="adj1" fmla="val 43759"/>
                <a:gd name="adj2" fmla="val 4230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US">
                <a:cs typeface="Arial" pitchFamily="34" charset="0"/>
              </a:endParaRPr>
            </a:p>
            <a:p>
              <a:pPr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US">
                <a:cs typeface="Arial" pitchFamily="34" charset="0"/>
              </a:endParaRPr>
            </a:p>
          </p:txBody>
        </p:sp>
        <p:sp>
          <p:nvSpPr>
            <p:cNvPr id="19494" name="AutoShape 42"/>
            <p:cNvSpPr>
              <a:spLocks noChangeArrowheads="1"/>
            </p:cNvSpPr>
            <p:nvPr/>
          </p:nvSpPr>
          <p:spPr bwMode="auto">
            <a:xfrm rot="10800000">
              <a:off x="3231" y="1195"/>
              <a:ext cx="156" cy="239"/>
            </a:xfrm>
            <a:prstGeom prst="upDownArrow">
              <a:avLst>
                <a:gd name="adj1" fmla="val 43759"/>
                <a:gd name="adj2" fmla="val 4230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US">
                <a:cs typeface="Arial" pitchFamily="34" charset="0"/>
              </a:endParaRPr>
            </a:p>
            <a:p>
              <a:pPr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US">
                <a:cs typeface="Arial" pitchFamily="34" charset="0"/>
              </a:endParaRPr>
            </a:p>
          </p:txBody>
        </p:sp>
        <p:sp>
          <p:nvSpPr>
            <p:cNvPr id="19495" name="AutoShape 43"/>
            <p:cNvSpPr>
              <a:spLocks noChangeArrowheads="1"/>
            </p:cNvSpPr>
            <p:nvPr/>
          </p:nvSpPr>
          <p:spPr bwMode="auto">
            <a:xfrm rot="10800000">
              <a:off x="5185" y="1195"/>
              <a:ext cx="156" cy="239"/>
            </a:xfrm>
            <a:prstGeom prst="upDownArrow">
              <a:avLst>
                <a:gd name="adj1" fmla="val 43759"/>
                <a:gd name="adj2" fmla="val 4230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US">
                <a:cs typeface="Arial" pitchFamily="34" charset="0"/>
              </a:endParaRPr>
            </a:p>
            <a:p>
              <a:pPr hangingPunct="0">
                <a:lnSpc>
                  <a:spcPct val="124000"/>
                </a:lnSpc>
                <a:spcBef>
                  <a:spcPct val="0"/>
                </a:spcBef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endParaRPr lang="en-US">
                <a:cs typeface="Arial" pitchFamily="34" charset="0"/>
              </a:endParaRPr>
            </a:p>
          </p:txBody>
        </p:sp>
        <p:sp>
          <p:nvSpPr>
            <p:cNvPr id="19496" name="Text Box 44"/>
            <p:cNvSpPr txBox="1">
              <a:spLocks noChangeArrowheads="1"/>
            </p:cNvSpPr>
            <p:nvPr/>
          </p:nvSpPr>
          <p:spPr bwMode="auto">
            <a:xfrm>
              <a:off x="4476" y="3564"/>
              <a:ext cx="930" cy="1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>
              <a:spAutoFit/>
            </a:bodyPr>
            <a:lstStyle/>
            <a:p>
              <a:pPr marL="176213" indent="-176213"/>
              <a:r>
                <a:rPr lang="en-US" sz="1200">
                  <a:solidFill>
                    <a:schemeClr val="bg2"/>
                  </a:solidFill>
                </a:rPr>
                <a:t>Processing Elements</a:t>
              </a:r>
            </a:p>
          </p:txBody>
        </p:sp>
      </p:grpSp>
      <p:sp>
        <p:nvSpPr>
          <p:cNvPr id="403501" name="Rectangle 45"/>
          <p:cNvSpPr>
            <a:spLocks noGrp="1" noChangeArrowheads="1"/>
          </p:cNvSpPr>
          <p:nvPr>
            <p:ph type="body" idx="1"/>
          </p:nvPr>
        </p:nvSpPr>
        <p:spPr>
          <a:xfrm>
            <a:off x="4643438" y="1412875"/>
            <a:ext cx="4500562" cy="5076825"/>
          </a:xfrm>
          <a:noFill/>
        </p:spPr>
        <p:txBody>
          <a:bodyPr/>
          <a:lstStyle/>
          <a:p>
            <a:pPr eaLnBrk="1" hangingPunct="1"/>
            <a:r>
              <a:rPr lang="en-US" sz="2400" smtClean="0"/>
              <a:t>CoreManager</a:t>
            </a:r>
          </a:p>
          <a:p>
            <a:pPr lvl="1" eaLnBrk="1" hangingPunct="1"/>
            <a:r>
              <a:rPr lang="en-US" sz="2000" smtClean="0"/>
              <a:t>Dependency checking</a:t>
            </a:r>
          </a:p>
          <a:p>
            <a:pPr lvl="1" eaLnBrk="1" hangingPunct="1"/>
            <a:r>
              <a:rPr lang="en-US" sz="2000" smtClean="0"/>
              <a:t>PE Allocation</a:t>
            </a:r>
          </a:p>
          <a:p>
            <a:pPr lvl="2" eaLnBrk="1" hangingPunct="1"/>
            <a:r>
              <a:rPr lang="en-US" sz="1800" smtClean="0"/>
              <a:t>Memory Allocation</a:t>
            </a:r>
          </a:p>
          <a:p>
            <a:pPr lvl="1" eaLnBrk="1" hangingPunct="1"/>
            <a:r>
              <a:rPr lang="en-US" sz="2000" smtClean="0"/>
              <a:t>Transfer Scheduling</a:t>
            </a:r>
          </a:p>
          <a:p>
            <a:pPr lvl="1" eaLnBrk="1" hangingPunct="1"/>
            <a:r>
              <a:rPr lang="en-US" sz="2000" smtClean="0"/>
              <a:t>Execution Scheduling</a:t>
            </a:r>
          </a:p>
          <a:p>
            <a:pPr lvl="1" eaLnBrk="1" hangingPunct="1"/>
            <a:r>
              <a:rPr lang="en-US" sz="2000" smtClean="0"/>
              <a:t>Resource Deallocation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RT-Extension</a:t>
            </a:r>
          </a:p>
          <a:p>
            <a:pPr lvl="1" eaLnBrk="1" hangingPunct="1"/>
            <a:r>
              <a:rPr lang="en-US" sz="2000" smtClean="0"/>
              <a:t>Task Priorization</a:t>
            </a:r>
          </a:p>
          <a:p>
            <a:pPr lvl="1" eaLnBrk="1" hangingPunct="1"/>
            <a:r>
              <a:rPr lang="en-US" sz="2000" smtClean="0"/>
              <a:t>Task Replacement</a:t>
            </a:r>
          </a:p>
          <a:p>
            <a:pPr lvl="1" eaLnBrk="1" hangingPunct="1"/>
            <a:r>
              <a:rPr lang="en-US" sz="2000" smtClean="0"/>
              <a:t>Dynamic Iteration Count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5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5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5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5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8D9F22F0-7BEC-40D1-9FE5-EC47366971AE}" type="slidenum">
              <a:rPr lang="en-US">
                <a:latin typeface="Arial" pitchFamily="34" charset="0"/>
              </a:rPr>
              <a:pPr/>
              <a:t>13</a:t>
            </a:fld>
            <a:endParaRPr lang="en-US">
              <a:latin typeface="Arial" pitchFamily="34" charset="0"/>
            </a:endParaRPr>
          </a:p>
        </p:txBody>
      </p:sp>
      <p:pic>
        <p:nvPicPr>
          <p:cNvPr id="2048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0638" y="1157288"/>
            <a:ext cx="7378700" cy="5237162"/>
          </a:xfrm>
          <a:noFill/>
        </p:spPr>
      </p:pic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Tomahawk: </a:t>
            </a:r>
            <a:r>
              <a:rPr lang="de-DE" dirty="0" err="1" smtClean="0"/>
              <a:t>MPSoC</a:t>
            </a:r>
            <a:r>
              <a:rPr lang="de-DE" dirty="0" smtClean="0"/>
              <a:t> </a:t>
            </a:r>
            <a:r>
              <a:rPr lang="de-DE" dirty="0" err="1" smtClean="0"/>
              <a:t>Architecture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LTE</a:t>
            </a:r>
          </a:p>
        </p:txBody>
      </p:sp>
      <p:sp>
        <p:nvSpPr>
          <p:cNvPr id="20486" name="AutoShape 8"/>
          <p:cNvSpPr>
            <a:spLocks noChangeArrowheads="1"/>
          </p:cNvSpPr>
          <p:nvPr/>
        </p:nvSpPr>
        <p:spPr bwMode="auto">
          <a:xfrm>
            <a:off x="7583488" y="4460875"/>
            <a:ext cx="1401762" cy="831850"/>
          </a:xfrm>
          <a:prstGeom prst="wedgeRoundRectCallout">
            <a:avLst>
              <a:gd name="adj1" fmla="val -97111"/>
              <a:gd name="adj2" fmla="val 37597"/>
              <a:gd name="adj3" fmla="val 16667"/>
            </a:avLst>
          </a:prstGeom>
          <a:solidFill>
            <a:srgbClr val="FFFF99"/>
          </a:solidFill>
          <a:ln w="12700" algn="ctr">
            <a:solidFill>
              <a:srgbClr val="E0260C"/>
            </a:solidFill>
            <a:miter lim="800000"/>
            <a:headEnd/>
            <a:tailEnd/>
          </a:ln>
        </p:spPr>
        <p:txBody>
          <a:bodyPr lIns="91427" tIns="45714" rIns="91427" bIns="45714" anchor="ctr"/>
          <a:lstStyle/>
          <a:p>
            <a:pPr algn="l"/>
            <a:r>
              <a:rPr lang="en-US" altLang="ja-JP" sz="1100">
                <a:ea typeface="MS PGothic"/>
                <a:cs typeface="MS PGothic"/>
              </a:rPr>
              <a:t>- 3x 5.47 GBit/s</a:t>
            </a:r>
          </a:p>
          <a:p>
            <a:pPr algn="l"/>
            <a:r>
              <a:rPr lang="en-US" sz="1100">
                <a:solidFill>
                  <a:srgbClr val="FF0000"/>
                </a:solidFill>
              </a:rPr>
              <a:t>- 10x “LTE10”</a:t>
            </a:r>
          </a:p>
        </p:txBody>
      </p:sp>
      <p:sp>
        <p:nvSpPr>
          <p:cNvPr id="20487" name="AutoShape 9"/>
          <p:cNvSpPr>
            <a:spLocks noChangeArrowheads="1"/>
          </p:cNvSpPr>
          <p:nvPr/>
        </p:nvSpPr>
        <p:spPr bwMode="auto">
          <a:xfrm>
            <a:off x="7627938" y="2520950"/>
            <a:ext cx="1411287" cy="741363"/>
          </a:xfrm>
          <a:prstGeom prst="wedgeRoundRectCallout">
            <a:avLst>
              <a:gd name="adj1" fmla="val -77560"/>
              <a:gd name="adj2" fmla="val 47000"/>
              <a:gd name="adj3" fmla="val 16667"/>
            </a:avLst>
          </a:prstGeom>
          <a:solidFill>
            <a:srgbClr val="FFFF99"/>
          </a:solidFill>
          <a:ln w="12700" algn="ctr">
            <a:solidFill>
              <a:srgbClr val="E0260C"/>
            </a:solidFill>
            <a:miter lim="800000"/>
            <a:headEnd/>
            <a:tailEnd/>
          </a:ln>
        </p:spPr>
        <p:txBody>
          <a:bodyPr lIns="91427" tIns="45714" rIns="91427" bIns="45714" anchor="ctr"/>
          <a:lstStyle/>
          <a:p>
            <a:pPr algn="l"/>
            <a:r>
              <a:rPr lang="en-US" altLang="ja-JP" sz="1100">
                <a:ea typeface="MS PGothic"/>
                <a:cs typeface="MS PGothic"/>
              </a:rPr>
              <a:t>- 10x 5.47 GBit/s</a:t>
            </a:r>
          </a:p>
          <a:p>
            <a:pPr algn="l"/>
            <a:r>
              <a:rPr lang="en-US" sz="1100">
                <a:solidFill>
                  <a:srgbClr val="FF0000"/>
                </a:solidFill>
              </a:rPr>
              <a:t>- 30x “LTE10”</a:t>
            </a:r>
          </a:p>
        </p:txBody>
      </p:sp>
      <p:sp>
        <p:nvSpPr>
          <p:cNvPr id="20488" name="AutoShape 10"/>
          <p:cNvSpPr>
            <a:spLocks noChangeArrowheads="1"/>
          </p:cNvSpPr>
          <p:nvPr/>
        </p:nvSpPr>
        <p:spPr bwMode="auto">
          <a:xfrm>
            <a:off x="7526338" y="5403850"/>
            <a:ext cx="1519237" cy="1030288"/>
          </a:xfrm>
          <a:prstGeom prst="wedgeRoundRectCallout">
            <a:avLst>
              <a:gd name="adj1" fmla="val -68602"/>
              <a:gd name="adj2" fmla="val -5778"/>
              <a:gd name="adj3" fmla="val 16667"/>
            </a:avLst>
          </a:prstGeom>
          <a:solidFill>
            <a:srgbClr val="FFFF99"/>
          </a:solidFill>
          <a:ln w="12700" algn="ctr">
            <a:solidFill>
              <a:srgbClr val="E0260C"/>
            </a:solidFill>
            <a:miter lim="800000"/>
            <a:headEnd/>
            <a:tailEnd/>
          </a:ln>
        </p:spPr>
        <p:txBody>
          <a:bodyPr lIns="91427" tIns="45714" rIns="91427" bIns="45714" anchor="ctr"/>
          <a:lstStyle/>
          <a:p>
            <a:pPr algn="l"/>
            <a:r>
              <a:rPr lang="en-US" altLang="ja-JP" sz="1100">
                <a:ea typeface="MS PGothic"/>
                <a:cs typeface="MS PGothic"/>
              </a:rPr>
              <a:t>- 4 MMAC/MHz</a:t>
            </a:r>
          </a:p>
          <a:p>
            <a:pPr algn="l"/>
            <a:r>
              <a:rPr lang="en-US" altLang="ja-JP" sz="1100">
                <a:ea typeface="MS PGothic"/>
                <a:cs typeface="MS PGothic"/>
              </a:rPr>
              <a:t>- 0.8 GMAC/s  </a:t>
            </a:r>
          </a:p>
          <a:p>
            <a:pPr algn="l"/>
            <a:r>
              <a:rPr lang="en-US" altLang="ja-JP" sz="1100">
                <a:ea typeface="MS PGothic"/>
                <a:cs typeface="MS PGothic"/>
              </a:rPr>
              <a:t>  @200MHz</a:t>
            </a:r>
          </a:p>
          <a:p>
            <a:pPr algn="l"/>
            <a:r>
              <a:rPr lang="en-US" altLang="ja-JP" sz="1100">
                <a:solidFill>
                  <a:srgbClr val="FF0000"/>
                </a:solidFill>
                <a:ea typeface="MS PGothic"/>
                <a:cs typeface="MS PGothic"/>
              </a:rPr>
              <a:t>- 1x “LTE10”</a:t>
            </a:r>
          </a:p>
        </p:txBody>
      </p:sp>
      <p:sp>
        <p:nvSpPr>
          <p:cNvPr id="20489" name="AutoShape 11"/>
          <p:cNvSpPr>
            <a:spLocks noChangeArrowheads="1"/>
          </p:cNvSpPr>
          <p:nvPr/>
        </p:nvSpPr>
        <p:spPr bwMode="auto">
          <a:xfrm>
            <a:off x="2784475" y="3441700"/>
            <a:ext cx="717550" cy="454025"/>
          </a:xfrm>
          <a:prstGeom prst="wedgeRoundRectCallout">
            <a:avLst>
              <a:gd name="adj1" fmla="val -73449"/>
              <a:gd name="adj2" fmla="val 41606"/>
              <a:gd name="adj3" fmla="val 16667"/>
            </a:avLst>
          </a:prstGeom>
          <a:solidFill>
            <a:srgbClr val="FFFF99"/>
          </a:solidFill>
          <a:ln w="12700" algn="ctr">
            <a:solidFill>
              <a:srgbClr val="E0260C"/>
            </a:solidFill>
            <a:miter lim="800000"/>
            <a:headEnd/>
            <a:tailEnd/>
          </a:ln>
        </p:spPr>
        <p:txBody>
          <a:bodyPr lIns="91427" tIns="45714" rIns="91427" bIns="45714" anchor="ctr"/>
          <a:lstStyle/>
          <a:p>
            <a:r>
              <a:rPr lang="en-US" altLang="ja-JP" sz="1100">
                <a:ea typeface="MS PGothic"/>
                <a:cs typeface="MS PGothic"/>
              </a:rPr>
              <a:t>265 kB</a:t>
            </a:r>
            <a:endParaRPr lang="en-US" sz="1100"/>
          </a:p>
        </p:txBody>
      </p:sp>
      <p:sp>
        <p:nvSpPr>
          <p:cNvPr id="20490" name="AutoShape 12"/>
          <p:cNvSpPr>
            <a:spLocks noChangeArrowheads="1"/>
          </p:cNvSpPr>
          <p:nvPr/>
        </p:nvSpPr>
        <p:spPr bwMode="auto">
          <a:xfrm>
            <a:off x="7626350" y="3490913"/>
            <a:ext cx="1377950" cy="611187"/>
          </a:xfrm>
          <a:prstGeom prst="wedgeRoundRectCallout">
            <a:avLst>
              <a:gd name="adj1" fmla="val -82028"/>
              <a:gd name="adj2" fmla="val 37792"/>
              <a:gd name="adj3" fmla="val 16667"/>
            </a:avLst>
          </a:prstGeom>
          <a:solidFill>
            <a:srgbClr val="FFFF99"/>
          </a:solidFill>
          <a:ln w="12700" algn="ctr">
            <a:solidFill>
              <a:srgbClr val="E0260C"/>
            </a:solidFill>
            <a:miter lim="800000"/>
            <a:headEnd/>
            <a:tailEnd/>
          </a:ln>
        </p:spPr>
        <p:txBody>
          <a:bodyPr lIns="91427" tIns="45714" rIns="91427" bIns="45714" anchor="ctr"/>
          <a:lstStyle/>
          <a:p>
            <a:r>
              <a:rPr lang="en-US" altLang="ja-JP" sz="1100">
                <a:ea typeface="MS PGothic"/>
                <a:cs typeface="MS PGothic"/>
              </a:rPr>
              <a:t>1 MFLOP/MHz</a:t>
            </a:r>
          </a:p>
          <a:p>
            <a:r>
              <a:rPr lang="en-US" altLang="ja-JP" sz="1100">
                <a:ea typeface="MS PGothic"/>
                <a:cs typeface="MS PGothic"/>
              </a:rPr>
              <a:t>3 MOPS/MHz</a:t>
            </a:r>
            <a:endParaRPr lang="en-US" sz="1100"/>
          </a:p>
        </p:txBody>
      </p:sp>
      <p:sp>
        <p:nvSpPr>
          <p:cNvPr id="20491" name="AutoShape 13"/>
          <p:cNvSpPr>
            <a:spLocks noChangeArrowheads="1"/>
          </p:cNvSpPr>
          <p:nvPr/>
        </p:nvSpPr>
        <p:spPr bwMode="auto">
          <a:xfrm>
            <a:off x="7596188" y="1743075"/>
            <a:ext cx="1455737" cy="619125"/>
          </a:xfrm>
          <a:prstGeom prst="wedgeRoundRectCallout">
            <a:avLst>
              <a:gd name="adj1" fmla="val -191005"/>
              <a:gd name="adj2" fmla="val 58972"/>
              <a:gd name="adj3" fmla="val 16667"/>
            </a:avLst>
          </a:prstGeom>
          <a:solidFill>
            <a:srgbClr val="FFFF99"/>
          </a:solidFill>
          <a:ln w="12700" algn="ctr">
            <a:solidFill>
              <a:srgbClr val="E0260C"/>
            </a:solidFill>
            <a:miter lim="800000"/>
            <a:headEnd/>
            <a:tailEnd/>
          </a:ln>
        </p:spPr>
        <p:txBody>
          <a:bodyPr lIns="91427" tIns="45714" rIns="91427" bIns="45714" anchor="ctr"/>
          <a:lstStyle/>
          <a:p>
            <a:pPr algn="l"/>
            <a:r>
              <a:rPr lang="en-US" altLang="ja-JP" sz="1100">
                <a:ea typeface="MS PGothic"/>
                <a:cs typeface="MS PGothic"/>
              </a:rPr>
              <a:t>- 3x 5.47 GBit/s</a:t>
            </a:r>
          </a:p>
          <a:p>
            <a:pPr algn="l"/>
            <a:r>
              <a:rPr lang="en-US" sz="1100">
                <a:solidFill>
                  <a:srgbClr val="FF0000"/>
                </a:solidFill>
              </a:rPr>
              <a:t>- 10x “LTE10”</a:t>
            </a:r>
          </a:p>
        </p:txBody>
      </p:sp>
      <p:sp>
        <p:nvSpPr>
          <p:cNvPr id="20492" name="AutoShape 17"/>
          <p:cNvSpPr>
            <a:spLocks noChangeArrowheads="1"/>
          </p:cNvSpPr>
          <p:nvPr/>
        </p:nvSpPr>
        <p:spPr bwMode="auto">
          <a:xfrm>
            <a:off x="736600" y="4881563"/>
            <a:ext cx="1425575" cy="549275"/>
          </a:xfrm>
          <a:prstGeom prst="wedgeRoundRectCallout">
            <a:avLst>
              <a:gd name="adj1" fmla="val 42426"/>
              <a:gd name="adj2" fmla="val -275435"/>
              <a:gd name="adj3" fmla="val 16667"/>
            </a:avLst>
          </a:prstGeom>
          <a:solidFill>
            <a:srgbClr val="FFFF99"/>
          </a:solidFill>
          <a:ln w="12700" algn="ctr">
            <a:solidFill>
              <a:srgbClr val="E0260C"/>
            </a:solidFill>
            <a:miter lim="800000"/>
            <a:headEnd/>
            <a:tailEnd/>
          </a:ln>
        </p:spPr>
        <p:txBody>
          <a:bodyPr lIns="91427" tIns="45714" rIns="91427" bIns="45714" anchor="ctr"/>
          <a:lstStyle/>
          <a:p>
            <a:pPr algn="l"/>
            <a:r>
              <a:rPr lang="en-US" altLang="ja-JP" sz="1100">
                <a:ea typeface="MS PGothic"/>
                <a:cs typeface="MS PGothic"/>
              </a:rPr>
              <a:t>- 2x 5.47 GBit/s</a:t>
            </a:r>
          </a:p>
          <a:p>
            <a:pPr algn="l"/>
            <a:r>
              <a:rPr lang="en-US" sz="1100">
                <a:solidFill>
                  <a:srgbClr val="FF0000"/>
                </a:solidFill>
              </a:rPr>
              <a:t>- 7x “LTE10”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7226300" y="1165225"/>
            <a:ext cx="19478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000" b="0" i="1">
                <a:solidFill>
                  <a:schemeClr val="tx1"/>
                </a:solidFill>
                <a:ea typeface="MS PGothic"/>
                <a:cs typeface="MS PGothic"/>
              </a:rPr>
              <a:t>LTE10 - 10MBit/s DL scenario</a:t>
            </a:r>
            <a:endParaRPr lang="en-US" sz="10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90E3CF91-CBD3-47B1-9700-7DA8173316B0}" type="slidenum">
              <a:rPr lang="en-US">
                <a:latin typeface="Arial" pitchFamily="34" charset="0"/>
              </a:rPr>
              <a:pPr/>
              <a:t>14</a:t>
            </a:fld>
            <a:endParaRPr lang="en-US">
              <a:latin typeface="Arial" pitchFamily="34" charset="0"/>
            </a:endParaRPr>
          </a:p>
        </p:txBody>
      </p:sp>
      <p:sp>
        <p:nvSpPr>
          <p:cNvPr id="21508" name="AutoShape 47"/>
          <p:cNvSpPr>
            <a:spLocks noChangeArrowheads="1"/>
          </p:cNvSpPr>
          <p:nvPr/>
        </p:nvSpPr>
        <p:spPr bwMode="auto">
          <a:xfrm>
            <a:off x="314325" y="2759075"/>
            <a:ext cx="3584575" cy="3641725"/>
          </a:xfrm>
          <a:prstGeom prst="roundRect">
            <a:avLst>
              <a:gd name="adj" fmla="val 3750"/>
            </a:avLst>
          </a:prstGeom>
          <a:solidFill>
            <a:srgbClr val="FFFFCC"/>
          </a:solidFill>
          <a:ln w="9525" algn="ctr">
            <a:solidFill>
              <a:schemeClr val="bg2"/>
            </a:solidFill>
            <a:round/>
            <a:headEnd/>
            <a:tailEnd/>
          </a:ln>
        </p:spPr>
        <p:txBody>
          <a:bodyPr lIns="0"/>
          <a:lstStyle/>
          <a:p>
            <a:pPr marL="342900" indent="-342900"/>
            <a:endParaRPr lang="en-US">
              <a:solidFill>
                <a:schemeClr val="tx1"/>
              </a:solidFill>
            </a:endParaRPr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Tomahawk - Die Photo</a:t>
            </a:r>
            <a:endParaRPr lang="de-DE" smtClean="0"/>
          </a:p>
        </p:txBody>
      </p:sp>
      <p:sp>
        <p:nvSpPr>
          <p:cNvPr id="21510" name="Line 17"/>
          <p:cNvSpPr>
            <a:spLocks noChangeShapeType="1"/>
          </p:cNvSpPr>
          <p:nvPr/>
        </p:nvSpPr>
        <p:spPr bwMode="auto">
          <a:xfrm>
            <a:off x="4292600" y="5862638"/>
            <a:ext cx="4051300" cy="20637"/>
          </a:xfrm>
          <a:prstGeom prst="line">
            <a:avLst/>
          </a:prstGeom>
          <a:noFill/>
          <a:ln w="38100">
            <a:solidFill>
              <a:srgbClr val="0B2A51"/>
            </a:solidFill>
            <a:prstDash val="sysDot"/>
            <a:round/>
            <a:headEnd type="triangle" w="med" len="med"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1511" name="Text Box 18"/>
          <p:cNvSpPr txBox="1">
            <a:spLocks noChangeArrowheads="1"/>
          </p:cNvSpPr>
          <p:nvPr/>
        </p:nvSpPr>
        <p:spPr bwMode="auto">
          <a:xfrm>
            <a:off x="6178550" y="5956300"/>
            <a:ext cx="723900" cy="219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>
                <a:solidFill>
                  <a:srgbClr val="0B2A51"/>
                </a:solidFill>
              </a:rPr>
              <a:t>10 mm</a:t>
            </a:r>
          </a:p>
        </p:txBody>
      </p:sp>
      <p:sp>
        <p:nvSpPr>
          <p:cNvPr id="21512" name="Line 19"/>
          <p:cNvSpPr>
            <a:spLocks noChangeShapeType="1"/>
          </p:cNvSpPr>
          <p:nvPr/>
        </p:nvSpPr>
        <p:spPr bwMode="auto">
          <a:xfrm>
            <a:off x="8501063" y="1639888"/>
            <a:ext cx="3175" cy="4051300"/>
          </a:xfrm>
          <a:prstGeom prst="line">
            <a:avLst/>
          </a:prstGeom>
          <a:noFill/>
          <a:ln w="38100">
            <a:solidFill>
              <a:srgbClr val="0B2A51"/>
            </a:solidFill>
            <a:prstDash val="sysDot"/>
            <a:round/>
            <a:headEnd type="triangle" w="med" len="med"/>
            <a:tailEnd type="triangle" w="med" len="med"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21513" name="Text Box 20"/>
          <p:cNvSpPr txBox="1">
            <a:spLocks noChangeArrowheads="1"/>
          </p:cNvSpPr>
          <p:nvPr/>
        </p:nvSpPr>
        <p:spPr bwMode="auto">
          <a:xfrm rot="-5400000">
            <a:off x="8297863" y="3657600"/>
            <a:ext cx="803275" cy="219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>
                <a:solidFill>
                  <a:srgbClr val="0B2A51"/>
                </a:solidFill>
              </a:rPr>
              <a:t>10 mm</a:t>
            </a:r>
          </a:p>
        </p:txBody>
      </p:sp>
      <p:grpSp>
        <p:nvGrpSpPr>
          <p:cNvPr id="21514" name="Group 50"/>
          <p:cNvGrpSpPr>
            <a:grpSpLocks/>
          </p:cNvGrpSpPr>
          <p:nvPr/>
        </p:nvGrpSpPr>
        <p:grpSpPr bwMode="auto">
          <a:xfrm>
            <a:off x="314325" y="1263650"/>
            <a:ext cx="3594100" cy="1317625"/>
            <a:chOff x="72" y="718"/>
            <a:chExt cx="2264" cy="896"/>
          </a:xfrm>
        </p:grpSpPr>
        <p:sp>
          <p:nvSpPr>
            <p:cNvPr id="21517" name="AutoShape 49"/>
            <p:cNvSpPr>
              <a:spLocks noChangeArrowheads="1"/>
            </p:cNvSpPr>
            <p:nvPr/>
          </p:nvSpPr>
          <p:spPr bwMode="auto">
            <a:xfrm>
              <a:off x="72" y="718"/>
              <a:ext cx="2264" cy="896"/>
            </a:xfrm>
            <a:prstGeom prst="roundRect">
              <a:avLst>
                <a:gd name="adj" fmla="val 7060"/>
              </a:avLst>
            </a:prstGeom>
            <a:solidFill>
              <a:srgbClr val="FFFFCC"/>
            </a:solidFill>
            <a:ln w="9525" algn="ctr">
              <a:solidFill>
                <a:schemeClr val="bg2"/>
              </a:solidFill>
              <a:round/>
              <a:headEnd/>
              <a:tailEnd/>
            </a:ln>
          </p:spPr>
          <p:txBody>
            <a:bodyPr lIns="0"/>
            <a:lstStyle/>
            <a:p>
              <a:pPr marL="342900" indent="-342900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518" name="Text Box 39"/>
            <p:cNvSpPr txBox="1">
              <a:spLocks noChangeArrowheads="1"/>
            </p:cNvSpPr>
            <p:nvPr/>
          </p:nvSpPr>
          <p:spPr bwMode="auto">
            <a:xfrm>
              <a:off x="161" y="838"/>
              <a:ext cx="2078" cy="7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80000"/>
                </a:lnSpc>
              </a:pPr>
              <a:r>
                <a:rPr lang="en-US">
                  <a:solidFill>
                    <a:srgbClr val="0B2A51"/>
                  </a:solidFill>
                </a:rPr>
                <a:t>- Taped out on May 7, 2007</a:t>
              </a:r>
            </a:p>
            <a:p>
              <a:pPr algn="l"/>
              <a:r>
                <a:rPr lang="en-US">
                  <a:solidFill>
                    <a:srgbClr val="0B2A51"/>
                  </a:solidFill>
                </a:rPr>
                <a:t>- Returned on Aug 15,2007</a:t>
              </a:r>
            </a:p>
            <a:p>
              <a:pPr algn="l"/>
              <a:r>
                <a:rPr lang="en-US">
                  <a:solidFill>
                    <a:srgbClr val="0B2A51"/>
                  </a:solidFill>
                </a:rPr>
                <a:t>  &amp; Jan 07, 2008</a:t>
              </a:r>
            </a:p>
          </p:txBody>
        </p:sp>
      </p:grpSp>
      <p:pic>
        <p:nvPicPr>
          <p:cNvPr id="21515" name="Picture 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2438" y="1597025"/>
            <a:ext cx="4111625" cy="41227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21516" name="Text Box 44"/>
          <p:cNvSpPr txBox="1">
            <a:spLocks noChangeArrowheads="1"/>
          </p:cNvSpPr>
          <p:nvPr/>
        </p:nvSpPr>
        <p:spPr bwMode="auto">
          <a:xfrm>
            <a:off x="455613" y="2825750"/>
            <a:ext cx="3336925" cy="3533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n-US">
                <a:solidFill>
                  <a:srgbClr val="0B2A51"/>
                </a:solidFill>
              </a:rPr>
              <a:t>- UMC 130nm</a:t>
            </a:r>
          </a:p>
          <a:p>
            <a:pPr algn="l">
              <a:buFontTx/>
              <a:buChar char="-"/>
            </a:pPr>
            <a:r>
              <a:rPr lang="en-US">
                <a:solidFill>
                  <a:srgbClr val="0B2A51"/>
                </a:solidFill>
              </a:rPr>
              <a:t> 8 metal layers</a:t>
            </a:r>
          </a:p>
          <a:p>
            <a:pPr algn="l">
              <a:buFontTx/>
              <a:buChar char="-"/>
            </a:pPr>
            <a:r>
              <a:rPr lang="en-US">
                <a:solidFill>
                  <a:srgbClr val="0B2A51"/>
                </a:solidFill>
              </a:rPr>
              <a:t> 57 mil. transistors</a:t>
            </a:r>
          </a:p>
          <a:p>
            <a:pPr algn="l">
              <a:lnSpc>
                <a:spcPct val="80000"/>
              </a:lnSpc>
            </a:pPr>
            <a:r>
              <a:rPr lang="en-US" sz="1800">
                <a:solidFill>
                  <a:srgbClr val="0B2A51"/>
                </a:solidFill>
              </a:rPr>
              <a:t> 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en-US">
                <a:solidFill>
                  <a:srgbClr val="0B2A51"/>
                </a:solidFill>
              </a:rPr>
              <a:t> 40 GOPS @ 175MHz 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en-US">
                <a:solidFill>
                  <a:srgbClr val="0B2A51"/>
                </a:solidFill>
              </a:rPr>
              <a:t> 12 Processors:</a:t>
            </a:r>
          </a:p>
          <a:p>
            <a:pPr lvl="1" algn="l">
              <a:lnSpc>
                <a:spcPct val="80000"/>
              </a:lnSpc>
              <a:buFontTx/>
              <a:buChar char="-"/>
            </a:pPr>
            <a:r>
              <a:rPr lang="en-US">
                <a:solidFill>
                  <a:srgbClr val="0B2A51"/>
                </a:solidFill>
              </a:rPr>
              <a:t> 2x RISC</a:t>
            </a:r>
          </a:p>
          <a:p>
            <a:pPr lvl="1" algn="l">
              <a:lnSpc>
                <a:spcPct val="80000"/>
              </a:lnSpc>
              <a:buFontTx/>
              <a:buChar char="-"/>
            </a:pPr>
            <a:r>
              <a:rPr lang="en-US">
                <a:solidFill>
                  <a:srgbClr val="0B2A51"/>
                </a:solidFill>
              </a:rPr>
              <a:t> 6x VDSP</a:t>
            </a:r>
          </a:p>
          <a:p>
            <a:pPr lvl="1" algn="l">
              <a:lnSpc>
                <a:spcPct val="80000"/>
              </a:lnSpc>
              <a:buFontTx/>
              <a:buChar char="-"/>
            </a:pPr>
            <a:r>
              <a:rPr lang="en-US">
                <a:solidFill>
                  <a:srgbClr val="0B2A51"/>
                </a:solidFill>
              </a:rPr>
              <a:t> 2x SDSP</a:t>
            </a:r>
          </a:p>
          <a:p>
            <a:pPr lvl="1" algn="l">
              <a:lnSpc>
                <a:spcPct val="80000"/>
              </a:lnSpc>
              <a:buFontTx/>
              <a:buChar char="-"/>
            </a:pPr>
            <a:r>
              <a:rPr lang="en-US">
                <a:solidFill>
                  <a:srgbClr val="0B2A51"/>
                </a:solidFill>
              </a:rPr>
              <a:t> 2x ASIP</a:t>
            </a:r>
          </a:p>
          <a:p>
            <a:pPr algn="l">
              <a:lnSpc>
                <a:spcPct val="80000"/>
              </a:lnSpc>
              <a:buFontTx/>
              <a:buChar char="-"/>
            </a:pPr>
            <a:r>
              <a:rPr lang="en-US">
                <a:solidFill>
                  <a:srgbClr val="0B2A51"/>
                </a:solidFill>
              </a:rPr>
              <a:t> On chip SRAM ~ 7.3 MBit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FC676321-56CE-46E7-A04A-6C2D0722DFE9}" type="slidenum">
              <a:rPr lang="en-US">
                <a:latin typeface="Arial" pitchFamily="34" charset="0"/>
              </a:rPr>
              <a:pPr/>
              <a:t>15</a:t>
            </a:fld>
            <a:endParaRPr lang="en-US">
              <a:latin typeface="Arial" pitchFamily="34" charset="0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2000" smtClean="0"/>
              <a:t>Tomahawk: Area [mm²] and </a:t>
            </a:r>
            <a:r>
              <a:rPr lang="en-US" sz="2000" smtClean="0"/>
              <a:t>Power consumption [mW]</a:t>
            </a:r>
          </a:p>
        </p:txBody>
      </p:sp>
      <p:sp>
        <p:nvSpPr>
          <p:cNvPr id="1031" name="Text Box 80"/>
          <p:cNvSpPr txBox="1">
            <a:spLocks noChangeArrowheads="1"/>
          </p:cNvSpPr>
          <p:nvPr/>
        </p:nvSpPr>
        <p:spPr bwMode="auto">
          <a:xfrm>
            <a:off x="1954213" y="6361113"/>
            <a:ext cx="5818187" cy="109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900">
                <a:solidFill>
                  <a:srgbClr val="0B2A51"/>
                </a:solidFill>
              </a:rPr>
              <a:t>* Without implemented clock gating; Factor ½ reduction of power consumption by using clock gating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0175" y="1163638"/>
          <a:ext cx="4267200" cy="2762250"/>
        </p:xfrm>
        <a:graphic>
          <a:graphicData uri="http://schemas.openxmlformats.org/presentationml/2006/ole">
            <p:oleObj spid="_x0000_s1026" name="Chart" r:id="rId4" imgW="4267200" imgH="2762429" progId="Excel.Sheet.8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656138" y="1147763"/>
          <a:ext cx="4267200" cy="2762250"/>
        </p:xfrm>
        <a:graphic>
          <a:graphicData uri="http://schemas.openxmlformats.org/presentationml/2006/ole">
            <p:oleObj spid="_x0000_s1027" name="Chart" r:id="rId5" imgW="4267200" imgH="2762429" progId="Excel.Sheet.8">
              <p:embed/>
            </p:oleObj>
          </a:graphicData>
        </a:graphic>
      </p:graphicFrame>
      <p:graphicFrame>
        <p:nvGraphicFramePr>
          <p:cNvPr id="2320810" name="Group 1450"/>
          <p:cNvGraphicFramePr>
            <a:graphicFrameLocks noGrp="1"/>
          </p:cNvGraphicFramePr>
          <p:nvPr/>
        </p:nvGraphicFramePr>
        <p:xfrm>
          <a:off x="392113" y="4125913"/>
          <a:ext cx="8312150" cy="2159002"/>
        </p:xfrm>
        <a:graphic>
          <a:graphicData uri="http://schemas.openxmlformats.org/drawingml/2006/table">
            <a:tbl>
              <a:tblPr/>
              <a:tblGrid>
                <a:gridCol w="1185862"/>
                <a:gridCol w="976313"/>
                <a:gridCol w="971550"/>
                <a:gridCol w="1106487"/>
                <a:gridCol w="823913"/>
                <a:gridCol w="822325"/>
                <a:gridCol w="809625"/>
                <a:gridCol w="863600"/>
                <a:gridCol w="752475"/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B2A5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7" marR="91427" marT="45714" marB="45714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B2A5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7" marR="91427" marT="45714" marB="45714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DC212GP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CoreManager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SDSP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2x SDSP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VDSP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6x VDSP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LDPC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794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AREA [mm2]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Logic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2.60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0.25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0.65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3.90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2.10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Memory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0.60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1.50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2.50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2.50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4.20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Post P&amp;R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2.50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5.90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3.30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6.60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3.80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22.80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7.50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 [mW]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Simulated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284.00*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68.00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408.00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437.00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Measured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-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504.00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354.00</a:t>
                      </a:r>
                      <a:endParaRPr kumimoji="0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AF036F01-D137-4E1F-A143-3926752A81E3}" type="slidenum">
              <a:rPr lang="en-US">
                <a:latin typeface="Arial" pitchFamily="34" charset="0"/>
              </a:rPr>
              <a:pPr/>
              <a:t>16</a:t>
            </a:fld>
            <a:endParaRPr lang="en-US">
              <a:latin typeface="Arial" pitchFamily="34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Area &amp; Power Efficiency</a:t>
            </a:r>
          </a:p>
        </p:txBody>
      </p:sp>
      <p:pic>
        <p:nvPicPr>
          <p:cNvPr id="2253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449388"/>
            <a:ext cx="5653087" cy="44465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2253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83300" y="1522413"/>
            <a:ext cx="2881313" cy="4427537"/>
          </a:xfrm>
        </p:spPr>
        <p:txBody>
          <a:bodyPr/>
          <a:lstStyle/>
          <a:p>
            <a:pPr eaLnBrk="1" hangingPunct="1">
              <a:buFont typeface="Wingdings" pitchFamily="2" charset="2"/>
              <a:buAutoNum type="arabicPeriod"/>
            </a:pPr>
            <a:r>
              <a:rPr lang="en-US" sz="1800" smtClean="0"/>
              <a:t>MIMO SVD ASIC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sz="1800" smtClean="0"/>
              <a:t>Consumer RISC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sz="1800" smtClean="0"/>
              <a:t>Multimedia DSP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sz="1800" smtClean="0"/>
              <a:t>FFT Processor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sz="1800" smtClean="0"/>
              <a:t>RISC CPU with Media Processor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sz="1800" smtClean="0"/>
              <a:t>Communications DSP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sz="1800" smtClean="0"/>
              <a:t>CAM LSI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sz="1800" smtClean="0"/>
              <a:t>Video Stream Multi-Processor</a:t>
            </a:r>
          </a:p>
          <a:p>
            <a:pPr eaLnBrk="1" hangingPunct="1">
              <a:buFont typeface="Wingdings" pitchFamily="2" charset="2"/>
              <a:buAutoNum type="arabicPeriod"/>
            </a:pPr>
            <a:r>
              <a:rPr lang="en-US" sz="1800" smtClean="0"/>
              <a:t>Hearing Aid DSP</a:t>
            </a:r>
          </a:p>
          <a:p>
            <a:pPr eaLnBrk="1" hangingPunct="1">
              <a:buFont typeface="Wingdings" pitchFamily="2" charset="2"/>
              <a:buNone/>
            </a:pPr>
            <a:endParaRPr lang="en-US" sz="1800" smtClean="0"/>
          </a:p>
        </p:txBody>
      </p:sp>
      <p:sp>
        <p:nvSpPr>
          <p:cNvPr id="22535" name="Text Box 5"/>
          <p:cNvSpPr txBox="1">
            <a:spLocks noChangeArrowheads="1"/>
          </p:cNvSpPr>
          <p:nvPr/>
        </p:nvSpPr>
        <p:spPr bwMode="auto">
          <a:xfrm>
            <a:off x="107950" y="6067425"/>
            <a:ext cx="8343900" cy="493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marL="176213" indent="-176213" algn="l"/>
            <a:r>
              <a:rPr lang="en-US" sz="1200"/>
              <a:t>Source: Markovic et. al., Power and Area Minimization for Multidimensional Signal Processing, IEEE J. Solid-State</a:t>
            </a:r>
          </a:p>
          <a:p>
            <a:pPr marL="176213" indent="-176213" algn="l"/>
            <a:r>
              <a:rPr lang="en-US" sz="1200"/>
              <a:t>Circuits, vol. 42, no. 4, pp. 922-934, April 2007. Results scaled to 90 nm, operations are 12 bit add equivalents</a:t>
            </a:r>
          </a:p>
        </p:txBody>
      </p:sp>
      <p:sp>
        <p:nvSpPr>
          <p:cNvPr id="22536" name="Text Box 6"/>
          <p:cNvSpPr txBox="1">
            <a:spLocks noChangeArrowheads="1"/>
          </p:cNvSpPr>
          <p:nvPr/>
        </p:nvSpPr>
        <p:spPr bwMode="auto">
          <a:xfrm>
            <a:off x="4464050" y="1960563"/>
            <a:ext cx="319088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wrap="none" lIns="45720" tIns="0" rIns="45720" bIns="0">
            <a:spAutoFit/>
          </a:bodyPr>
          <a:lstStyle/>
          <a:p>
            <a:pPr marL="176213" indent="-176213"/>
            <a:r>
              <a:rPr lang="en-US">
                <a:solidFill>
                  <a:schemeClr val="tx1"/>
                </a:solidFill>
              </a:rPr>
              <a:t> 1 </a:t>
            </a:r>
          </a:p>
        </p:txBody>
      </p:sp>
      <p:sp>
        <p:nvSpPr>
          <p:cNvPr id="22537" name="Text Box 7"/>
          <p:cNvSpPr txBox="1">
            <a:spLocks noChangeArrowheads="1"/>
          </p:cNvSpPr>
          <p:nvPr/>
        </p:nvSpPr>
        <p:spPr bwMode="auto">
          <a:xfrm>
            <a:off x="1871663" y="2168525"/>
            <a:ext cx="604837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wrap="none" lIns="45720" tIns="0" rIns="45720" bIns="0">
            <a:spAutoFit/>
          </a:bodyPr>
          <a:lstStyle/>
          <a:p>
            <a:pPr marL="176213" indent="-176213"/>
            <a:r>
              <a:rPr lang="en-US">
                <a:solidFill>
                  <a:schemeClr val="tx1"/>
                </a:solidFill>
              </a:rPr>
              <a:t>    2   </a:t>
            </a:r>
          </a:p>
        </p:txBody>
      </p:sp>
      <p:sp>
        <p:nvSpPr>
          <p:cNvPr id="22538" name="Text Box 8"/>
          <p:cNvSpPr txBox="1">
            <a:spLocks noChangeArrowheads="1"/>
          </p:cNvSpPr>
          <p:nvPr/>
        </p:nvSpPr>
        <p:spPr bwMode="auto">
          <a:xfrm>
            <a:off x="2663825" y="2924175"/>
            <a:ext cx="604838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wrap="none" lIns="45720" tIns="0" rIns="45720" bIns="0">
            <a:spAutoFit/>
          </a:bodyPr>
          <a:lstStyle/>
          <a:p>
            <a:pPr marL="176213" indent="-176213"/>
            <a:r>
              <a:rPr lang="en-US">
                <a:solidFill>
                  <a:schemeClr val="tx1"/>
                </a:solidFill>
              </a:rPr>
              <a:t>    3   </a:t>
            </a:r>
          </a:p>
        </p:txBody>
      </p:sp>
      <p:sp>
        <p:nvSpPr>
          <p:cNvPr id="22539" name="Text Box 9"/>
          <p:cNvSpPr txBox="1">
            <a:spLocks noChangeArrowheads="1"/>
          </p:cNvSpPr>
          <p:nvPr/>
        </p:nvSpPr>
        <p:spPr bwMode="auto">
          <a:xfrm>
            <a:off x="1476375" y="2565400"/>
            <a:ext cx="604838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wrap="none" lIns="45720" tIns="0" rIns="45720" bIns="0">
            <a:spAutoFit/>
          </a:bodyPr>
          <a:lstStyle/>
          <a:p>
            <a:pPr marL="176213" indent="-176213"/>
            <a:r>
              <a:rPr lang="en-US">
                <a:solidFill>
                  <a:schemeClr val="tx1"/>
                </a:solidFill>
              </a:rPr>
              <a:t>       4</a:t>
            </a:r>
          </a:p>
        </p:txBody>
      </p:sp>
      <p:sp>
        <p:nvSpPr>
          <p:cNvPr id="22540" name="Text Box 10"/>
          <p:cNvSpPr txBox="1">
            <a:spLocks noChangeArrowheads="1"/>
          </p:cNvSpPr>
          <p:nvPr/>
        </p:nvSpPr>
        <p:spPr bwMode="auto">
          <a:xfrm>
            <a:off x="1146175" y="2924175"/>
            <a:ext cx="547688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wrap="none" lIns="45720" tIns="0" rIns="45720" bIns="0">
            <a:spAutoFit/>
          </a:bodyPr>
          <a:lstStyle/>
          <a:p>
            <a:pPr marL="176213" indent="-176213"/>
            <a:r>
              <a:rPr lang="en-US">
                <a:solidFill>
                  <a:schemeClr val="tx1"/>
                </a:solidFill>
              </a:rPr>
              <a:t>      5</a:t>
            </a:r>
          </a:p>
        </p:txBody>
      </p:sp>
      <p:sp>
        <p:nvSpPr>
          <p:cNvPr id="22541" name="Text Box 11"/>
          <p:cNvSpPr txBox="1">
            <a:spLocks noChangeArrowheads="1"/>
          </p:cNvSpPr>
          <p:nvPr/>
        </p:nvSpPr>
        <p:spPr bwMode="auto">
          <a:xfrm>
            <a:off x="1150938" y="3357563"/>
            <a:ext cx="547687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wrap="none" lIns="45720" tIns="0" rIns="45720" bIns="0">
            <a:spAutoFit/>
          </a:bodyPr>
          <a:lstStyle/>
          <a:p>
            <a:pPr marL="176213" indent="-176213"/>
            <a:r>
              <a:rPr lang="en-US">
                <a:solidFill>
                  <a:schemeClr val="tx1"/>
                </a:solidFill>
              </a:rPr>
              <a:t>      6</a:t>
            </a:r>
          </a:p>
        </p:txBody>
      </p:sp>
      <p:sp>
        <p:nvSpPr>
          <p:cNvPr id="22542" name="Text Box 12"/>
          <p:cNvSpPr txBox="1">
            <a:spLocks noChangeArrowheads="1"/>
          </p:cNvSpPr>
          <p:nvPr/>
        </p:nvSpPr>
        <p:spPr bwMode="auto">
          <a:xfrm>
            <a:off x="1908175" y="3681413"/>
            <a:ext cx="547688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wrap="none" lIns="45720" tIns="0" rIns="45720" bIns="0">
            <a:spAutoFit/>
          </a:bodyPr>
          <a:lstStyle/>
          <a:p>
            <a:pPr marL="176213" indent="-176213"/>
            <a:r>
              <a:rPr lang="en-US">
                <a:solidFill>
                  <a:schemeClr val="tx1"/>
                </a:solidFill>
              </a:rPr>
              <a:t>   7   </a:t>
            </a:r>
          </a:p>
        </p:txBody>
      </p:sp>
      <p:sp>
        <p:nvSpPr>
          <p:cNvPr id="22543" name="Text Box 13"/>
          <p:cNvSpPr txBox="1">
            <a:spLocks noChangeArrowheads="1"/>
          </p:cNvSpPr>
          <p:nvPr/>
        </p:nvSpPr>
        <p:spPr bwMode="auto">
          <a:xfrm>
            <a:off x="2706688" y="3897313"/>
            <a:ext cx="604837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wrap="none" lIns="45720" tIns="0" rIns="45720" bIns="0">
            <a:spAutoFit/>
          </a:bodyPr>
          <a:lstStyle/>
          <a:p>
            <a:pPr marL="176213" indent="-176213"/>
            <a:r>
              <a:rPr lang="en-US">
                <a:solidFill>
                  <a:schemeClr val="tx1"/>
                </a:solidFill>
              </a:rPr>
              <a:t>   8    </a:t>
            </a:r>
          </a:p>
        </p:txBody>
      </p:sp>
      <p:sp>
        <p:nvSpPr>
          <p:cNvPr id="22544" name="Text Box 14"/>
          <p:cNvSpPr txBox="1">
            <a:spLocks noChangeArrowheads="1"/>
          </p:cNvSpPr>
          <p:nvPr/>
        </p:nvSpPr>
        <p:spPr bwMode="auto">
          <a:xfrm>
            <a:off x="4487863" y="4292600"/>
            <a:ext cx="604837" cy="244475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wrap="none" lIns="45720" tIns="0" rIns="45720" bIns="0">
            <a:spAutoFit/>
          </a:bodyPr>
          <a:lstStyle/>
          <a:p>
            <a:pPr marL="176213" indent="-176213"/>
            <a:r>
              <a:rPr lang="en-US">
                <a:solidFill>
                  <a:schemeClr val="tx1"/>
                </a:solidFill>
              </a:rPr>
              <a:t>   9    </a:t>
            </a:r>
          </a:p>
        </p:txBody>
      </p:sp>
      <p:sp>
        <p:nvSpPr>
          <p:cNvPr id="22545" name="Rectangle 15"/>
          <p:cNvSpPr>
            <a:spLocks noChangeArrowheads="1"/>
          </p:cNvSpPr>
          <p:nvPr/>
        </p:nvSpPr>
        <p:spPr bwMode="auto">
          <a:xfrm>
            <a:off x="3492500" y="4230688"/>
            <a:ext cx="611188" cy="252412"/>
          </a:xfrm>
          <a:prstGeom prst="rect">
            <a:avLst/>
          </a:prstGeom>
          <a:solidFill>
            <a:srgbClr val="FFFFFF"/>
          </a:solidFill>
          <a:ln w="12700" algn="ctr">
            <a:noFill/>
            <a:miter lim="800000"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22546" name="Text Box 16"/>
          <p:cNvSpPr txBox="1">
            <a:spLocks noChangeArrowheads="1"/>
          </p:cNvSpPr>
          <p:nvPr/>
        </p:nvSpPr>
        <p:spPr bwMode="auto">
          <a:xfrm>
            <a:off x="3521075" y="4195763"/>
            <a:ext cx="446088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marL="176213" indent="-176213"/>
            <a:r>
              <a:rPr lang="en-US" sz="1400">
                <a:solidFill>
                  <a:srgbClr val="4D4D4D"/>
                </a:solidFill>
              </a:rPr>
              <a:t>by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88252CC3-F4D1-48C8-A64F-F472D517F851}" type="slidenum">
              <a:rPr lang="en-US">
                <a:latin typeface="Arial" pitchFamily="34" charset="0"/>
              </a:rPr>
              <a:pPr/>
              <a:t>17</a:t>
            </a:fld>
            <a:endParaRPr lang="en-US">
              <a:latin typeface="Arial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062413" y="2222500"/>
          <a:ext cx="5081587" cy="4040188"/>
        </p:xfrm>
        <a:graphic>
          <a:graphicData uri="http://schemas.openxmlformats.org/presentationml/2006/ole">
            <p:oleObj spid="_x0000_s2050" name="Chart" r:id="rId4" imgW="4181356" imgH="3324165" progId="Excel.Sheet.8">
              <p:embed/>
            </p:oleObj>
          </a:graphicData>
        </a:graphic>
      </p:graphicFrame>
      <p:sp>
        <p:nvSpPr>
          <p:cNvPr id="2053" name="AutoShape 15"/>
          <p:cNvSpPr>
            <a:spLocks noChangeArrowheads="1"/>
          </p:cNvSpPr>
          <p:nvPr/>
        </p:nvSpPr>
        <p:spPr bwMode="auto">
          <a:xfrm>
            <a:off x="123825" y="1211263"/>
            <a:ext cx="8896350" cy="644525"/>
          </a:xfrm>
          <a:prstGeom prst="roundRect">
            <a:avLst>
              <a:gd name="adj" fmla="val 21921"/>
            </a:avLst>
          </a:prstGeom>
          <a:solidFill>
            <a:srgbClr val="EAEAEA"/>
          </a:solidFill>
          <a:ln w="12700" algn="ctr">
            <a:solidFill>
              <a:srgbClr val="808080"/>
            </a:solidFill>
            <a:round/>
            <a:headEnd/>
            <a:tailEnd/>
          </a:ln>
        </p:spPr>
        <p:txBody>
          <a:bodyPr wrap="none" lIns="91427" tIns="45714" rIns="91427" bIns="45714" anchor="ctr"/>
          <a:lstStyle/>
          <a:p>
            <a:pPr marL="342900" indent="-342900"/>
            <a:endParaRPr lang="en-US">
              <a:solidFill>
                <a:schemeClr val="tx1"/>
              </a:solidFill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119063" y="1963738"/>
            <a:ext cx="4124325" cy="4502150"/>
          </a:xfrm>
          <a:prstGeom prst="roundRect">
            <a:avLst>
              <a:gd name="adj" fmla="val 4273"/>
            </a:avLst>
          </a:prstGeom>
          <a:solidFill>
            <a:srgbClr val="EAEAEA"/>
          </a:solidFill>
          <a:ln w="12700" algn="ctr">
            <a:solidFill>
              <a:srgbClr val="808080"/>
            </a:solidFill>
            <a:round/>
            <a:headEnd/>
            <a:tailEnd/>
          </a:ln>
        </p:spPr>
        <p:txBody>
          <a:bodyPr wrap="none" lIns="91427" tIns="45714" rIns="91427" bIns="45714" anchor="ctr"/>
          <a:lstStyle/>
          <a:p>
            <a:pPr marL="342900" indent="-342900"/>
            <a:endParaRPr lang="en-US">
              <a:solidFill>
                <a:schemeClr val="tx1"/>
              </a:solidFill>
            </a:endParaRPr>
          </a:p>
        </p:txBody>
      </p:sp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Performance Scalability</a:t>
            </a:r>
          </a:p>
        </p:txBody>
      </p:sp>
      <p:sp>
        <p:nvSpPr>
          <p:cNvPr id="205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8763" y="2049463"/>
            <a:ext cx="4084637" cy="46228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smtClean="0"/>
              <a:t>Scalability depends 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Task to scheduling time ratio,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Inter-Task dependency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smtClean="0"/>
              <a:t>Baseband signal processing: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Task execution time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smtClean="0"/>
              <a:t>	~ 10</a:t>
            </a:r>
            <a:r>
              <a:rPr lang="en-US" sz="1800" baseline="30000" smtClean="0"/>
              <a:t>2</a:t>
            </a:r>
            <a:r>
              <a:rPr lang="en-US" sz="1800" smtClean="0"/>
              <a:t>  - 10</a:t>
            </a:r>
            <a:r>
              <a:rPr lang="en-US" sz="1800" baseline="30000" smtClean="0"/>
              <a:t>4</a:t>
            </a:r>
            <a:r>
              <a:rPr lang="en-US" sz="1800" smtClean="0"/>
              <a:t>  cycles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SW scheduling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smtClean="0"/>
              <a:t>	~ 10</a:t>
            </a:r>
            <a:r>
              <a:rPr lang="en-US" sz="1800" baseline="30000" smtClean="0"/>
              <a:t>3</a:t>
            </a:r>
            <a:r>
              <a:rPr lang="en-US" sz="1800" smtClean="0"/>
              <a:t>  cycles/task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HW accelerated scheduling ~100 cycles/task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CoreManager scheduling: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smtClean="0"/>
              <a:t>	60 cycles/task @100nJ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RISC (DC212GP) scheduling: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smtClean="0"/>
              <a:t>	3000 cycles/task @ 500nJ</a:t>
            </a:r>
          </a:p>
        </p:txBody>
      </p:sp>
      <p:sp>
        <p:nvSpPr>
          <p:cNvPr id="2057" name="Line 7"/>
          <p:cNvSpPr>
            <a:spLocks noChangeShapeType="1"/>
          </p:cNvSpPr>
          <p:nvPr/>
        </p:nvSpPr>
        <p:spPr bwMode="auto">
          <a:xfrm flipV="1">
            <a:off x="4829175" y="2413000"/>
            <a:ext cx="4022725" cy="2573338"/>
          </a:xfrm>
          <a:prstGeom prst="line">
            <a:avLst/>
          </a:prstGeom>
          <a:noFill/>
          <a:ln w="57150">
            <a:solidFill>
              <a:srgbClr val="E0260C"/>
            </a:solidFill>
            <a:prstDash val="sysDot"/>
            <a:round/>
            <a:headEnd/>
            <a:tailEnd/>
          </a:ln>
        </p:spPr>
        <p:txBody>
          <a:bodyPr wrap="none" lIns="91427" tIns="45714" rIns="91427" bIns="45714" anchor="ctr"/>
          <a:lstStyle/>
          <a:p>
            <a:endParaRPr lang="en-US"/>
          </a:p>
        </p:txBody>
      </p: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5243513" y="3759200"/>
            <a:ext cx="3900487" cy="1195388"/>
            <a:chOff x="3363" y="2086"/>
            <a:chExt cx="2397" cy="837"/>
          </a:xfrm>
        </p:grpSpPr>
        <p:sp>
          <p:nvSpPr>
            <p:cNvPr id="2061" name="Line 8"/>
            <p:cNvSpPr>
              <a:spLocks noChangeShapeType="1"/>
            </p:cNvSpPr>
            <p:nvPr/>
          </p:nvSpPr>
          <p:spPr bwMode="auto">
            <a:xfrm flipV="1">
              <a:off x="3363" y="2248"/>
              <a:ext cx="966" cy="675"/>
            </a:xfrm>
            <a:prstGeom prst="line">
              <a:avLst/>
            </a:prstGeom>
            <a:noFill/>
            <a:ln w="57150">
              <a:solidFill>
                <a:srgbClr val="140AE2"/>
              </a:solidFill>
              <a:prstDash val="sysDot"/>
              <a:round/>
              <a:headEnd/>
              <a:tailEnd/>
            </a:ln>
          </p:spPr>
          <p:txBody>
            <a:bodyPr wrap="none" lIns="91427" tIns="45714" rIns="91427" bIns="45714" anchor="ctr"/>
            <a:lstStyle/>
            <a:p>
              <a:endParaRPr lang="en-US"/>
            </a:p>
          </p:txBody>
        </p:sp>
        <p:sp>
          <p:nvSpPr>
            <p:cNvPr id="2062" name="Line 9"/>
            <p:cNvSpPr>
              <a:spLocks noChangeShapeType="1"/>
            </p:cNvSpPr>
            <p:nvPr/>
          </p:nvSpPr>
          <p:spPr bwMode="auto">
            <a:xfrm flipV="1">
              <a:off x="4341" y="2086"/>
              <a:ext cx="1419" cy="155"/>
            </a:xfrm>
            <a:prstGeom prst="line">
              <a:avLst/>
            </a:prstGeom>
            <a:noFill/>
            <a:ln w="57150">
              <a:solidFill>
                <a:srgbClr val="140AE2"/>
              </a:solidFill>
              <a:prstDash val="sysDot"/>
              <a:round/>
              <a:headEnd/>
              <a:tailEnd/>
            </a:ln>
          </p:spPr>
          <p:txBody>
            <a:bodyPr wrap="none" lIns="91427" tIns="45714" rIns="91427" bIns="45714" anchor="ctr"/>
            <a:lstStyle/>
            <a:p>
              <a:endParaRPr lang="en-US"/>
            </a:p>
          </p:txBody>
        </p:sp>
      </p:grp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4864100" y="6137275"/>
            <a:ext cx="415766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/>
          <a:lstStyle/>
          <a:p>
            <a:pPr marL="342900" indent="-342900">
              <a:buFont typeface="Wingdings" pitchFamily="2" charset="2"/>
              <a:buNone/>
            </a:pPr>
            <a:r>
              <a:rPr lang="en-US">
                <a:solidFill>
                  <a:srgbClr val="0B2A51"/>
                </a:solidFill>
              </a:rPr>
              <a:t>Measured for 0% or 50% task dependency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138238" y="1179513"/>
            <a:ext cx="73437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/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800">
                <a:solidFill>
                  <a:srgbClr val="0B2A51"/>
                </a:solidFill>
              </a:rPr>
              <a:t>	LTE symbol duration ~70us </a:t>
            </a:r>
            <a:r>
              <a:rPr lang="en-US" sz="1800">
                <a:solidFill>
                  <a:srgbClr val="0B2A51"/>
                </a:solidFill>
                <a:cs typeface="Arial" pitchFamily="34" charset="0"/>
              </a:rPr>
              <a:t>→ 14000 cycles @ 200MHz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800">
                <a:solidFill>
                  <a:srgbClr val="0B2A51"/>
                </a:solidFill>
                <a:cs typeface="Arial" pitchFamily="34" charset="0"/>
              </a:rPr>
              <a:t>	Effective time/symbol budget for N PEs →  N . 14000 cycles</a:t>
            </a:r>
            <a:endParaRPr lang="en-US">
              <a:solidFill>
                <a:srgbClr val="0B2A5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4"/>
            <a:endParaRPr lang="en-US" dirty="0" smtClean="0"/>
          </a:p>
          <a:p>
            <a:r>
              <a:rPr lang="en-US" dirty="0" smtClean="0"/>
              <a:t>Scalable self-scheduled </a:t>
            </a:r>
            <a:r>
              <a:rPr lang="en-US" dirty="0" err="1" smtClean="0"/>
              <a:t>MPSoC</a:t>
            </a:r>
            <a:r>
              <a:rPr lang="en-US" dirty="0" smtClean="0"/>
              <a:t> HW/SW solution possible</a:t>
            </a:r>
          </a:p>
          <a:p>
            <a:pPr lvl="1"/>
            <a:r>
              <a:rPr lang="en-US" dirty="0" smtClean="0"/>
              <a:t>For class of wireless communications applications</a:t>
            </a:r>
          </a:p>
          <a:p>
            <a:pPr lvl="1"/>
            <a:r>
              <a:rPr lang="en-US" dirty="0" smtClean="0"/>
              <a:t>For multi-media</a:t>
            </a:r>
          </a:p>
          <a:p>
            <a:pPr lvl="1"/>
            <a:r>
              <a:rPr lang="en-US" dirty="0" smtClean="0"/>
              <a:t>For …?</a:t>
            </a:r>
          </a:p>
          <a:p>
            <a:pPr lvl="1"/>
            <a:r>
              <a:rPr lang="en-US" dirty="0" smtClean="0"/>
              <a:t>But not for everything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Tomahawk Test Chip</a:t>
            </a:r>
          </a:p>
          <a:p>
            <a:pPr lvl="1"/>
            <a:r>
              <a:rPr lang="en-US" dirty="0" smtClean="0"/>
              <a:t>If scaled to 45nm CMOS: </a:t>
            </a:r>
            <a:br>
              <a:rPr lang="en-US" dirty="0" smtClean="0"/>
            </a:br>
            <a:r>
              <a:rPr lang="en-US" dirty="0" smtClean="0"/>
              <a:t>&lt;200mW and &lt;20mm</a:t>
            </a:r>
            <a:r>
              <a:rPr lang="en-US" baseline="30000" dirty="0" smtClean="0"/>
              <a:t>2</a:t>
            </a:r>
            <a:r>
              <a:rPr lang="en-US" dirty="0" smtClean="0"/>
              <a:t> LTE baseband feasible!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TU Dresden, </a:t>
            </a:r>
            <a:fld id="{430FB0D5-F60C-4278-AE5C-361AB7B8F9B5}" type="datetime1">
              <a:rPr lang="en-US" smtClean="0"/>
              <a:pPr>
                <a:defRPr/>
              </a:pPr>
              <a:t>8/3/2009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5486D6CB-0799-47BE-A486-42E217F9273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fld id="{D3FD913B-D41A-4B91-BC9A-3B3ADCEBC5C8}" type="datetime1">
              <a:rPr lang="en-US">
                <a:latin typeface="Arial" pitchFamily="34" charset="0"/>
              </a:rPr>
              <a:pPr/>
              <a:t>8/3/2009</a:t>
            </a:fld>
            <a:endParaRPr lang="en-US">
              <a:latin typeface="Arial" pitchFamily="34" charset="0"/>
            </a:endParaRP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DD50F095-D2E7-424A-B846-04A297ADEBA5}" type="slidenum">
              <a:rPr lang="en-US">
                <a:latin typeface="Arial" pitchFamily="34" charset="0"/>
              </a:rPr>
              <a:pPr/>
              <a:t>2</a:t>
            </a:fld>
            <a:endParaRPr lang="en-US">
              <a:latin typeface="Arial" pitchFamily="34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SDR &amp; Multimedia - Platform Requirements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Flexibility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Different types of processors for different applications (GPPs, domain specific, ASIPs, ASICs)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Modularity – build up system from established modules and specific components if necessary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Programmability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Programmability in accepted language like 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Real-Time capability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Efficient integration of accelerator tasks in control code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Programs should be binary compatible on similar architectures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Scalability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Efficient interconnection of system components</a:t>
            </a:r>
          </a:p>
          <a:p>
            <a:pPr eaLnBrk="1" hangingPunct="1">
              <a:lnSpc>
                <a:spcPct val="90000"/>
              </a:lnSpc>
            </a:pPr>
            <a:endParaRPr lang="en-US" sz="24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fld id="{51F63E2C-C896-45DA-AC2C-849167AF93BF}" type="datetime1">
              <a:rPr lang="en-US">
                <a:latin typeface="Arial" pitchFamily="34" charset="0"/>
              </a:rPr>
              <a:pPr/>
              <a:t>8/3/2009</a:t>
            </a:fld>
            <a:endParaRPr lang="en-US">
              <a:latin typeface="Arial" pitchFamily="34" charset="0"/>
            </a:endParaRP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7476EB2D-44AC-43E4-AA2B-D0DD4D767FD8}" type="slidenum">
              <a:rPr lang="en-US">
                <a:latin typeface="Arial" pitchFamily="34" charset="0"/>
              </a:rPr>
              <a:pPr/>
              <a:t>3</a:t>
            </a:fld>
            <a:endParaRPr lang="en-US">
              <a:latin typeface="Arial" pitchFamily="34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Terminology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642350" cy="5040312"/>
          </a:xfrm>
          <a:noFill/>
        </p:spPr>
        <p:txBody>
          <a:bodyPr/>
          <a:lstStyle/>
          <a:p>
            <a:pPr eaLnBrk="1" hangingPunct="1"/>
            <a:r>
              <a:rPr lang="en-US" sz="2400" smtClean="0"/>
              <a:t>Task</a:t>
            </a:r>
          </a:p>
          <a:p>
            <a:pPr lvl="1" eaLnBrk="1" hangingPunct="1"/>
            <a:r>
              <a:rPr lang="en-US" sz="2000" smtClean="0"/>
              <a:t>Atomic execution unit typically for algorithm kernels</a:t>
            </a:r>
          </a:p>
          <a:p>
            <a:pPr lvl="1" eaLnBrk="1" hangingPunct="1"/>
            <a:r>
              <a:rPr lang="en-US" sz="2000" smtClean="0"/>
              <a:t>Executed on a processing Element</a:t>
            </a:r>
          </a:p>
          <a:p>
            <a:pPr lvl="1" eaLnBrk="1" hangingPunct="1"/>
            <a:r>
              <a:rPr lang="en-US" sz="2000" smtClean="0"/>
              <a:t>May have varying, but must have maximum execution time</a:t>
            </a:r>
          </a:p>
          <a:p>
            <a:pPr lvl="1" eaLnBrk="1" hangingPunct="1"/>
            <a:r>
              <a:rPr lang="en-US" sz="2000" smtClean="0"/>
              <a:t>Tasks consume and produce chunks of data</a:t>
            </a:r>
          </a:p>
          <a:p>
            <a:pPr eaLnBrk="1" hangingPunct="1"/>
            <a:r>
              <a:rPr lang="en-US" sz="2400" smtClean="0"/>
              <a:t>(Real-Time) Thread</a:t>
            </a:r>
          </a:p>
          <a:p>
            <a:pPr lvl="1" eaLnBrk="1" hangingPunct="1"/>
            <a:r>
              <a:rPr lang="en-US" sz="2000" smtClean="0"/>
              <a:t>Execution unit consisting of control code and task instances</a:t>
            </a:r>
          </a:p>
          <a:p>
            <a:pPr lvl="1" eaLnBrk="1" hangingPunct="1"/>
            <a:r>
              <a:rPr lang="en-US" sz="2000" smtClean="0"/>
              <a:t>Executed on control processor</a:t>
            </a:r>
          </a:p>
          <a:p>
            <a:pPr lvl="1" eaLnBrk="1" hangingPunct="1"/>
            <a:r>
              <a:rPr lang="en-US" sz="2000" smtClean="0"/>
              <a:t>Real-Time Threads have deadline</a:t>
            </a:r>
          </a:p>
          <a:p>
            <a:pPr lvl="1" eaLnBrk="1" hangingPunct="1"/>
            <a:r>
              <a:rPr lang="en-US" sz="2000" smtClean="0"/>
              <a:t>Tasks from different threads have no data dependencies</a:t>
            </a:r>
          </a:p>
          <a:p>
            <a:pPr lvl="1" eaLnBrk="1" hangingPunct="1"/>
            <a:r>
              <a:rPr lang="en-US" sz="2000" smtClean="0"/>
              <a:t>Threads may have synchronization points</a:t>
            </a:r>
          </a:p>
          <a:p>
            <a:pPr eaLnBrk="1" hangingPunct="1"/>
            <a:r>
              <a:rPr lang="en-US" sz="2400" smtClean="0"/>
              <a:t>Program</a:t>
            </a:r>
          </a:p>
          <a:p>
            <a:pPr lvl="1" eaLnBrk="1" hangingPunct="1"/>
            <a:r>
              <a:rPr lang="en-US" sz="2000" smtClean="0"/>
              <a:t>Collection of Threads making a complete application</a:t>
            </a:r>
          </a:p>
          <a:p>
            <a:pPr lvl="1" eaLnBrk="1" hangingPunct="1"/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993775" y="5546725"/>
            <a:ext cx="3941763" cy="8397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algn="ctr">
            <a:solidFill>
              <a:srgbClr val="6B6B6B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algn="r">
              <a:spcBef>
                <a:spcPct val="0"/>
              </a:spcBef>
              <a:defRPr/>
            </a:pPr>
            <a:r>
              <a:rPr lang="de-DE" sz="1400" b="0" dirty="0">
                <a:solidFill>
                  <a:schemeClr val="tx1"/>
                </a:solidFill>
                <a:latin typeface="Arial" charset="0"/>
              </a:rPr>
              <a:t>CPU  </a:t>
            </a: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1030288" y="1274763"/>
            <a:ext cx="3941762" cy="83978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algn="ctr">
            <a:solidFill>
              <a:srgbClr val="6B6B6B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/>
          <a:p>
            <a:pPr algn="r">
              <a:spcBef>
                <a:spcPct val="0"/>
              </a:spcBef>
              <a:defRPr/>
            </a:pPr>
            <a:r>
              <a:rPr lang="de-DE" sz="1400" b="0" dirty="0">
                <a:solidFill>
                  <a:schemeClr val="tx1"/>
                </a:solidFill>
                <a:latin typeface="Arial" charset="0"/>
              </a:rPr>
              <a:t>CPU  </a:t>
            </a: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r>
              <a:rPr lang="de-DE">
                <a:latin typeface="Arial" pitchFamily="34" charset="0"/>
              </a:rPr>
              <a:t>18.09.2006</a:t>
            </a:r>
          </a:p>
        </p:txBody>
      </p:sp>
      <p:sp>
        <p:nvSpPr>
          <p:cNvPr id="1229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Hendrik Seidel</a:t>
            </a:r>
          </a:p>
        </p:txBody>
      </p:sp>
      <p:sp>
        <p:nvSpPr>
          <p:cNvPr id="122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i="1" smtClean="0"/>
              <a:t>The Task</a:t>
            </a:r>
            <a:endParaRPr lang="de-DE" i="1" smtClean="0"/>
          </a:p>
        </p:txBody>
      </p:sp>
      <p:sp>
        <p:nvSpPr>
          <p:cNvPr id="12295" name="Text Box 24"/>
          <p:cNvSpPr txBox="1">
            <a:spLocks noChangeArrowheads="1"/>
          </p:cNvSpPr>
          <p:nvPr/>
        </p:nvSpPr>
        <p:spPr bwMode="auto">
          <a:xfrm>
            <a:off x="995363" y="4451350"/>
            <a:ext cx="3941762" cy="912813"/>
          </a:xfrm>
          <a:prstGeom prst="rect">
            <a:avLst/>
          </a:prstGeom>
          <a:solidFill>
            <a:srgbClr val="DDDDDD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wrap="none" lIns="36000" tIns="36000" rIns="36000" bIns="36000" anchor="ctr"/>
          <a:lstStyle/>
          <a:p>
            <a:pPr algn="r">
              <a:spcBef>
                <a:spcPct val="0"/>
              </a:spcBef>
            </a:pPr>
            <a:r>
              <a:rPr lang="de-DE" sz="1400" b="0">
                <a:solidFill>
                  <a:schemeClr val="tx1"/>
                </a:solidFill>
              </a:rPr>
              <a:t>DMA  </a:t>
            </a:r>
          </a:p>
        </p:txBody>
      </p:sp>
      <p:sp>
        <p:nvSpPr>
          <p:cNvPr id="12296" name="Text Box 25"/>
          <p:cNvSpPr txBox="1">
            <a:spLocks noChangeArrowheads="1"/>
          </p:cNvSpPr>
          <p:nvPr/>
        </p:nvSpPr>
        <p:spPr bwMode="auto">
          <a:xfrm>
            <a:off x="995363" y="3462338"/>
            <a:ext cx="3937000" cy="927100"/>
          </a:xfrm>
          <a:prstGeom prst="rect">
            <a:avLst/>
          </a:prstGeom>
          <a:solidFill>
            <a:schemeClr val="accent1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wrap="none" lIns="36000" tIns="36000" rIns="36000" bIns="36000" anchor="ctr"/>
          <a:lstStyle/>
          <a:p>
            <a:pPr algn="r">
              <a:spcBef>
                <a:spcPct val="0"/>
              </a:spcBef>
            </a:pPr>
            <a:r>
              <a:rPr lang="de-DE" sz="1400" b="0">
                <a:solidFill>
                  <a:schemeClr val="tx1"/>
                </a:solidFill>
              </a:rPr>
              <a:t>PE   </a:t>
            </a:r>
          </a:p>
        </p:txBody>
      </p:sp>
      <p:sp>
        <p:nvSpPr>
          <p:cNvPr id="12297" name="Text Box 26"/>
          <p:cNvSpPr txBox="1">
            <a:spLocks noChangeArrowheads="1"/>
          </p:cNvSpPr>
          <p:nvPr/>
        </p:nvSpPr>
        <p:spPr bwMode="auto">
          <a:xfrm>
            <a:off x="995363" y="2360613"/>
            <a:ext cx="3941762" cy="987425"/>
          </a:xfrm>
          <a:prstGeom prst="rect">
            <a:avLst/>
          </a:prstGeom>
          <a:solidFill>
            <a:srgbClr val="DDDDDD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wrap="none" lIns="36000" tIns="36000" rIns="36000" bIns="36000" anchor="ctr"/>
          <a:lstStyle/>
          <a:p>
            <a:pPr algn="r">
              <a:spcBef>
                <a:spcPct val="0"/>
              </a:spcBef>
            </a:pPr>
            <a:r>
              <a:rPr lang="de-DE" sz="1400" b="0">
                <a:solidFill>
                  <a:schemeClr val="tx1"/>
                </a:solidFill>
              </a:rPr>
              <a:t>DMA  </a:t>
            </a:r>
          </a:p>
        </p:txBody>
      </p:sp>
      <p:sp>
        <p:nvSpPr>
          <p:cNvPr id="12298" name="AutoShape 27"/>
          <p:cNvSpPr>
            <a:spLocks noChangeArrowheads="1"/>
          </p:cNvSpPr>
          <p:nvPr/>
        </p:nvSpPr>
        <p:spPr bwMode="auto">
          <a:xfrm rot="-5400000">
            <a:off x="-1089819" y="3566319"/>
            <a:ext cx="3103563" cy="644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 algn="ctr">
            <a:solidFill>
              <a:srgbClr val="6B6B6B"/>
            </a:solidFill>
            <a:round/>
            <a:headEnd/>
            <a:tailEnd/>
          </a:ln>
        </p:spPr>
        <p:txBody>
          <a:bodyPr wrap="none" anchor="ctr" anchorCtr="1"/>
          <a:lstStyle/>
          <a:p>
            <a:pPr>
              <a:spcBef>
                <a:spcPct val="0"/>
              </a:spcBef>
            </a:pPr>
            <a:r>
              <a:rPr lang="de-DE" sz="1800" b="0">
                <a:solidFill>
                  <a:schemeClr val="tx1"/>
                </a:solidFill>
              </a:rPr>
              <a:t>Global Memory</a:t>
            </a:r>
          </a:p>
        </p:txBody>
      </p:sp>
      <p:sp>
        <p:nvSpPr>
          <p:cNvPr id="12299" name="Text Box 28"/>
          <p:cNvSpPr txBox="1">
            <a:spLocks noChangeArrowheads="1"/>
          </p:cNvSpPr>
          <p:nvPr/>
        </p:nvSpPr>
        <p:spPr bwMode="auto">
          <a:xfrm>
            <a:off x="1173163" y="1358900"/>
            <a:ext cx="1506537" cy="674688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spcBef>
                <a:spcPct val="0"/>
              </a:spcBef>
            </a:pPr>
            <a:r>
              <a:rPr lang="de-DE" sz="1800" b="0" i="1">
                <a:solidFill>
                  <a:schemeClr val="tx1"/>
                </a:solidFill>
              </a:rPr>
              <a:t>Task</a:t>
            </a:r>
            <a:r>
              <a:rPr lang="de-DE" sz="1800" b="0">
                <a:solidFill>
                  <a:schemeClr val="tx1"/>
                </a:solidFill>
              </a:rPr>
              <a:t> Start</a:t>
            </a:r>
          </a:p>
        </p:txBody>
      </p:sp>
      <p:sp>
        <p:nvSpPr>
          <p:cNvPr id="12300" name="Text Box 30"/>
          <p:cNvSpPr txBox="1">
            <a:spLocks noChangeArrowheads="1"/>
          </p:cNvSpPr>
          <p:nvPr/>
        </p:nvSpPr>
        <p:spPr bwMode="auto">
          <a:xfrm>
            <a:off x="1173163" y="4579938"/>
            <a:ext cx="1506537" cy="674687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spcBef>
                <a:spcPct val="0"/>
              </a:spcBef>
            </a:pPr>
            <a:r>
              <a:rPr lang="de-DE" sz="1800" b="0">
                <a:solidFill>
                  <a:schemeClr val="tx1"/>
                </a:solidFill>
              </a:rPr>
              <a:t>Data</a:t>
            </a:r>
            <a:br>
              <a:rPr lang="de-DE" sz="1800" b="0">
                <a:solidFill>
                  <a:schemeClr val="tx1"/>
                </a:solidFill>
              </a:rPr>
            </a:br>
            <a:r>
              <a:rPr lang="de-DE" sz="1800" b="0">
                <a:solidFill>
                  <a:schemeClr val="tx1"/>
                </a:solidFill>
              </a:rPr>
              <a:t>Store</a:t>
            </a:r>
          </a:p>
        </p:txBody>
      </p:sp>
      <p:sp>
        <p:nvSpPr>
          <p:cNvPr id="12301" name="Text Box 31"/>
          <p:cNvSpPr txBox="1">
            <a:spLocks noChangeArrowheads="1"/>
          </p:cNvSpPr>
          <p:nvPr/>
        </p:nvSpPr>
        <p:spPr bwMode="auto">
          <a:xfrm>
            <a:off x="1173163" y="3595688"/>
            <a:ext cx="1506537" cy="674687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spcBef>
                <a:spcPct val="0"/>
              </a:spcBef>
            </a:pPr>
            <a:r>
              <a:rPr lang="de-DE" sz="1800" b="0" i="1">
                <a:solidFill>
                  <a:schemeClr val="tx1"/>
                </a:solidFill>
              </a:rPr>
              <a:t>Task E</a:t>
            </a:r>
            <a:r>
              <a:rPr lang="de-DE" sz="1800" b="0">
                <a:solidFill>
                  <a:schemeClr val="tx1"/>
                </a:solidFill>
              </a:rPr>
              <a:t>xecution</a:t>
            </a:r>
          </a:p>
        </p:txBody>
      </p:sp>
      <p:sp>
        <p:nvSpPr>
          <p:cNvPr id="12302" name="Text Box 32"/>
          <p:cNvSpPr txBox="1">
            <a:spLocks noChangeArrowheads="1"/>
          </p:cNvSpPr>
          <p:nvPr/>
        </p:nvSpPr>
        <p:spPr bwMode="auto">
          <a:xfrm>
            <a:off x="1173163" y="2541588"/>
            <a:ext cx="1506537" cy="674687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spcBef>
                <a:spcPct val="0"/>
              </a:spcBef>
            </a:pPr>
            <a:r>
              <a:rPr lang="de-DE" sz="1800" b="0">
                <a:solidFill>
                  <a:schemeClr val="tx1"/>
                </a:solidFill>
              </a:rPr>
              <a:t>Data Load</a:t>
            </a:r>
          </a:p>
        </p:txBody>
      </p:sp>
      <p:sp>
        <p:nvSpPr>
          <p:cNvPr id="12303" name="Text Box 33"/>
          <p:cNvSpPr txBox="1">
            <a:spLocks noChangeArrowheads="1"/>
          </p:cNvSpPr>
          <p:nvPr/>
        </p:nvSpPr>
        <p:spPr bwMode="auto">
          <a:xfrm>
            <a:off x="1173163" y="5634038"/>
            <a:ext cx="1506537" cy="674687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spcBef>
                <a:spcPct val="0"/>
              </a:spcBef>
            </a:pPr>
            <a:r>
              <a:rPr lang="de-DE" sz="1800" b="0" i="1">
                <a:solidFill>
                  <a:schemeClr val="tx1"/>
                </a:solidFill>
              </a:rPr>
              <a:t>Task</a:t>
            </a:r>
            <a:r>
              <a:rPr lang="de-DE" sz="1800" b="0">
                <a:solidFill>
                  <a:schemeClr val="tx1"/>
                </a:solidFill>
              </a:rPr>
              <a:t> End</a:t>
            </a:r>
          </a:p>
        </p:txBody>
      </p:sp>
      <p:cxnSp>
        <p:nvCxnSpPr>
          <p:cNvPr id="12304" name="AutoShape 35"/>
          <p:cNvCxnSpPr>
            <a:cxnSpLocks noChangeShapeType="1"/>
            <a:stCxn id="12299" idx="2"/>
            <a:endCxn id="12302" idx="0"/>
          </p:cNvCxnSpPr>
          <p:nvPr/>
        </p:nvCxnSpPr>
        <p:spPr bwMode="auto">
          <a:xfrm>
            <a:off x="1925638" y="2033588"/>
            <a:ext cx="0" cy="508000"/>
          </a:xfrm>
          <a:prstGeom prst="straightConnector1">
            <a:avLst/>
          </a:prstGeom>
          <a:noFill/>
          <a:ln w="12700">
            <a:solidFill>
              <a:srgbClr val="6B6B6B"/>
            </a:solidFill>
            <a:round/>
            <a:headEnd/>
            <a:tailEnd type="triangle" w="med" len="med"/>
          </a:ln>
        </p:spPr>
      </p:cxnSp>
      <p:cxnSp>
        <p:nvCxnSpPr>
          <p:cNvPr id="12305" name="AutoShape 36"/>
          <p:cNvCxnSpPr>
            <a:cxnSpLocks noChangeShapeType="1"/>
            <a:stCxn id="12300" idx="2"/>
            <a:endCxn id="12303" idx="0"/>
          </p:cNvCxnSpPr>
          <p:nvPr/>
        </p:nvCxnSpPr>
        <p:spPr bwMode="auto">
          <a:xfrm>
            <a:off x="1925638" y="5254625"/>
            <a:ext cx="0" cy="379413"/>
          </a:xfrm>
          <a:prstGeom prst="straightConnector1">
            <a:avLst/>
          </a:prstGeom>
          <a:noFill/>
          <a:ln w="12700">
            <a:solidFill>
              <a:srgbClr val="6B6B6B"/>
            </a:solidFill>
            <a:round/>
            <a:headEnd/>
            <a:tailEnd type="triangle" w="med" len="med"/>
          </a:ln>
        </p:spPr>
      </p:cxnSp>
      <p:cxnSp>
        <p:nvCxnSpPr>
          <p:cNvPr id="12306" name="AutoShape 37"/>
          <p:cNvCxnSpPr>
            <a:cxnSpLocks noChangeShapeType="1"/>
            <a:stCxn id="12302" idx="2"/>
            <a:endCxn id="12301" idx="0"/>
          </p:cNvCxnSpPr>
          <p:nvPr/>
        </p:nvCxnSpPr>
        <p:spPr bwMode="auto">
          <a:xfrm rot="5400000">
            <a:off x="1735931" y="3405982"/>
            <a:ext cx="379413" cy="0"/>
          </a:xfrm>
          <a:prstGeom prst="straightConnector1">
            <a:avLst/>
          </a:prstGeom>
          <a:noFill/>
          <a:ln w="12700">
            <a:solidFill>
              <a:srgbClr val="6B6B6B"/>
            </a:solidFill>
            <a:round/>
            <a:headEnd/>
            <a:tailEnd type="triangle" w="med" len="med"/>
          </a:ln>
        </p:spPr>
      </p:cxnSp>
      <p:cxnSp>
        <p:nvCxnSpPr>
          <p:cNvPr id="12307" name="AutoShape 38"/>
          <p:cNvCxnSpPr>
            <a:cxnSpLocks noChangeShapeType="1"/>
            <a:stCxn id="12301" idx="2"/>
            <a:endCxn id="12300" idx="0"/>
          </p:cNvCxnSpPr>
          <p:nvPr/>
        </p:nvCxnSpPr>
        <p:spPr bwMode="auto">
          <a:xfrm rot="5400000">
            <a:off x="1770856" y="4425157"/>
            <a:ext cx="309563" cy="0"/>
          </a:xfrm>
          <a:prstGeom prst="straightConnector1">
            <a:avLst/>
          </a:prstGeom>
          <a:noFill/>
          <a:ln w="12700">
            <a:solidFill>
              <a:srgbClr val="6B6B6B"/>
            </a:solidFill>
            <a:round/>
            <a:headEnd/>
            <a:tailEnd type="triangle" w="med" len="med"/>
          </a:ln>
        </p:spPr>
      </p:cxnSp>
      <p:sp>
        <p:nvSpPr>
          <p:cNvPr id="12308" name="AutoShape 39"/>
          <p:cNvSpPr>
            <a:spLocks noChangeArrowheads="1"/>
          </p:cNvSpPr>
          <p:nvPr/>
        </p:nvSpPr>
        <p:spPr bwMode="auto">
          <a:xfrm>
            <a:off x="2679700" y="3835400"/>
            <a:ext cx="242888" cy="173038"/>
          </a:xfrm>
          <a:prstGeom prst="leftRightArrow">
            <a:avLst>
              <a:gd name="adj1" fmla="val 50000"/>
              <a:gd name="adj2" fmla="val 28073"/>
            </a:avLst>
          </a:prstGeom>
          <a:solidFill>
            <a:srgbClr val="E6E6E6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AutoShape 40"/>
          <p:cNvSpPr>
            <a:spLocks noChangeArrowheads="1"/>
          </p:cNvSpPr>
          <p:nvPr/>
        </p:nvSpPr>
        <p:spPr bwMode="auto">
          <a:xfrm>
            <a:off x="784225" y="2794000"/>
            <a:ext cx="388938" cy="173038"/>
          </a:xfrm>
          <a:prstGeom prst="leftRightArrow">
            <a:avLst>
              <a:gd name="adj1" fmla="val 50000"/>
              <a:gd name="adj2" fmla="val 44954"/>
            </a:avLst>
          </a:prstGeom>
          <a:solidFill>
            <a:srgbClr val="E6E6E6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AutoShape 41"/>
          <p:cNvSpPr>
            <a:spLocks noChangeArrowheads="1"/>
          </p:cNvSpPr>
          <p:nvPr/>
        </p:nvSpPr>
        <p:spPr bwMode="auto">
          <a:xfrm>
            <a:off x="784225" y="4833938"/>
            <a:ext cx="388938" cy="176212"/>
          </a:xfrm>
          <a:prstGeom prst="leftRightArrow">
            <a:avLst>
              <a:gd name="adj1" fmla="val 50000"/>
              <a:gd name="adj2" fmla="val 44144"/>
            </a:avLst>
          </a:prstGeom>
          <a:solidFill>
            <a:srgbClr val="E6E6E6"/>
          </a:solidFill>
          <a:ln w="12700" algn="ctr">
            <a:solidFill>
              <a:srgbClr val="6B6B6B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AutoShape 42"/>
          <p:cNvSpPr>
            <a:spLocks noChangeArrowheads="1"/>
          </p:cNvSpPr>
          <p:nvPr/>
        </p:nvSpPr>
        <p:spPr bwMode="auto">
          <a:xfrm>
            <a:off x="2922588" y="3575050"/>
            <a:ext cx="1200150" cy="674688"/>
          </a:xfrm>
          <a:prstGeom prst="roundRect">
            <a:avLst>
              <a:gd name="adj" fmla="val 16667"/>
            </a:avLst>
          </a:prstGeom>
          <a:solidFill>
            <a:srgbClr val="EBE5BF"/>
          </a:solidFill>
          <a:ln w="12700" algn="ctr">
            <a:solidFill>
              <a:srgbClr val="6B6B6B"/>
            </a:solidFill>
            <a:round/>
            <a:headEnd/>
            <a:tailEnd/>
          </a:ln>
        </p:spPr>
        <p:txBody>
          <a:bodyPr wrap="none" anchor="ctr" anchorCtr="1"/>
          <a:lstStyle/>
          <a:p>
            <a:pPr>
              <a:spcBef>
                <a:spcPct val="0"/>
              </a:spcBef>
            </a:pPr>
            <a:r>
              <a:rPr lang="de-DE" sz="1800" b="0">
                <a:solidFill>
                  <a:schemeClr val="tx1"/>
                </a:solidFill>
              </a:rPr>
              <a:t>Local</a:t>
            </a:r>
            <a:br>
              <a:rPr lang="de-DE" sz="1800" b="0">
                <a:solidFill>
                  <a:schemeClr val="tx1"/>
                </a:solidFill>
              </a:rPr>
            </a:br>
            <a:r>
              <a:rPr lang="de-DE" sz="1800" b="0">
                <a:solidFill>
                  <a:schemeClr val="tx1"/>
                </a:solidFill>
              </a:rPr>
              <a:t>Memory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5192713" y="1311275"/>
            <a:ext cx="3773487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 algn="l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b="0" kern="0" dirty="0">
              <a:solidFill>
                <a:srgbClr val="0B2A51"/>
              </a:solidFill>
              <a:latin typeface="+mn-lt"/>
            </a:endParaRPr>
          </a:p>
          <a:p>
            <a:pPr marL="342900" indent="-342900" algn="l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de-DE" sz="2400" b="0" kern="0" dirty="0" err="1">
                <a:solidFill>
                  <a:srgbClr val="0B2A51"/>
                </a:solidFill>
                <a:latin typeface="+mn-lt"/>
              </a:rPr>
              <a:t>Encapsulated</a:t>
            </a:r>
            <a:r>
              <a:rPr lang="de-DE" sz="24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400" b="0" kern="0" dirty="0" err="1">
                <a:solidFill>
                  <a:srgbClr val="0B2A51"/>
                </a:solidFill>
                <a:latin typeface="+mn-lt"/>
              </a:rPr>
              <a:t>task</a:t>
            </a:r>
            <a:r>
              <a:rPr lang="de-DE" sz="24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400" b="0" kern="0" dirty="0" err="1">
                <a:solidFill>
                  <a:srgbClr val="0B2A51"/>
                </a:solidFill>
                <a:latin typeface="+mn-lt"/>
              </a:rPr>
              <a:t>executions</a:t>
            </a:r>
            <a:endParaRPr lang="en-US" sz="2400" b="0" kern="0" dirty="0">
              <a:solidFill>
                <a:srgbClr val="0B2A51"/>
              </a:solidFill>
              <a:latin typeface="+mn-lt"/>
            </a:endParaRPr>
          </a:p>
          <a:p>
            <a:pPr marL="742950" lvl="1" indent="-285750" algn="l">
              <a:lnSpc>
                <a:spcPct val="90000"/>
              </a:lnSpc>
              <a:buSzPct val="70000"/>
              <a:buFont typeface="Wingdings" pitchFamily="2" charset="2"/>
              <a:buChar char="q"/>
              <a:defRPr/>
            </a:pP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Data/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programm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locality</a:t>
            </a:r>
            <a:endParaRPr lang="de-DE" sz="2000" b="0" kern="0" dirty="0">
              <a:solidFill>
                <a:srgbClr val="0B2A51"/>
              </a:solidFill>
              <a:latin typeface="+mn-lt"/>
            </a:endParaRPr>
          </a:p>
          <a:p>
            <a:pPr marL="742950" lvl="1" indent="-285750" algn="l">
              <a:lnSpc>
                <a:spcPct val="90000"/>
              </a:lnSpc>
              <a:buSzPct val="70000"/>
              <a:buFont typeface="Wingdings" pitchFamily="2" charset="2"/>
              <a:buChar char="q"/>
              <a:defRPr/>
            </a:pP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Processing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without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interruption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due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to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bus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access</a:t>
            </a:r>
            <a:endParaRPr lang="de-DE" sz="2000" b="0" kern="0" dirty="0">
              <a:solidFill>
                <a:srgbClr val="0B2A51"/>
              </a:solidFill>
              <a:latin typeface="+mn-lt"/>
            </a:endParaRPr>
          </a:p>
          <a:p>
            <a:pPr marL="742950" lvl="1" indent="-285750" algn="l">
              <a:lnSpc>
                <a:spcPct val="90000"/>
              </a:lnSpc>
              <a:buSzPct val="70000"/>
              <a:buFont typeface="Wingdings" pitchFamily="2" charset="2"/>
              <a:buChar char="q"/>
              <a:defRPr/>
            </a:pP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Efficient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utilisation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of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deeply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</a:t>
            </a:r>
            <a:r>
              <a:rPr lang="de-DE" sz="2000" b="0" kern="0" dirty="0" err="1">
                <a:solidFill>
                  <a:srgbClr val="0B2A51"/>
                </a:solidFill>
                <a:latin typeface="+mn-lt"/>
              </a:rPr>
              <a:t>pipelined</a:t>
            </a:r>
            <a:r>
              <a:rPr lang="de-DE" sz="2000" b="0" kern="0" dirty="0">
                <a:solidFill>
                  <a:srgbClr val="0B2A51"/>
                </a:solidFill>
                <a:latin typeface="+mn-lt"/>
              </a:rPr>
              <a:t> global RAMs</a:t>
            </a:r>
            <a:endParaRPr lang="en-US" sz="2000" b="0" kern="0" dirty="0">
              <a:solidFill>
                <a:srgbClr val="0B2A51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fld id="{6FCAC804-A5C8-467E-9698-9E906DD1A3F4}" type="datetime1">
              <a:rPr lang="en-US">
                <a:latin typeface="Arial" pitchFamily="34" charset="0"/>
              </a:rPr>
              <a:pPr/>
              <a:t>8/3/2009</a:t>
            </a:fld>
            <a:endParaRPr lang="en-US">
              <a:latin typeface="Arial" pitchFamily="34" charset="0"/>
            </a:endParaRP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7E44431F-7E69-4419-99CC-AE30BB77A0CA}" type="slidenum">
              <a:rPr lang="en-US">
                <a:latin typeface="Arial" pitchFamily="34" charset="0"/>
              </a:rPr>
              <a:pPr/>
              <a:t>5</a:t>
            </a:fld>
            <a:endParaRPr lang="en-US">
              <a:latin typeface="Arial" pitchFamily="34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49225"/>
            <a:ext cx="6950075" cy="647700"/>
          </a:xfrm>
        </p:spPr>
        <p:txBody>
          <a:bodyPr/>
          <a:lstStyle/>
          <a:p>
            <a:pPr eaLnBrk="1" hangingPunct="1"/>
            <a:r>
              <a:rPr lang="en-US" smtClean="0"/>
              <a:t>Programming Model – Problem Statement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2613" y="1341438"/>
            <a:ext cx="4535487" cy="5040312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Program: application to be executed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Threads: concurrent paths of execution within the program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Tasks: computational kernels consuming and producing chunks of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Tasks can have data dependencies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Tasks can be executed on different kinds of processing elements (PE)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/>
              <a:t>In conventional systems, task synchronization produces huge scheduling overhead</a:t>
            </a:r>
          </a:p>
          <a:p>
            <a:pPr lvl="1" eaLnBrk="1" hangingPunct="1">
              <a:lnSpc>
                <a:spcPct val="90000"/>
              </a:lnSpc>
            </a:pPr>
            <a:endParaRPr lang="en-US" sz="1800" smtClean="0"/>
          </a:p>
          <a:p>
            <a:pPr lvl="1" eaLnBrk="1" hangingPunct="1">
              <a:lnSpc>
                <a:spcPct val="90000"/>
              </a:lnSpc>
            </a:pPr>
            <a:endParaRPr lang="en-US" sz="1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Problem</a:t>
            </a:r>
            <a:r>
              <a:rPr lang="en-US" sz="2000" smtClean="0"/>
              <a:t>: How can efficient mapping of tasks and control code be realized?</a:t>
            </a:r>
          </a:p>
        </p:txBody>
      </p:sp>
      <p:sp>
        <p:nvSpPr>
          <p:cNvPr id="13318" name="Rectangle 66"/>
          <p:cNvSpPr>
            <a:spLocks noChangeArrowheads="1"/>
          </p:cNvSpPr>
          <p:nvPr/>
        </p:nvSpPr>
        <p:spPr bwMode="auto">
          <a:xfrm>
            <a:off x="250825" y="1304925"/>
            <a:ext cx="3925888" cy="2808288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b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Operating</a:t>
            </a:r>
            <a:r>
              <a:rPr lang="en-US" sz="2000" b="0">
                <a:latin typeface="Agency FB" pitchFamily="34" charset="0"/>
              </a:rPr>
              <a:t> </a:t>
            </a:r>
            <a:r>
              <a:rPr lang="en-US">
                <a:solidFill>
                  <a:srgbClr val="5F5F5F"/>
                </a:solidFill>
              </a:rPr>
              <a:t>System </a:t>
            </a:r>
          </a:p>
        </p:txBody>
      </p:sp>
      <p:sp>
        <p:nvSpPr>
          <p:cNvPr id="13319" name="Rectangle 67"/>
          <p:cNvSpPr>
            <a:spLocks noChangeArrowheads="1"/>
          </p:cNvSpPr>
          <p:nvPr/>
        </p:nvSpPr>
        <p:spPr bwMode="auto">
          <a:xfrm>
            <a:off x="287338" y="4329113"/>
            <a:ext cx="3889375" cy="1979612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SoC </a:t>
            </a:r>
          </a:p>
        </p:txBody>
      </p:sp>
      <p:sp>
        <p:nvSpPr>
          <p:cNvPr id="13320" name="Rectangle 68"/>
          <p:cNvSpPr>
            <a:spLocks noChangeArrowheads="1"/>
          </p:cNvSpPr>
          <p:nvPr/>
        </p:nvSpPr>
        <p:spPr bwMode="auto">
          <a:xfrm>
            <a:off x="431800" y="1412875"/>
            <a:ext cx="3527425" cy="2411413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Program </a:t>
            </a:r>
          </a:p>
        </p:txBody>
      </p:sp>
      <p:sp>
        <p:nvSpPr>
          <p:cNvPr id="13321" name="Rectangle 69"/>
          <p:cNvSpPr>
            <a:spLocks noChangeArrowheads="1"/>
          </p:cNvSpPr>
          <p:nvPr/>
        </p:nvSpPr>
        <p:spPr bwMode="auto">
          <a:xfrm>
            <a:off x="647700" y="1484313"/>
            <a:ext cx="1439863" cy="20526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Thread</a:t>
            </a:r>
          </a:p>
        </p:txBody>
      </p:sp>
      <p:sp>
        <p:nvSpPr>
          <p:cNvPr id="13322" name="Rectangle 70"/>
          <p:cNvSpPr>
            <a:spLocks noChangeArrowheads="1"/>
          </p:cNvSpPr>
          <p:nvPr/>
        </p:nvSpPr>
        <p:spPr bwMode="auto">
          <a:xfrm>
            <a:off x="2303463" y="1484313"/>
            <a:ext cx="1439862" cy="20526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Thread</a:t>
            </a:r>
          </a:p>
        </p:txBody>
      </p:sp>
      <p:sp>
        <p:nvSpPr>
          <p:cNvPr id="13323" name="Rectangle 71"/>
          <p:cNvSpPr>
            <a:spLocks noChangeArrowheads="1"/>
          </p:cNvSpPr>
          <p:nvPr/>
        </p:nvSpPr>
        <p:spPr bwMode="auto">
          <a:xfrm>
            <a:off x="828675" y="1592263"/>
            <a:ext cx="395288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t1</a:t>
            </a:r>
          </a:p>
        </p:txBody>
      </p:sp>
      <p:sp>
        <p:nvSpPr>
          <p:cNvPr id="13324" name="Rectangle 72"/>
          <p:cNvSpPr>
            <a:spLocks noChangeArrowheads="1"/>
          </p:cNvSpPr>
          <p:nvPr/>
        </p:nvSpPr>
        <p:spPr bwMode="auto">
          <a:xfrm>
            <a:off x="1512888" y="1592263"/>
            <a:ext cx="395287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t2</a:t>
            </a:r>
          </a:p>
        </p:txBody>
      </p:sp>
      <p:sp>
        <p:nvSpPr>
          <p:cNvPr id="13325" name="Rectangle 73"/>
          <p:cNvSpPr>
            <a:spLocks noChangeArrowheads="1"/>
          </p:cNvSpPr>
          <p:nvPr/>
        </p:nvSpPr>
        <p:spPr bwMode="auto">
          <a:xfrm>
            <a:off x="1152525" y="2024063"/>
            <a:ext cx="395288" cy="2889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t3</a:t>
            </a:r>
          </a:p>
        </p:txBody>
      </p:sp>
      <p:sp>
        <p:nvSpPr>
          <p:cNvPr id="13326" name="Rectangle 74"/>
          <p:cNvSpPr>
            <a:spLocks noChangeArrowheads="1"/>
          </p:cNvSpPr>
          <p:nvPr/>
        </p:nvSpPr>
        <p:spPr bwMode="auto">
          <a:xfrm>
            <a:off x="828675" y="2455863"/>
            <a:ext cx="395288" cy="288925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t4</a:t>
            </a:r>
          </a:p>
        </p:txBody>
      </p:sp>
      <p:sp>
        <p:nvSpPr>
          <p:cNvPr id="13327" name="Rectangle 75"/>
          <p:cNvSpPr>
            <a:spLocks noChangeArrowheads="1"/>
          </p:cNvSpPr>
          <p:nvPr/>
        </p:nvSpPr>
        <p:spPr bwMode="auto">
          <a:xfrm>
            <a:off x="1512888" y="2455863"/>
            <a:ext cx="395287" cy="288925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t5</a:t>
            </a:r>
          </a:p>
        </p:txBody>
      </p:sp>
      <p:sp>
        <p:nvSpPr>
          <p:cNvPr id="13328" name="Rectangle 76"/>
          <p:cNvSpPr>
            <a:spLocks noChangeArrowheads="1"/>
          </p:cNvSpPr>
          <p:nvPr/>
        </p:nvSpPr>
        <p:spPr bwMode="auto">
          <a:xfrm>
            <a:off x="1152525" y="2889250"/>
            <a:ext cx="395288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t6</a:t>
            </a:r>
          </a:p>
        </p:txBody>
      </p:sp>
      <p:sp>
        <p:nvSpPr>
          <p:cNvPr id="13329" name="Rectangle 77"/>
          <p:cNvSpPr>
            <a:spLocks noChangeArrowheads="1"/>
          </p:cNvSpPr>
          <p:nvPr/>
        </p:nvSpPr>
        <p:spPr bwMode="auto">
          <a:xfrm>
            <a:off x="2484438" y="1592263"/>
            <a:ext cx="395287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t1</a:t>
            </a:r>
          </a:p>
        </p:txBody>
      </p:sp>
      <p:sp>
        <p:nvSpPr>
          <p:cNvPr id="13330" name="Rectangle 78"/>
          <p:cNvSpPr>
            <a:spLocks noChangeArrowheads="1"/>
          </p:cNvSpPr>
          <p:nvPr/>
        </p:nvSpPr>
        <p:spPr bwMode="auto">
          <a:xfrm>
            <a:off x="3168650" y="1592263"/>
            <a:ext cx="395288" cy="288925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t2</a:t>
            </a:r>
          </a:p>
        </p:txBody>
      </p:sp>
      <p:sp>
        <p:nvSpPr>
          <p:cNvPr id="13331" name="Rectangle 79"/>
          <p:cNvSpPr>
            <a:spLocks noChangeArrowheads="1"/>
          </p:cNvSpPr>
          <p:nvPr/>
        </p:nvSpPr>
        <p:spPr bwMode="auto">
          <a:xfrm>
            <a:off x="2484438" y="2024063"/>
            <a:ext cx="395287" cy="2889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t3</a:t>
            </a:r>
          </a:p>
        </p:txBody>
      </p:sp>
      <p:sp>
        <p:nvSpPr>
          <p:cNvPr id="13332" name="Rectangle 80"/>
          <p:cNvSpPr>
            <a:spLocks noChangeArrowheads="1"/>
          </p:cNvSpPr>
          <p:nvPr/>
        </p:nvSpPr>
        <p:spPr bwMode="auto">
          <a:xfrm>
            <a:off x="3168650" y="2024063"/>
            <a:ext cx="395288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t4</a:t>
            </a:r>
          </a:p>
        </p:txBody>
      </p:sp>
      <p:sp>
        <p:nvSpPr>
          <p:cNvPr id="13333" name="Rectangle 81"/>
          <p:cNvSpPr>
            <a:spLocks noChangeArrowheads="1"/>
          </p:cNvSpPr>
          <p:nvPr/>
        </p:nvSpPr>
        <p:spPr bwMode="auto">
          <a:xfrm>
            <a:off x="2808288" y="2889250"/>
            <a:ext cx="395287" cy="2889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t6</a:t>
            </a:r>
          </a:p>
        </p:txBody>
      </p:sp>
      <p:sp>
        <p:nvSpPr>
          <p:cNvPr id="13334" name="Line 82"/>
          <p:cNvSpPr>
            <a:spLocks noChangeShapeType="1"/>
          </p:cNvSpPr>
          <p:nvPr/>
        </p:nvSpPr>
        <p:spPr bwMode="auto">
          <a:xfrm>
            <a:off x="1081088" y="1881188"/>
            <a:ext cx="179387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35" name="Line 83"/>
          <p:cNvSpPr>
            <a:spLocks noChangeShapeType="1"/>
          </p:cNvSpPr>
          <p:nvPr/>
        </p:nvSpPr>
        <p:spPr bwMode="auto">
          <a:xfrm flipH="1">
            <a:off x="1441450" y="1881188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36" name="Line 84"/>
          <p:cNvSpPr>
            <a:spLocks noChangeShapeType="1"/>
          </p:cNvSpPr>
          <p:nvPr/>
        </p:nvSpPr>
        <p:spPr bwMode="auto">
          <a:xfrm>
            <a:off x="1765300" y="1881188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37" name="Line 85"/>
          <p:cNvSpPr>
            <a:spLocks noChangeShapeType="1"/>
          </p:cNvSpPr>
          <p:nvPr/>
        </p:nvSpPr>
        <p:spPr bwMode="auto">
          <a:xfrm flipH="1">
            <a:off x="1404938" y="274478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38" name="Line 86"/>
          <p:cNvSpPr>
            <a:spLocks noChangeShapeType="1"/>
          </p:cNvSpPr>
          <p:nvPr/>
        </p:nvSpPr>
        <p:spPr bwMode="auto">
          <a:xfrm>
            <a:off x="1081088" y="274478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39" name="Line 87"/>
          <p:cNvSpPr>
            <a:spLocks noChangeShapeType="1"/>
          </p:cNvSpPr>
          <p:nvPr/>
        </p:nvSpPr>
        <p:spPr bwMode="auto">
          <a:xfrm flipH="1">
            <a:off x="1044575" y="2312988"/>
            <a:ext cx="179388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40" name="Rectangle 88"/>
          <p:cNvSpPr>
            <a:spLocks noChangeArrowheads="1"/>
          </p:cNvSpPr>
          <p:nvPr/>
        </p:nvSpPr>
        <p:spPr bwMode="auto">
          <a:xfrm>
            <a:off x="2808288" y="2455863"/>
            <a:ext cx="395287" cy="2889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t5</a:t>
            </a:r>
          </a:p>
        </p:txBody>
      </p:sp>
      <p:sp>
        <p:nvSpPr>
          <p:cNvPr id="13341" name="Line 89"/>
          <p:cNvSpPr>
            <a:spLocks noChangeShapeType="1"/>
          </p:cNvSpPr>
          <p:nvPr/>
        </p:nvSpPr>
        <p:spPr bwMode="auto">
          <a:xfrm>
            <a:off x="2682875" y="188118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42" name="Line 90"/>
          <p:cNvSpPr>
            <a:spLocks noChangeShapeType="1"/>
          </p:cNvSpPr>
          <p:nvPr/>
        </p:nvSpPr>
        <p:spPr bwMode="auto">
          <a:xfrm>
            <a:off x="3367088" y="188118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43" name="Line 91"/>
          <p:cNvSpPr>
            <a:spLocks noChangeShapeType="1"/>
          </p:cNvSpPr>
          <p:nvPr/>
        </p:nvSpPr>
        <p:spPr bwMode="auto">
          <a:xfrm flipH="1">
            <a:off x="3095625" y="2312988"/>
            <a:ext cx="25241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44" name="Line 92"/>
          <p:cNvSpPr>
            <a:spLocks noChangeShapeType="1"/>
          </p:cNvSpPr>
          <p:nvPr/>
        </p:nvSpPr>
        <p:spPr bwMode="auto">
          <a:xfrm>
            <a:off x="2698750" y="2312988"/>
            <a:ext cx="25241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45" name="Line 93"/>
          <p:cNvSpPr>
            <a:spLocks noChangeShapeType="1"/>
          </p:cNvSpPr>
          <p:nvPr/>
        </p:nvSpPr>
        <p:spPr bwMode="auto">
          <a:xfrm>
            <a:off x="3006725" y="27447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3346" name="Rectangle 94"/>
          <p:cNvSpPr>
            <a:spLocks noChangeArrowheads="1"/>
          </p:cNvSpPr>
          <p:nvPr/>
        </p:nvSpPr>
        <p:spPr bwMode="auto">
          <a:xfrm>
            <a:off x="539750" y="5049838"/>
            <a:ext cx="468313" cy="325437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CP</a:t>
            </a:r>
          </a:p>
        </p:txBody>
      </p:sp>
      <p:sp>
        <p:nvSpPr>
          <p:cNvPr id="13347" name="Rectangle 99"/>
          <p:cNvSpPr>
            <a:spLocks noChangeArrowheads="1"/>
          </p:cNvSpPr>
          <p:nvPr/>
        </p:nvSpPr>
        <p:spPr bwMode="auto">
          <a:xfrm>
            <a:off x="2016125" y="4508500"/>
            <a:ext cx="468313" cy="325438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PE1</a:t>
            </a:r>
          </a:p>
        </p:txBody>
      </p:sp>
      <p:sp>
        <p:nvSpPr>
          <p:cNvPr id="13348" name="Rectangle 100"/>
          <p:cNvSpPr>
            <a:spLocks noChangeArrowheads="1"/>
          </p:cNvSpPr>
          <p:nvPr/>
        </p:nvSpPr>
        <p:spPr bwMode="auto">
          <a:xfrm>
            <a:off x="2771775" y="4508500"/>
            <a:ext cx="468313" cy="325438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PE2</a:t>
            </a:r>
          </a:p>
        </p:txBody>
      </p:sp>
      <p:sp>
        <p:nvSpPr>
          <p:cNvPr id="13349" name="Rectangle 101"/>
          <p:cNvSpPr>
            <a:spLocks noChangeArrowheads="1"/>
          </p:cNvSpPr>
          <p:nvPr/>
        </p:nvSpPr>
        <p:spPr bwMode="auto">
          <a:xfrm>
            <a:off x="3492500" y="4508500"/>
            <a:ext cx="468313" cy="325438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PE3</a:t>
            </a:r>
          </a:p>
        </p:txBody>
      </p:sp>
      <p:sp>
        <p:nvSpPr>
          <p:cNvPr id="13350" name="Rectangle 108"/>
          <p:cNvSpPr>
            <a:spLocks noChangeArrowheads="1"/>
          </p:cNvSpPr>
          <p:nvPr/>
        </p:nvSpPr>
        <p:spPr bwMode="auto">
          <a:xfrm>
            <a:off x="2016125" y="5049838"/>
            <a:ext cx="468313" cy="325437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PE4</a:t>
            </a:r>
          </a:p>
        </p:txBody>
      </p:sp>
      <p:sp>
        <p:nvSpPr>
          <p:cNvPr id="13351" name="Rectangle 109"/>
          <p:cNvSpPr>
            <a:spLocks noChangeArrowheads="1"/>
          </p:cNvSpPr>
          <p:nvPr/>
        </p:nvSpPr>
        <p:spPr bwMode="auto">
          <a:xfrm>
            <a:off x="2771775" y="5049838"/>
            <a:ext cx="468313" cy="325437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PE5</a:t>
            </a:r>
          </a:p>
        </p:txBody>
      </p:sp>
      <p:sp>
        <p:nvSpPr>
          <p:cNvPr id="13352" name="Rectangle 110"/>
          <p:cNvSpPr>
            <a:spLocks noChangeArrowheads="1"/>
          </p:cNvSpPr>
          <p:nvPr/>
        </p:nvSpPr>
        <p:spPr bwMode="auto">
          <a:xfrm>
            <a:off x="3492500" y="5049838"/>
            <a:ext cx="468313" cy="325437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PE6</a:t>
            </a:r>
          </a:p>
        </p:txBody>
      </p:sp>
      <p:sp>
        <p:nvSpPr>
          <p:cNvPr id="13353" name="Rectangle 111"/>
          <p:cNvSpPr>
            <a:spLocks noChangeArrowheads="1"/>
          </p:cNvSpPr>
          <p:nvPr/>
        </p:nvSpPr>
        <p:spPr bwMode="auto">
          <a:xfrm>
            <a:off x="2016125" y="5589588"/>
            <a:ext cx="468313" cy="3254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PE7</a:t>
            </a:r>
          </a:p>
        </p:txBody>
      </p:sp>
      <p:sp>
        <p:nvSpPr>
          <p:cNvPr id="13354" name="Rectangle 112"/>
          <p:cNvSpPr>
            <a:spLocks noChangeArrowheads="1"/>
          </p:cNvSpPr>
          <p:nvPr/>
        </p:nvSpPr>
        <p:spPr bwMode="auto">
          <a:xfrm>
            <a:off x="2771775" y="5589588"/>
            <a:ext cx="468313" cy="3254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PE8</a:t>
            </a:r>
          </a:p>
        </p:txBody>
      </p:sp>
      <p:sp>
        <p:nvSpPr>
          <p:cNvPr id="13355" name="Rectangle 113"/>
          <p:cNvSpPr>
            <a:spLocks noChangeArrowheads="1"/>
          </p:cNvSpPr>
          <p:nvPr/>
        </p:nvSpPr>
        <p:spPr bwMode="auto">
          <a:xfrm>
            <a:off x="3492500" y="5589588"/>
            <a:ext cx="468313" cy="3254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PE9</a:t>
            </a:r>
          </a:p>
        </p:txBody>
      </p:sp>
      <p:sp>
        <p:nvSpPr>
          <p:cNvPr id="337010" name="Line 114"/>
          <p:cNvSpPr>
            <a:spLocks noChangeShapeType="1"/>
          </p:cNvSpPr>
          <p:nvPr/>
        </p:nvSpPr>
        <p:spPr bwMode="auto">
          <a:xfrm flipH="1">
            <a:off x="827088" y="3536950"/>
            <a:ext cx="323850" cy="1512888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7011" name="Line 115"/>
          <p:cNvSpPr>
            <a:spLocks noChangeShapeType="1"/>
          </p:cNvSpPr>
          <p:nvPr/>
        </p:nvSpPr>
        <p:spPr bwMode="auto">
          <a:xfrm flipH="1">
            <a:off x="900113" y="3536950"/>
            <a:ext cx="1692275" cy="1512888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7013" name="Line 117"/>
          <p:cNvSpPr>
            <a:spLocks noChangeShapeType="1"/>
          </p:cNvSpPr>
          <p:nvPr/>
        </p:nvSpPr>
        <p:spPr bwMode="auto">
          <a:xfrm>
            <a:off x="503238" y="4113213"/>
            <a:ext cx="144462" cy="936625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7014" name="Line 118"/>
          <p:cNvSpPr>
            <a:spLocks noChangeShapeType="1"/>
          </p:cNvSpPr>
          <p:nvPr/>
        </p:nvSpPr>
        <p:spPr bwMode="auto">
          <a:xfrm>
            <a:off x="719138" y="3824288"/>
            <a:ext cx="0" cy="1225550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7015" name="Line 119"/>
          <p:cNvSpPr>
            <a:spLocks noChangeShapeType="1"/>
          </p:cNvSpPr>
          <p:nvPr/>
        </p:nvSpPr>
        <p:spPr bwMode="auto">
          <a:xfrm>
            <a:off x="1727200" y="2744788"/>
            <a:ext cx="504825" cy="1763712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7016" name="Line 120"/>
          <p:cNvSpPr>
            <a:spLocks noChangeShapeType="1"/>
          </p:cNvSpPr>
          <p:nvPr/>
        </p:nvSpPr>
        <p:spPr bwMode="auto">
          <a:xfrm>
            <a:off x="1727200" y="2744788"/>
            <a:ext cx="1296988" cy="1763712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7017" name="Line 121"/>
          <p:cNvSpPr>
            <a:spLocks noChangeShapeType="1"/>
          </p:cNvSpPr>
          <p:nvPr/>
        </p:nvSpPr>
        <p:spPr bwMode="auto">
          <a:xfrm>
            <a:off x="1727200" y="2744788"/>
            <a:ext cx="2016125" cy="1763712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7018" name="Line 122"/>
          <p:cNvSpPr>
            <a:spLocks noChangeShapeType="1"/>
          </p:cNvSpPr>
          <p:nvPr/>
        </p:nvSpPr>
        <p:spPr bwMode="auto">
          <a:xfrm flipH="1">
            <a:off x="2232025" y="3176588"/>
            <a:ext cx="755650" cy="1873250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7019" name="Line 123"/>
          <p:cNvSpPr>
            <a:spLocks noChangeShapeType="1"/>
          </p:cNvSpPr>
          <p:nvPr/>
        </p:nvSpPr>
        <p:spPr bwMode="auto">
          <a:xfrm>
            <a:off x="2987675" y="3176588"/>
            <a:ext cx="0" cy="1873250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337020" name="Line 124"/>
          <p:cNvSpPr>
            <a:spLocks noChangeShapeType="1"/>
          </p:cNvSpPr>
          <p:nvPr/>
        </p:nvSpPr>
        <p:spPr bwMode="auto">
          <a:xfrm>
            <a:off x="2987675" y="3176588"/>
            <a:ext cx="755650" cy="1873250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7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37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37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37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37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37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37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3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37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37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010" grpId="0" animBg="1"/>
      <p:bldP spid="337011" grpId="0" animBg="1"/>
      <p:bldP spid="337013" grpId="0" animBg="1"/>
      <p:bldP spid="337014" grpId="0" animBg="1"/>
      <p:bldP spid="337015" grpId="0" animBg="1"/>
      <p:bldP spid="337016" grpId="0" animBg="1"/>
      <p:bldP spid="337017" grpId="0" animBg="1"/>
      <p:bldP spid="337018" grpId="0" animBg="1"/>
      <p:bldP spid="337019" grpId="0" animBg="1"/>
      <p:bldP spid="3370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fld id="{E04B7A0A-4704-4EEE-BE60-7ED11AD6E9E1}" type="datetime1">
              <a:rPr lang="en-US">
                <a:latin typeface="Arial" pitchFamily="34" charset="0"/>
              </a:rPr>
              <a:pPr/>
              <a:t>8/3/2009</a:t>
            </a:fld>
            <a:endParaRPr lang="en-US">
              <a:latin typeface="Arial" pitchFamily="34" charset="0"/>
            </a:endParaRP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332E8C88-B0F1-4035-99ED-6D35C6283942}" type="slidenum">
              <a:rPr lang="en-US">
                <a:latin typeface="Arial" pitchFamily="34" charset="0"/>
              </a:rPr>
              <a:pPr/>
              <a:t>6</a:t>
            </a:fld>
            <a:endParaRPr lang="en-US">
              <a:latin typeface="Arial" pitchFamily="34" charset="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149225"/>
            <a:ext cx="6950075" cy="647700"/>
          </a:xfrm>
        </p:spPr>
        <p:txBody>
          <a:bodyPr/>
          <a:lstStyle/>
          <a:p>
            <a:pPr eaLnBrk="1" hangingPunct="1"/>
            <a:r>
              <a:rPr lang="en-US" smtClean="0"/>
              <a:t>Programming Model – Solution</a:t>
            </a:r>
          </a:p>
        </p:txBody>
      </p:sp>
      <p:sp>
        <p:nvSpPr>
          <p:cNvPr id="1434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92613" y="1341438"/>
            <a:ext cx="4500562" cy="5040312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/>
              <a:t>Solution</a:t>
            </a:r>
            <a:r>
              <a:rPr lang="en-US" sz="2000" smtClean="0"/>
              <a:t>: “CoreManager” hardware unit which takes cares of: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Dependency checking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Local memory management of PEs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Data transfers from and to local memories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Task mapping to PEs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CP sends task descriptions to CoreManager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Communication makes use of standard NoC interface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smtClean="0">
                <a:sym typeface="Wingdings" pitchFamily="2" charset="2"/>
              </a:rPr>
              <a:t>	No synchronization interrupts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smtClean="0">
                <a:sym typeface="Wingdings" pitchFamily="2" charset="2"/>
              </a:rPr>
              <a:t>	OS scheduling eased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000" smtClean="0">
                <a:sym typeface="Wingdings" pitchFamily="2" charset="2"/>
              </a:rPr>
              <a:t>	Predictable results due to explicit use of local memories</a:t>
            </a:r>
            <a:endParaRPr lang="en-US" sz="2000" smtClean="0"/>
          </a:p>
        </p:txBody>
      </p:sp>
      <p:sp>
        <p:nvSpPr>
          <p:cNvPr id="14342" name="Rectangle 62"/>
          <p:cNvSpPr>
            <a:spLocks noChangeArrowheads="1"/>
          </p:cNvSpPr>
          <p:nvPr/>
        </p:nvSpPr>
        <p:spPr bwMode="auto">
          <a:xfrm>
            <a:off x="250825" y="1304925"/>
            <a:ext cx="3925888" cy="2808288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rIns="0" b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Operating</a:t>
            </a:r>
            <a:r>
              <a:rPr lang="en-US" sz="2000" b="0">
                <a:latin typeface="Agency FB" pitchFamily="34" charset="0"/>
              </a:rPr>
              <a:t> </a:t>
            </a:r>
            <a:r>
              <a:rPr lang="en-US">
                <a:solidFill>
                  <a:srgbClr val="5F5F5F"/>
                </a:solidFill>
              </a:rPr>
              <a:t>System </a:t>
            </a:r>
          </a:p>
        </p:txBody>
      </p:sp>
      <p:sp>
        <p:nvSpPr>
          <p:cNvPr id="14343" name="Rectangle 2"/>
          <p:cNvSpPr>
            <a:spLocks noChangeArrowheads="1"/>
          </p:cNvSpPr>
          <p:nvPr/>
        </p:nvSpPr>
        <p:spPr bwMode="auto">
          <a:xfrm>
            <a:off x="287338" y="4329113"/>
            <a:ext cx="3889375" cy="1979612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SoC </a:t>
            </a:r>
          </a:p>
        </p:txBody>
      </p:sp>
      <p:sp>
        <p:nvSpPr>
          <p:cNvPr id="14344" name="Rectangle 5"/>
          <p:cNvSpPr>
            <a:spLocks noChangeArrowheads="1"/>
          </p:cNvSpPr>
          <p:nvPr/>
        </p:nvSpPr>
        <p:spPr bwMode="auto">
          <a:xfrm>
            <a:off x="431800" y="1412875"/>
            <a:ext cx="3527425" cy="2411413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Program </a:t>
            </a:r>
          </a:p>
        </p:txBody>
      </p:sp>
      <p:sp>
        <p:nvSpPr>
          <p:cNvPr id="14345" name="Rectangle 6"/>
          <p:cNvSpPr>
            <a:spLocks noChangeArrowheads="1"/>
          </p:cNvSpPr>
          <p:nvPr/>
        </p:nvSpPr>
        <p:spPr bwMode="auto">
          <a:xfrm>
            <a:off x="647700" y="1484313"/>
            <a:ext cx="1439863" cy="20526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Thread</a:t>
            </a:r>
          </a:p>
        </p:txBody>
      </p:sp>
      <p:sp>
        <p:nvSpPr>
          <p:cNvPr id="14346" name="Rectangle 7"/>
          <p:cNvSpPr>
            <a:spLocks noChangeArrowheads="1"/>
          </p:cNvSpPr>
          <p:nvPr/>
        </p:nvSpPr>
        <p:spPr bwMode="auto">
          <a:xfrm>
            <a:off x="2303463" y="1484313"/>
            <a:ext cx="1439862" cy="205263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b"/>
          <a:lstStyle/>
          <a:p>
            <a:pPr marL="176213" indent="-176213" algn="r"/>
            <a:r>
              <a:rPr lang="en-US">
                <a:solidFill>
                  <a:srgbClr val="5F5F5F"/>
                </a:solidFill>
              </a:rPr>
              <a:t>Thread</a:t>
            </a:r>
          </a:p>
        </p:txBody>
      </p:sp>
      <p:sp>
        <p:nvSpPr>
          <p:cNvPr id="14347" name="Rectangle 8"/>
          <p:cNvSpPr>
            <a:spLocks noChangeArrowheads="1"/>
          </p:cNvSpPr>
          <p:nvPr/>
        </p:nvSpPr>
        <p:spPr bwMode="auto">
          <a:xfrm>
            <a:off x="828675" y="1592263"/>
            <a:ext cx="395288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t1</a:t>
            </a:r>
          </a:p>
        </p:txBody>
      </p:sp>
      <p:sp>
        <p:nvSpPr>
          <p:cNvPr id="14348" name="Rectangle 9"/>
          <p:cNvSpPr>
            <a:spLocks noChangeArrowheads="1"/>
          </p:cNvSpPr>
          <p:nvPr/>
        </p:nvSpPr>
        <p:spPr bwMode="auto">
          <a:xfrm>
            <a:off x="1512888" y="1592263"/>
            <a:ext cx="395287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t2</a:t>
            </a:r>
          </a:p>
        </p:txBody>
      </p:sp>
      <p:sp>
        <p:nvSpPr>
          <p:cNvPr id="14349" name="Rectangle 10"/>
          <p:cNvSpPr>
            <a:spLocks noChangeArrowheads="1"/>
          </p:cNvSpPr>
          <p:nvPr/>
        </p:nvSpPr>
        <p:spPr bwMode="auto">
          <a:xfrm>
            <a:off x="1152525" y="2024063"/>
            <a:ext cx="395288" cy="2889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t3</a:t>
            </a:r>
          </a:p>
        </p:txBody>
      </p:sp>
      <p:sp>
        <p:nvSpPr>
          <p:cNvPr id="14350" name="Rectangle 11"/>
          <p:cNvSpPr>
            <a:spLocks noChangeArrowheads="1"/>
          </p:cNvSpPr>
          <p:nvPr/>
        </p:nvSpPr>
        <p:spPr bwMode="auto">
          <a:xfrm>
            <a:off x="828675" y="2455863"/>
            <a:ext cx="395288" cy="288925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t4</a:t>
            </a:r>
          </a:p>
        </p:txBody>
      </p:sp>
      <p:sp>
        <p:nvSpPr>
          <p:cNvPr id="14351" name="Rectangle 12"/>
          <p:cNvSpPr>
            <a:spLocks noChangeArrowheads="1"/>
          </p:cNvSpPr>
          <p:nvPr/>
        </p:nvSpPr>
        <p:spPr bwMode="auto">
          <a:xfrm>
            <a:off x="1512888" y="2455863"/>
            <a:ext cx="395287" cy="288925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t5</a:t>
            </a:r>
          </a:p>
        </p:txBody>
      </p:sp>
      <p:sp>
        <p:nvSpPr>
          <p:cNvPr id="14352" name="Rectangle 13"/>
          <p:cNvSpPr>
            <a:spLocks noChangeArrowheads="1"/>
          </p:cNvSpPr>
          <p:nvPr/>
        </p:nvSpPr>
        <p:spPr bwMode="auto">
          <a:xfrm>
            <a:off x="1152525" y="2889250"/>
            <a:ext cx="395288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t6</a:t>
            </a:r>
          </a:p>
        </p:txBody>
      </p:sp>
      <p:sp>
        <p:nvSpPr>
          <p:cNvPr id="14353" name="Rectangle 14"/>
          <p:cNvSpPr>
            <a:spLocks noChangeArrowheads="1"/>
          </p:cNvSpPr>
          <p:nvPr/>
        </p:nvSpPr>
        <p:spPr bwMode="auto">
          <a:xfrm>
            <a:off x="2484438" y="1592263"/>
            <a:ext cx="395287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t1</a:t>
            </a:r>
          </a:p>
        </p:txBody>
      </p:sp>
      <p:sp>
        <p:nvSpPr>
          <p:cNvPr id="14354" name="Rectangle 15"/>
          <p:cNvSpPr>
            <a:spLocks noChangeArrowheads="1"/>
          </p:cNvSpPr>
          <p:nvPr/>
        </p:nvSpPr>
        <p:spPr bwMode="auto">
          <a:xfrm>
            <a:off x="3168650" y="1592263"/>
            <a:ext cx="395288" cy="288925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t2</a:t>
            </a:r>
          </a:p>
        </p:txBody>
      </p:sp>
      <p:sp>
        <p:nvSpPr>
          <p:cNvPr id="14355" name="Rectangle 16"/>
          <p:cNvSpPr>
            <a:spLocks noChangeArrowheads="1"/>
          </p:cNvSpPr>
          <p:nvPr/>
        </p:nvSpPr>
        <p:spPr bwMode="auto">
          <a:xfrm>
            <a:off x="2484438" y="2024063"/>
            <a:ext cx="395287" cy="2889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t3</a:t>
            </a:r>
          </a:p>
        </p:txBody>
      </p:sp>
      <p:sp>
        <p:nvSpPr>
          <p:cNvPr id="14356" name="Rectangle 17"/>
          <p:cNvSpPr>
            <a:spLocks noChangeArrowheads="1"/>
          </p:cNvSpPr>
          <p:nvPr/>
        </p:nvSpPr>
        <p:spPr bwMode="auto">
          <a:xfrm>
            <a:off x="3168650" y="2024063"/>
            <a:ext cx="395288" cy="2889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t4</a:t>
            </a:r>
          </a:p>
        </p:txBody>
      </p:sp>
      <p:sp>
        <p:nvSpPr>
          <p:cNvPr id="14357" name="Rectangle 18"/>
          <p:cNvSpPr>
            <a:spLocks noChangeArrowheads="1"/>
          </p:cNvSpPr>
          <p:nvPr/>
        </p:nvSpPr>
        <p:spPr bwMode="auto">
          <a:xfrm>
            <a:off x="2808288" y="2889250"/>
            <a:ext cx="395287" cy="2889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t6</a:t>
            </a:r>
          </a:p>
        </p:txBody>
      </p:sp>
      <p:sp>
        <p:nvSpPr>
          <p:cNvPr id="14358" name="Line 19"/>
          <p:cNvSpPr>
            <a:spLocks noChangeShapeType="1"/>
          </p:cNvSpPr>
          <p:nvPr/>
        </p:nvSpPr>
        <p:spPr bwMode="auto">
          <a:xfrm>
            <a:off x="1081088" y="1881188"/>
            <a:ext cx="179387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59" name="Line 20"/>
          <p:cNvSpPr>
            <a:spLocks noChangeShapeType="1"/>
          </p:cNvSpPr>
          <p:nvPr/>
        </p:nvSpPr>
        <p:spPr bwMode="auto">
          <a:xfrm flipH="1">
            <a:off x="1441450" y="1881188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60" name="Line 21"/>
          <p:cNvSpPr>
            <a:spLocks noChangeShapeType="1"/>
          </p:cNvSpPr>
          <p:nvPr/>
        </p:nvSpPr>
        <p:spPr bwMode="auto">
          <a:xfrm>
            <a:off x="1765300" y="1881188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61" name="Line 22"/>
          <p:cNvSpPr>
            <a:spLocks noChangeShapeType="1"/>
          </p:cNvSpPr>
          <p:nvPr/>
        </p:nvSpPr>
        <p:spPr bwMode="auto">
          <a:xfrm flipH="1">
            <a:off x="1404938" y="274478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62" name="Line 23"/>
          <p:cNvSpPr>
            <a:spLocks noChangeShapeType="1"/>
          </p:cNvSpPr>
          <p:nvPr/>
        </p:nvSpPr>
        <p:spPr bwMode="auto">
          <a:xfrm>
            <a:off x="1081088" y="2744788"/>
            <a:ext cx="21590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63" name="Line 24"/>
          <p:cNvSpPr>
            <a:spLocks noChangeShapeType="1"/>
          </p:cNvSpPr>
          <p:nvPr/>
        </p:nvSpPr>
        <p:spPr bwMode="auto">
          <a:xfrm flipH="1">
            <a:off x="1044575" y="2312988"/>
            <a:ext cx="179388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64" name="Rectangle 25"/>
          <p:cNvSpPr>
            <a:spLocks noChangeArrowheads="1"/>
          </p:cNvSpPr>
          <p:nvPr/>
        </p:nvSpPr>
        <p:spPr bwMode="auto">
          <a:xfrm>
            <a:off x="2808288" y="2455863"/>
            <a:ext cx="395287" cy="2889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t5</a:t>
            </a:r>
          </a:p>
        </p:txBody>
      </p:sp>
      <p:sp>
        <p:nvSpPr>
          <p:cNvPr id="14365" name="Line 26"/>
          <p:cNvSpPr>
            <a:spLocks noChangeShapeType="1"/>
          </p:cNvSpPr>
          <p:nvPr/>
        </p:nvSpPr>
        <p:spPr bwMode="auto">
          <a:xfrm>
            <a:off x="2682875" y="188118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66" name="Line 27"/>
          <p:cNvSpPr>
            <a:spLocks noChangeShapeType="1"/>
          </p:cNvSpPr>
          <p:nvPr/>
        </p:nvSpPr>
        <p:spPr bwMode="auto">
          <a:xfrm>
            <a:off x="3367088" y="188118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67" name="Line 28"/>
          <p:cNvSpPr>
            <a:spLocks noChangeShapeType="1"/>
          </p:cNvSpPr>
          <p:nvPr/>
        </p:nvSpPr>
        <p:spPr bwMode="auto">
          <a:xfrm flipH="1">
            <a:off x="3095625" y="2312988"/>
            <a:ext cx="25241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68" name="Line 29"/>
          <p:cNvSpPr>
            <a:spLocks noChangeShapeType="1"/>
          </p:cNvSpPr>
          <p:nvPr/>
        </p:nvSpPr>
        <p:spPr bwMode="auto">
          <a:xfrm>
            <a:off x="2698750" y="2312988"/>
            <a:ext cx="25241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69" name="Line 30"/>
          <p:cNvSpPr>
            <a:spLocks noChangeShapeType="1"/>
          </p:cNvSpPr>
          <p:nvPr/>
        </p:nvSpPr>
        <p:spPr bwMode="auto">
          <a:xfrm>
            <a:off x="3006725" y="27447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70" name="Rectangle 32"/>
          <p:cNvSpPr>
            <a:spLocks noChangeArrowheads="1"/>
          </p:cNvSpPr>
          <p:nvPr/>
        </p:nvSpPr>
        <p:spPr bwMode="auto">
          <a:xfrm>
            <a:off x="539750" y="5049838"/>
            <a:ext cx="468313" cy="325437"/>
          </a:xfrm>
          <a:prstGeom prst="rect">
            <a:avLst/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CP</a:t>
            </a:r>
          </a:p>
        </p:txBody>
      </p:sp>
      <p:sp>
        <p:nvSpPr>
          <p:cNvPr id="14371" name="Line 40"/>
          <p:cNvSpPr>
            <a:spLocks noChangeShapeType="1"/>
          </p:cNvSpPr>
          <p:nvPr/>
        </p:nvSpPr>
        <p:spPr bwMode="auto">
          <a:xfrm>
            <a:off x="1008063" y="519271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72" name="Line 41"/>
          <p:cNvSpPr>
            <a:spLocks noChangeShapeType="1"/>
          </p:cNvSpPr>
          <p:nvPr/>
        </p:nvSpPr>
        <p:spPr bwMode="auto">
          <a:xfrm>
            <a:off x="1655763" y="46069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73" name="Line 42"/>
          <p:cNvSpPr>
            <a:spLocks noChangeShapeType="1"/>
          </p:cNvSpPr>
          <p:nvPr/>
        </p:nvSpPr>
        <p:spPr bwMode="auto">
          <a:xfrm>
            <a:off x="1655763" y="4679950"/>
            <a:ext cx="1116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74" name="Line 43"/>
          <p:cNvSpPr>
            <a:spLocks noChangeShapeType="1"/>
          </p:cNvSpPr>
          <p:nvPr/>
        </p:nvSpPr>
        <p:spPr bwMode="auto">
          <a:xfrm>
            <a:off x="1655763" y="4751388"/>
            <a:ext cx="1836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75" name="Rectangle 44"/>
          <p:cNvSpPr>
            <a:spLocks noChangeArrowheads="1"/>
          </p:cNvSpPr>
          <p:nvPr/>
        </p:nvSpPr>
        <p:spPr bwMode="auto">
          <a:xfrm>
            <a:off x="2016125" y="4508500"/>
            <a:ext cx="468313" cy="325438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PE1</a:t>
            </a:r>
          </a:p>
        </p:txBody>
      </p:sp>
      <p:sp>
        <p:nvSpPr>
          <p:cNvPr id="14376" name="Rectangle 45"/>
          <p:cNvSpPr>
            <a:spLocks noChangeArrowheads="1"/>
          </p:cNvSpPr>
          <p:nvPr/>
        </p:nvSpPr>
        <p:spPr bwMode="auto">
          <a:xfrm>
            <a:off x="2771775" y="4508500"/>
            <a:ext cx="468313" cy="325438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PE2</a:t>
            </a:r>
          </a:p>
        </p:txBody>
      </p:sp>
      <p:sp>
        <p:nvSpPr>
          <p:cNvPr id="14377" name="Rectangle 46"/>
          <p:cNvSpPr>
            <a:spLocks noChangeArrowheads="1"/>
          </p:cNvSpPr>
          <p:nvPr/>
        </p:nvSpPr>
        <p:spPr bwMode="auto">
          <a:xfrm>
            <a:off x="3492500" y="4508500"/>
            <a:ext cx="468313" cy="325438"/>
          </a:xfrm>
          <a:prstGeom prst="rect">
            <a:avLst/>
          </a:prstGeom>
          <a:solidFill>
            <a:srgbClr val="9966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PE3</a:t>
            </a:r>
          </a:p>
        </p:txBody>
      </p:sp>
      <p:sp>
        <p:nvSpPr>
          <p:cNvPr id="14378" name="Line 47"/>
          <p:cNvSpPr>
            <a:spLocks noChangeShapeType="1"/>
          </p:cNvSpPr>
          <p:nvPr/>
        </p:nvSpPr>
        <p:spPr bwMode="auto">
          <a:xfrm>
            <a:off x="1655763" y="51403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79" name="Line 48"/>
          <p:cNvSpPr>
            <a:spLocks noChangeShapeType="1"/>
          </p:cNvSpPr>
          <p:nvPr/>
        </p:nvSpPr>
        <p:spPr bwMode="auto">
          <a:xfrm>
            <a:off x="1655763" y="5213350"/>
            <a:ext cx="1116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80" name="Line 49"/>
          <p:cNvSpPr>
            <a:spLocks noChangeShapeType="1"/>
          </p:cNvSpPr>
          <p:nvPr/>
        </p:nvSpPr>
        <p:spPr bwMode="auto">
          <a:xfrm>
            <a:off x="1655763" y="5284788"/>
            <a:ext cx="1836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81" name="Line 50"/>
          <p:cNvSpPr>
            <a:spLocks noChangeShapeType="1"/>
          </p:cNvSpPr>
          <p:nvPr/>
        </p:nvSpPr>
        <p:spPr bwMode="auto">
          <a:xfrm>
            <a:off x="1655763" y="568007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82" name="Line 51"/>
          <p:cNvSpPr>
            <a:spLocks noChangeShapeType="1"/>
          </p:cNvSpPr>
          <p:nvPr/>
        </p:nvSpPr>
        <p:spPr bwMode="auto">
          <a:xfrm>
            <a:off x="1655763" y="5753100"/>
            <a:ext cx="1116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83" name="Line 52"/>
          <p:cNvSpPr>
            <a:spLocks noChangeShapeType="1"/>
          </p:cNvSpPr>
          <p:nvPr/>
        </p:nvSpPr>
        <p:spPr bwMode="auto">
          <a:xfrm>
            <a:off x="1655763" y="5824538"/>
            <a:ext cx="1836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84" name="Rectangle 53"/>
          <p:cNvSpPr>
            <a:spLocks noChangeArrowheads="1"/>
          </p:cNvSpPr>
          <p:nvPr/>
        </p:nvSpPr>
        <p:spPr bwMode="auto">
          <a:xfrm>
            <a:off x="2016125" y="5049838"/>
            <a:ext cx="468313" cy="325437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PE4</a:t>
            </a:r>
          </a:p>
        </p:txBody>
      </p:sp>
      <p:sp>
        <p:nvSpPr>
          <p:cNvPr id="14385" name="Rectangle 54"/>
          <p:cNvSpPr>
            <a:spLocks noChangeArrowheads="1"/>
          </p:cNvSpPr>
          <p:nvPr/>
        </p:nvSpPr>
        <p:spPr bwMode="auto">
          <a:xfrm>
            <a:off x="2771775" y="5049838"/>
            <a:ext cx="468313" cy="325437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PE5</a:t>
            </a:r>
          </a:p>
        </p:txBody>
      </p:sp>
      <p:sp>
        <p:nvSpPr>
          <p:cNvPr id="14386" name="Rectangle 55"/>
          <p:cNvSpPr>
            <a:spLocks noChangeArrowheads="1"/>
          </p:cNvSpPr>
          <p:nvPr/>
        </p:nvSpPr>
        <p:spPr bwMode="auto">
          <a:xfrm>
            <a:off x="3492500" y="5049838"/>
            <a:ext cx="468313" cy="325437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PE6</a:t>
            </a:r>
          </a:p>
        </p:txBody>
      </p:sp>
      <p:sp>
        <p:nvSpPr>
          <p:cNvPr id="14387" name="Rectangle 56"/>
          <p:cNvSpPr>
            <a:spLocks noChangeArrowheads="1"/>
          </p:cNvSpPr>
          <p:nvPr/>
        </p:nvSpPr>
        <p:spPr bwMode="auto">
          <a:xfrm>
            <a:off x="2016125" y="5589588"/>
            <a:ext cx="468313" cy="3254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PE7</a:t>
            </a:r>
          </a:p>
        </p:txBody>
      </p:sp>
      <p:sp>
        <p:nvSpPr>
          <p:cNvPr id="14388" name="Rectangle 57"/>
          <p:cNvSpPr>
            <a:spLocks noChangeArrowheads="1"/>
          </p:cNvSpPr>
          <p:nvPr/>
        </p:nvSpPr>
        <p:spPr bwMode="auto">
          <a:xfrm>
            <a:off x="2771775" y="5589588"/>
            <a:ext cx="468313" cy="3254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PE8</a:t>
            </a:r>
          </a:p>
        </p:txBody>
      </p:sp>
      <p:sp>
        <p:nvSpPr>
          <p:cNvPr id="14389" name="Rectangle 58"/>
          <p:cNvSpPr>
            <a:spLocks noChangeArrowheads="1"/>
          </p:cNvSpPr>
          <p:nvPr/>
        </p:nvSpPr>
        <p:spPr bwMode="auto">
          <a:xfrm>
            <a:off x="3492500" y="5589588"/>
            <a:ext cx="468313" cy="3254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/>
              <a:t>PE9</a:t>
            </a:r>
          </a:p>
        </p:txBody>
      </p:sp>
      <p:sp>
        <p:nvSpPr>
          <p:cNvPr id="14390" name="Line 59"/>
          <p:cNvSpPr>
            <a:spLocks noChangeShapeType="1"/>
          </p:cNvSpPr>
          <p:nvPr/>
        </p:nvSpPr>
        <p:spPr bwMode="auto">
          <a:xfrm flipH="1">
            <a:off x="827088" y="3536950"/>
            <a:ext cx="323850" cy="1512888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91" name="Line 60"/>
          <p:cNvSpPr>
            <a:spLocks noChangeShapeType="1"/>
          </p:cNvSpPr>
          <p:nvPr/>
        </p:nvSpPr>
        <p:spPr bwMode="auto">
          <a:xfrm flipH="1">
            <a:off x="900113" y="3536950"/>
            <a:ext cx="1692275" cy="1512888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92" name="Rectangle 31"/>
          <p:cNvSpPr>
            <a:spLocks noChangeArrowheads="1"/>
          </p:cNvSpPr>
          <p:nvPr/>
        </p:nvSpPr>
        <p:spPr bwMode="auto">
          <a:xfrm rot="-5400000">
            <a:off x="773113" y="5030787"/>
            <a:ext cx="1404938" cy="360363"/>
          </a:xfrm>
          <a:prstGeom prst="rect">
            <a:avLst/>
          </a:prstGeom>
          <a:solidFill>
            <a:srgbClr val="9933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176213" indent="-176213"/>
            <a:r>
              <a:rPr lang="en-US">
                <a:solidFill>
                  <a:srgbClr val="FFFFFF"/>
                </a:solidFill>
              </a:rPr>
              <a:t>CoreManager</a:t>
            </a:r>
          </a:p>
        </p:txBody>
      </p:sp>
      <p:sp>
        <p:nvSpPr>
          <p:cNvPr id="14393" name="Line 61"/>
          <p:cNvSpPr>
            <a:spLocks noChangeShapeType="1"/>
          </p:cNvSpPr>
          <p:nvPr/>
        </p:nvSpPr>
        <p:spPr bwMode="auto">
          <a:xfrm>
            <a:off x="503238" y="4113213"/>
            <a:ext cx="144462" cy="936625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4394" name="Line 63"/>
          <p:cNvSpPr>
            <a:spLocks noChangeShapeType="1"/>
          </p:cNvSpPr>
          <p:nvPr/>
        </p:nvSpPr>
        <p:spPr bwMode="auto">
          <a:xfrm>
            <a:off x="719138" y="3824288"/>
            <a:ext cx="0" cy="1225550"/>
          </a:xfrm>
          <a:prstGeom prst="line">
            <a:avLst/>
          </a:prstGeom>
          <a:noFill/>
          <a:ln w="19050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 wrap="none" lIns="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fld id="{B933F77C-0CD5-41E5-BC5A-E069854C0B7D}" type="datetime1">
              <a:rPr lang="en-US">
                <a:latin typeface="Arial" pitchFamily="34" charset="0"/>
              </a:rPr>
              <a:pPr/>
              <a:t>8/3/2009</a:t>
            </a:fld>
            <a:endParaRPr lang="en-US">
              <a:latin typeface="Arial" pitchFamily="34" charset="0"/>
            </a:endParaRP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B0C9D18E-8F5E-4C07-B722-BE81ACD53E0C}" type="slidenum">
              <a:rPr lang="en-US">
                <a:latin typeface="Arial" pitchFamily="34" charset="0"/>
              </a:rPr>
              <a:pPr/>
              <a:t>7</a:t>
            </a:fld>
            <a:endParaRPr lang="en-US">
              <a:latin typeface="Arial" pitchFamily="34" charset="0"/>
            </a:endParaRPr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4716463" y="4076700"/>
            <a:ext cx="4140200" cy="1331913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marL="176213" indent="-176213" algn="l">
              <a:buFont typeface="Wingdings" pitchFamily="2" charset="2"/>
              <a:buNone/>
            </a:pPr>
            <a:endParaRPr lang="en-US" sz="1200" b="0">
              <a:solidFill>
                <a:srgbClr val="0B2A51"/>
              </a:solidFill>
              <a:latin typeface="Courier New" pitchFamily="49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149225"/>
            <a:ext cx="6913563" cy="647700"/>
          </a:xfrm>
        </p:spPr>
        <p:txBody>
          <a:bodyPr/>
          <a:lstStyle/>
          <a:p>
            <a:pPr eaLnBrk="1" hangingPunct="1"/>
            <a:r>
              <a:rPr lang="en-US" smtClean="0"/>
              <a:t>Programming Model – C++ Implementation</a:t>
            </a:r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4787900" y="4752975"/>
            <a:ext cx="3203575" cy="25241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67" name="Rectangle 5"/>
          <p:cNvSpPr>
            <a:spLocks noChangeArrowheads="1"/>
          </p:cNvSpPr>
          <p:nvPr/>
        </p:nvSpPr>
        <p:spPr bwMode="auto">
          <a:xfrm>
            <a:off x="287338" y="3608388"/>
            <a:ext cx="4140200" cy="18002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68" name="Rectangle 6"/>
          <p:cNvSpPr>
            <a:spLocks noChangeArrowheads="1"/>
          </p:cNvSpPr>
          <p:nvPr/>
        </p:nvSpPr>
        <p:spPr bwMode="auto">
          <a:xfrm>
            <a:off x="684213" y="4348163"/>
            <a:ext cx="2951162" cy="395287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69" name="Rectangle 7"/>
          <p:cNvSpPr>
            <a:spLocks noChangeArrowheads="1"/>
          </p:cNvSpPr>
          <p:nvPr/>
        </p:nvSpPr>
        <p:spPr bwMode="auto">
          <a:xfrm>
            <a:off x="647700" y="4959350"/>
            <a:ext cx="3311525" cy="25241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70" name="Rectangle 8"/>
          <p:cNvSpPr>
            <a:spLocks noChangeArrowheads="1"/>
          </p:cNvSpPr>
          <p:nvPr/>
        </p:nvSpPr>
        <p:spPr bwMode="auto">
          <a:xfrm>
            <a:off x="287338" y="2132013"/>
            <a:ext cx="4140200" cy="1333500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7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50825" y="1233488"/>
            <a:ext cx="8642350" cy="1116012"/>
          </a:xfrm>
          <a:noFill/>
        </p:spPr>
        <p:txBody>
          <a:bodyPr/>
          <a:lstStyle/>
          <a:p>
            <a:pPr eaLnBrk="1" hangingPunct="1"/>
            <a:r>
              <a:rPr lang="en-US" sz="2000" smtClean="0"/>
              <a:t>Threads are represented by C++ classes</a:t>
            </a:r>
          </a:p>
          <a:p>
            <a:pPr eaLnBrk="1" hangingPunct="1"/>
            <a:r>
              <a:rPr lang="en-US" sz="2000" smtClean="0"/>
              <a:t>Tasks may be C-functions or static C++ class members</a:t>
            </a:r>
          </a:p>
          <a:p>
            <a:pPr eaLnBrk="1" hangingPunct="1"/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</p:txBody>
      </p:sp>
      <p:sp>
        <p:nvSpPr>
          <p:cNvPr id="15372" name="Rectangle 10"/>
          <p:cNvSpPr>
            <a:spLocks noChangeArrowheads="1"/>
          </p:cNvSpPr>
          <p:nvPr/>
        </p:nvSpPr>
        <p:spPr bwMode="auto">
          <a:xfrm>
            <a:off x="4716463" y="2132013"/>
            <a:ext cx="4140200" cy="1801812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pPr marL="176213" indent="-176213" algn="l">
              <a:buFont typeface="Wingdings" pitchFamily="2" charset="2"/>
              <a:buNone/>
            </a:pPr>
            <a:endParaRPr lang="en-US" sz="2000">
              <a:latin typeface="Agency FB" pitchFamily="34" charset="0"/>
            </a:endParaRPr>
          </a:p>
        </p:txBody>
      </p:sp>
      <p:sp>
        <p:nvSpPr>
          <p:cNvPr id="15373" name="Rectangle 12"/>
          <p:cNvSpPr>
            <a:spLocks noChangeArrowheads="1"/>
          </p:cNvSpPr>
          <p:nvPr/>
        </p:nvSpPr>
        <p:spPr bwMode="auto">
          <a:xfrm>
            <a:off x="250825" y="2097088"/>
            <a:ext cx="4213225" cy="3348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class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</a:t>
            </a:r>
            <a:r>
              <a:rPr lang="en-US" sz="1200" b="0">
                <a:solidFill>
                  <a:srgbClr val="990000"/>
                </a:solidFill>
                <a:latin typeface="Courier New" pitchFamily="49" charset="0"/>
              </a:rPr>
              <a:t>MyThread_t: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990000"/>
                </a:solidFill>
                <a:latin typeface="Courier New" pitchFamily="49" charset="0"/>
              </a:rPr>
              <a:t> 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public</a:t>
            </a:r>
            <a:r>
              <a:rPr lang="en-US" sz="1200" b="0">
                <a:solidFill>
                  <a:srgbClr val="990000"/>
                </a:solidFill>
                <a:latin typeface="Courier New" pitchFamily="49" charset="0"/>
              </a:rPr>
              <a:t> RtThread_t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{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private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: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void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_Execute ( );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int 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_status;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};</a:t>
            </a:r>
          </a:p>
          <a:p>
            <a:pPr marL="342900" indent="-342900" algn="l">
              <a:buFont typeface="Wingdings" pitchFamily="2" charset="2"/>
              <a:buNone/>
            </a:pPr>
            <a:endParaRPr lang="en-US" sz="1200" b="0">
              <a:solidFill>
                <a:srgbClr val="0B2A51"/>
              </a:solidFill>
              <a:latin typeface="Courier New" pitchFamily="49" charset="0"/>
            </a:endParaRPr>
          </a:p>
          <a:p>
            <a:pPr marL="342900" indent="-342900" algn="l">
              <a:buFont typeface="Wingdings" pitchFamily="2" charset="2"/>
              <a:buNone/>
            </a:pP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void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</a:t>
            </a:r>
            <a:r>
              <a:rPr lang="en-US" sz="1200" b="0">
                <a:solidFill>
                  <a:srgbClr val="990000"/>
                </a:solidFill>
                <a:latin typeface="Courier New" pitchFamily="49" charset="0"/>
              </a:rPr>
              <a:t>MyThread_t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::_Execute ( ) {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int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i1[20], i2, o[20];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  if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( _status == 0 )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 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task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(t1,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IN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(i1, 4),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IN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(&amp;i2, 4),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          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OUT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(o, 4));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else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	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task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(t2,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IN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(i1, 20),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OUT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(o, 20));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...</a:t>
            </a:r>
          </a:p>
        </p:txBody>
      </p:sp>
      <p:sp>
        <p:nvSpPr>
          <p:cNvPr id="15374" name="Text Box 13"/>
          <p:cNvSpPr txBox="1">
            <a:spLocks noChangeArrowheads="1"/>
          </p:cNvSpPr>
          <p:nvPr/>
        </p:nvSpPr>
        <p:spPr bwMode="auto">
          <a:xfrm>
            <a:off x="323850" y="6021388"/>
            <a:ext cx="2181225" cy="336550"/>
          </a:xfrm>
          <a:prstGeom prst="rect">
            <a:avLst/>
          </a:prstGeom>
          <a:solidFill>
            <a:schemeClr val="bg2"/>
          </a:solidFill>
          <a:ln w="12700" algn="ctr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marL="176213" indent="-176213"/>
            <a:r>
              <a:rPr lang="en-US" b="0">
                <a:solidFill>
                  <a:schemeClr val="bg1"/>
                </a:solidFill>
              </a:rPr>
              <a:t>Thread Implementation</a:t>
            </a:r>
          </a:p>
        </p:txBody>
      </p:sp>
      <p:sp>
        <p:nvSpPr>
          <p:cNvPr id="15375" name="Text Box 14"/>
          <p:cNvSpPr txBox="1">
            <a:spLocks noChangeArrowheads="1"/>
          </p:cNvSpPr>
          <p:nvPr/>
        </p:nvSpPr>
        <p:spPr bwMode="auto">
          <a:xfrm>
            <a:off x="2771775" y="6021388"/>
            <a:ext cx="1817688" cy="336550"/>
          </a:xfrm>
          <a:prstGeom prst="rect">
            <a:avLst/>
          </a:prstGeom>
          <a:solidFill>
            <a:schemeClr val="bg2"/>
          </a:solidFill>
          <a:ln w="12700" algn="ctr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marL="176213" indent="-176213"/>
            <a:r>
              <a:rPr lang="en-US" b="0">
                <a:solidFill>
                  <a:schemeClr val="bg1"/>
                </a:solidFill>
              </a:rPr>
              <a:t>Thread Declaration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7200900" y="5859463"/>
            <a:ext cx="1671638" cy="630237"/>
          </a:xfrm>
          <a:prstGeom prst="rect">
            <a:avLst/>
          </a:prstGeom>
          <a:solidFill>
            <a:schemeClr val="bg2"/>
          </a:solidFill>
          <a:ln w="12700" algn="ctr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marL="176213" indent="-176213"/>
            <a:r>
              <a:rPr lang="en-US" b="0">
                <a:solidFill>
                  <a:schemeClr val="bg1"/>
                </a:solidFill>
              </a:rPr>
              <a:t>Task Declaration/</a:t>
            </a:r>
          </a:p>
          <a:p>
            <a:pPr marL="176213" indent="-176213"/>
            <a:r>
              <a:rPr lang="en-US" b="0">
                <a:solidFill>
                  <a:schemeClr val="bg1"/>
                </a:solidFill>
              </a:rPr>
              <a:t>Implementation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4908550" y="5481638"/>
            <a:ext cx="2508250" cy="336550"/>
          </a:xfrm>
          <a:prstGeom prst="rect">
            <a:avLst/>
          </a:prstGeom>
          <a:solidFill>
            <a:schemeClr val="bg2"/>
          </a:solidFill>
          <a:ln w="12700" algn="ctr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marL="176213" indent="-176213"/>
            <a:r>
              <a:rPr lang="en-US" b="0">
                <a:solidFill>
                  <a:schemeClr val="bg1"/>
                </a:solidFill>
              </a:rPr>
              <a:t>Thread Instance Execution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836738" y="5553075"/>
            <a:ext cx="936625" cy="336550"/>
          </a:xfrm>
          <a:prstGeom prst="rect">
            <a:avLst/>
          </a:prstGeom>
          <a:solidFill>
            <a:schemeClr val="bg2"/>
          </a:solidFill>
          <a:ln w="12700" algn="ctr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marL="176213" indent="-176213"/>
            <a:r>
              <a:rPr lang="en-US" b="0" dirty="0">
                <a:solidFill>
                  <a:schemeClr val="bg1"/>
                </a:solidFill>
              </a:rPr>
              <a:t>Task Call</a:t>
            </a:r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 flipV="1">
            <a:off x="755650" y="5300663"/>
            <a:ext cx="0" cy="792162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V="1">
            <a:off x="2411413" y="4689475"/>
            <a:ext cx="323850" cy="90011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 flipH="1" flipV="1">
            <a:off x="2087563" y="5157788"/>
            <a:ext cx="71437" cy="395287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H="1" flipV="1">
            <a:off x="4211638" y="2816225"/>
            <a:ext cx="36512" cy="320516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83" name="Line 24"/>
          <p:cNvSpPr>
            <a:spLocks noChangeShapeType="1"/>
          </p:cNvSpPr>
          <p:nvPr/>
        </p:nvSpPr>
        <p:spPr bwMode="auto">
          <a:xfrm flipV="1">
            <a:off x="8424863" y="3824288"/>
            <a:ext cx="0" cy="2052637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84" name="Line 25"/>
          <p:cNvSpPr>
            <a:spLocks noChangeShapeType="1"/>
          </p:cNvSpPr>
          <p:nvPr/>
        </p:nvSpPr>
        <p:spPr bwMode="auto">
          <a:xfrm flipV="1">
            <a:off x="6227763" y="4976813"/>
            <a:ext cx="0" cy="53975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85" name="Rectangle 26"/>
          <p:cNvSpPr>
            <a:spLocks noChangeArrowheads="1"/>
          </p:cNvSpPr>
          <p:nvPr/>
        </p:nvSpPr>
        <p:spPr bwMode="auto">
          <a:xfrm>
            <a:off x="4751388" y="2133600"/>
            <a:ext cx="3311525" cy="431800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86" name="Rectangle 27"/>
          <p:cNvSpPr>
            <a:spLocks noChangeArrowheads="1"/>
          </p:cNvSpPr>
          <p:nvPr/>
        </p:nvSpPr>
        <p:spPr bwMode="auto">
          <a:xfrm>
            <a:off x="4751388" y="3644900"/>
            <a:ext cx="3311525" cy="252413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anchor="ctr"/>
          <a:lstStyle/>
          <a:p>
            <a:endParaRPr lang="en-US"/>
          </a:p>
        </p:txBody>
      </p:sp>
      <p:sp>
        <p:nvSpPr>
          <p:cNvPr id="15387" name="Rectangle 11"/>
          <p:cNvSpPr>
            <a:spLocks noChangeArrowheads="1"/>
          </p:cNvSpPr>
          <p:nvPr/>
        </p:nvSpPr>
        <p:spPr bwMode="auto">
          <a:xfrm>
            <a:off x="4679950" y="2097088"/>
            <a:ext cx="4213225" cy="3348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buFont typeface="Wingdings" pitchFamily="2" charset="2"/>
              <a:buNone/>
            </a:pP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#pragma TASK_BEGIN</a:t>
            </a:r>
            <a:endParaRPr lang="en-US" sz="1200" b="0">
              <a:solidFill>
                <a:srgbClr val="0B2A51"/>
              </a:solidFill>
              <a:latin typeface="Courier New" pitchFamily="49" charset="0"/>
            </a:endParaRPr>
          </a:p>
          <a:p>
            <a:pPr marL="342900" indent="-342900" algn="l">
              <a:buFont typeface="Wingdings" pitchFamily="2" charset="2"/>
              <a:buNone/>
            </a:pP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#pragma TASK_NAME t1</a:t>
            </a:r>
          </a:p>
          <a:p>
            <a:pPr marL="342900" indent="-342900" algn="l">
              <a:buFont typeface="Wingdings" pitchFamily="2" charset="2"/>
              <a:buNone/>
            </a:pPr>
            <a:endParaRPr lang="en-US" sz="1200" b="0">
              <a:solidFill>
                <a:srgbClr val="0B2A51"/>
              </a:solidFill>
              <a:latin typeface="Courier New" pitchFamily="49" charset="0"/>
            </a:endParaRPr>
          </a:p>
          <a:p>
            <a:pPr marL="342900" indent="-342900" algn="l">
              <a:buFont typeface="Wingdings" pitchFamily="2" charset="2"/>
              <a:buNone/>
            </a:pP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void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t1(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void 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*i1,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void 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*i2,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void 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*o) {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	(int)o = (int)i1 * (int)i2;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}</a:t>
            </a:r>
          </a:p>
          <a:p>
            <a:pPr marL="342900" indent="-342900" algn="l">
              <a:buFont typeface="Wingdings" pitchFamily="2" charset="2"/>
              <a:buNone/>
            </a:pPr>
            <a:endParaRPr lang="en-US" sz="1200" b="0">
              <a:solidFill>
                <a:srgbClr val="0B2A51"/>
              </a:solidFill>
              <a:latin typeface="Courier New" pitchFamily="49" charset="0"/>
            </a:endParaRPr>
          </a:p>
          <a:p>
            <a:pPr marL="342900" indent="-342900" algn="l">
              <a:buFont typeface="Wingdings" pitchFamily="2" charset="2"/>
              <a:buNone/>
            </a:pP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#pragma TASK_END</a:t>
            </a:r>
          </a:p>
          <a:p>
            <a:pPr marL="342900" indent="-342900" algn="l">
              <a:buFont typeface="Wingdings" pitchFamily="2" charset="2"/>
              <a:buNone/>
            </a:pPr>
            <a:endParaRPr lang="en-US" sz="1200">
              <a:solidFill>
                <a:srgbClr val="0B2A51"/>
              </a:solidFill>
              <a:latin typeface="Courier New" pitchFamily="49" charset="0"/>
            </a:endParaRPr>
          </a:p>
          <a:p>
            <a:pPr marL="342900" indent="-342900" algn="l">
              <a:buFont typeface="Wingdings" pitchFamily="2" charset="2"/>
              <a:buNone/>
            </a:pP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int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main() {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</a:t>
            </a:r>
            <a:r>
              <a:rPr lang="en-US" sz="1200" b="0">
                <a:solidFill>
                  <a:srgbClr val="990000"/>
                </a:solidFill>
                <a:latin typeface="Courier New" pitchFamily="49" charset="0"/>
              </a:rPr>
              <a:t>MyThread_t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threadInstance;</a:t>
            </a:r>
          </a:p>
          <a:p>
            <a:pPr marL="342900" indent="-342900" algn="l">
              <a:buFont typeface="Wingdings" pitchFamily="2" charset="2"/>
              <a:buNone/>
            </a:pPr>
            <a:endParaRPr lang="en-US" sz="1200" b="0">
              <a:solidFill>
                <a:srgbClr val="0B2A51"/>
              </a:solidFill>
              <a:latin typeface="Courier New" pitchFamily="49" charset="0"/>
            </a:endParaRP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threadInstance.Start ( );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 </a:t>
            </a:r>
            <a:r>
              <a:rPr lang="en-US" sz="1200">
                <a:solidFill>
                  <a:srgbClr val="0B2A51"/>
                </a:solidFill>
                <a:latin typeface="Courier New" pitchFamily="49" charset="0"/>
              </a:rPr>
              <a:t>return</a:t>
            </a: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 0;</a:t>
            </a:r>
          </a:p>
          <a:p>
            <a:pPr marL="342900" indent="-342900" algn="l">
              <a:buFont typeface="Wingdings" pitchFamily="2" charset="2"/>
              <a:buNone/>
            </a:pPr>
            <a:r>
              <a:rPr lang="en-US" sz="1200" b="0">
                <a:solidFill>
                  <a:srgbClr val="0B2A51"/>
                </a:solidFill>
                <a:latin typeface="Courier New" pitchFamily="49" charset="0"/>
              </a:rPr>
              <a:t>}</a:t>
            </a:r>
            <a:endParaRPr lang="en-US" sz="2000">
              <a:latin typeface="Agency FB" pitchFamily="34" charset="0"/>
            </a:endParaRPr>
          </a:p>
          <a:p>
            <a:pPr marL="342900" indent="-342900" algn="l">
              <a:buFont typeface="Wingdings" pitchFamily="2" charset="2"/>
              <a:buNone/>
            </a:pPr>
            <a:endParaRPr lang="en-US" sz="1200" b="0">
              <a:solidFill>
                <a:srgbClr val="0B2A51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Hierarchy of Processing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TU Dresden, </a:t>
            </a:r>
            <a:fld id="{430FB0D5-F60C-4278-AE5C-361AB7B8F9B5}" type="datetime1">
              <a:rPr lang="en-US" smtClean="0"/>
              <a:pPr>
                <a:defRPr/>
              </a:pPr>
              <a:t>8/3/2009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5486D6CB-0799-47BE-A486-42E217F9273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541421" y="1530324"/>
            <a:ext cx="3213144" cy="135098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001D4B"/>
                </a:solidFill>
                <a:effectLst/>
                <a:latin typeface="Arial" charset="0"/>
              </a:rPr>
              <a:t>Control Processor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541421" y="3136896"/>
            <a:ext cx="3213144" cy="135098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Task Scheduler</a:t>
            </a:r>
          </a:p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“Core Manager”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541421" y="4743468"/>
            <a:ext cx="3213144" cy="135098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001D4B"/>
                </a:solidFill>
                <a:effectLst/>
                <a:latin typeface="Arial" charset="0"/>
              </a:rPr>
              <a:t>Processing Elements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791078" y="1530324"/>
            <a:ext cx="3213144" cy="65369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Multi Threading OS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791078" y="3136896"/>
            <a:ext cx="3213144" cy="65369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Multi-Task MMU </a:t>
            </a:r>
          </a:p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Main Memory Buffer Ctrl.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791078" y="4743468"/>
            <a:ext cx="3213144" cy="65369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Task Handling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791078" y="2224071"/>
            <a:ext cx="3213144" cy="65369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Per Thread Control:</a:t>
            </a:r>
          </a:p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Task Main Execution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791078" y="3834178"/>
            <a:ext cx="3213144" cy="65369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PE Task Queue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Mgmt.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791078" y="5440750"/>
            <a:ext cx="3213144" cy="653699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indent="-176213"/>
            <a:r>
              <a:rPr lang="en-US" sz="1800">
                <a:solidFill>
                  <a:schemeClr val="tx1"/>
                </a:solidFill>
                <a:latin typeface="Arial" charset="0"/>
              </a:rPr>
              <a:t>Task Execution</a:t>
            </a:r>
          </a:p>
        </p:txBody>
      </p:sp>
      <p:sp>
        <p:nvSpPr>
          <p:cNvPr id="16" name="Left Arrow 15"/>
          <p:cNvSpPr/>
          <p:nvPr/>
        </p:nvSpPr>
        <p:spPr bwMode="auto">
          <a:xfrm rot="16200000">
            <a:off x="-1379619" y="3575053"/>
            <a:ext cx="4564126" cy="474669"/>
          </a:xfrm>
          <a:prstGeom prst="leftArrow">
            <a:avLst>
              <a:gd name="adj1" fmla="val 100000"/>
              <a:gd name="adj2" fmla="val 92809"/>
            </a:avLst>
          </a:prstGeom>
          <a:solidFill>
            <a:srgbClr val="F63B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176213" marR="0" indent="-176213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Granularity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Task Scheduler:</a:t>
            </a:r>
            <a:br>
              <a:rPr lang="en-US" dirty="0" smtClean="0"/>
            </a:br>
            <a:r>
              <a:rPr lang="en-US" dirty="0" smtClean="0"/>
              <a:t>Task Run-Time Management</a:t>
            </a:r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TU Dresden, </a:t>
            </a:r>
            <a:fld id="{FE088D49-0B2A-4BD4-8515-5A04FEA54F6F}" type="datetime1">
              <a:rPr lang="en-US">
                <a:latin typeface="Arial" pitchFamily="34" charset="0"/>
              </a:rPr>
              <a:pPr/>
              <a:t>8/3/2009</a:t>
            </a:fld>
            <a:endParaRPr lang="en-US">
              <a:latin typeface="Arial" pitchFamily="34" charset="0"/>
            </a:endParaRP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>
                <a:latin typeface="Arial" pitchFamily="34" charset="0"/>
              </a:rPr>
              <a:t>Slide </a:t>
            </a:r>
            <a:fld id="{89D91A9B-C901-49D5-9003-830BAD0ACDF8}" type="slidenum">
              <a:rPr lang="en-US">
                <a:latin typeface="Arial" pitchFamily="34" charset="0"/>
              </a:rPr>
              <a:pPr/>
              <a:t>9</a:t>
            </a:fld>
            <a:endParaRPr lang="en-US">
              <a:latin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819376" y="1676375"/>
            <a:ext cx="3067092" cy="693747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Data Dependency Check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2782863" y="4049720"/>
            <a:ext cx="2848014" cy="612000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Dynamic Memory Allocation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2782863" y="3246434"/>
            <a:ext cx="2848014" cy="612000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PE and DMA Allocation 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6069033" y="5437214"/>
            <a:ext cx="2921040" cy="839799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DMA Transfers / Tasks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336492" y="5473727"/>
            <a:ext cx="2263806" cy="766773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Memory </a:t>
            </a:r>
            <a:r>
              <a:rPr lang="en-US" dirty="0" err="1">
                <a:latin typeface="Arial" charset="0"/>
              </a:rPr>
              <a:t>deallocation</a:t>
            </a:r>
            <a:endParaRPr lang="en-US" dirty="0">
              <a:latin typeface="Arial" charset="0"/>
            </a:endParaRPr>
          </a:p>
        </p:txBody>
      </p:sp>
      <p:cxnSp>
        <p:nvCxnSpPr>
          <p:cNvPr id="18452" name="Straight Arrow Connector 17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2125663" y="2022475"/>
            <a:ext cx="693737" cy="158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1" name="Straight Arrow Connector 20"/>
          <p:cNvCxnSpPr>
            <a:stCxn id="0" idx="3"/>
            <a:endCxn id="0" idx="2"/>
          </p:cNvCxnSpPr>
          <p:nvPr/>
        </p:nvCxnSpPr>
        <p:spPr bwMode="auto">
          <a:xfrm>
            <a:off x="5886450" y="2022475"/>
            <a:ext cx="1022350" cy="1588"/>
          </a:xfrm>
          <a:prstGeom prst="straightConnector1">
            <a:avLst/>
          </a:prstGeom>
          <a:ln>
            <a:headEnd type="arrow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54" name="Straight Arrow Connector 47"/>
          <p:cNvCxnSpPr>
            <a:cxnSpLocks noChangeShapeType="1"/>
            <a:stCxn id="0" idx="1"/>
            <a:endCxn id="0" idx="1"/>
          </p:cNvCxnSpPr>
          <p:nvPr/>
        </p:nvCxnSpPr>
        <p:spPr bwMode="auto">
          <a:xfrm rot="10800000">
            <a:off x="5192713" y="5857875"/>
            <a:ext cx="876300" cy="158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8455" name="Straight Arrow Connector 49"/>
          <p:cNvCxnSpPr>
            <a:cxnSpLocks noChangeShapeType="1"/>
            <a:stCxn id="0" idx="3"/>
            <a:endCxn id="0" idx="3"/>
          </p:cNvCxnSpPr>
          <p:nvPr/>
        </p:nvCxnSpPr>
        <p:spPr bwMode="auto">
          <a:xfrm rot="10800000">
            <a:off x="2600325" y="5857875"/>
            <a:ext cx="693738" cy="158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8" name="Rounded Rectangle 57"/>
          <p:cNvSpPr/>
          <p:nvPr/>
        </p:nvSpPr>
        <p:spPr bwMode="auto">
          <a:xfrm>
            <a:off x="373005" y="1676375"/>
            <a:ext cx="1752624" cy="693747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 Task Decoding</a:t>
            </a:r>
          </a:p>
        </p:txBody>
      </p:sp>
      <p:sp>
        <p:nvSpPr>
          <p:cNvPr id="61" name="Rounded Rectangle 60"/>
          <p:cNvSpPr/>
          <p:nvPr/>
        </p:nvSpPr>
        <p:spPr bwMode="auto">
          <a:xfrm>
            <a:off x="6616728" y="3611564"/>
            <a:ext cx="1825650" cy="612000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Scheduling</a:t>
            </a:r>
          </a:p>
        </p:txBody>
      </p:sp>
      <p:cxnSp>
        <p:nvCxnSpPr>
          <p:cNvPr id="18462" name="Straight Arrow Connector 174"/>
          <p:cNvCxnSpPr>
            <a:cxnSpLocks noChangeShapeType="1"/>
            <a:stCxn id="0" idx="3"/>
            <a:endCxn id="0" idx="0"/>
          </p:cNvCxnSpPr>
          <p:nvPr/>
        </p:nvCxnSpPr>
        <p:spPr bwMode="auto">
          <a:xfrm rot="5400000">
            <a:off x="6963569" y="3045619"/>
            <a:ext cx="1133475" cy="158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8463" name="Straight Arrow Connector 178"/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6923088" y="4830763"/>
            <a:ext cx="1214437" cy="158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85" name="Straight Arrow Connector 184"/>
          <p:cNvCxnSpPr>
            <a:stCxn id="0" idx="1"/>
            <a:endCxn id="0" idx="3"/>
          </p:cNvCxnSpPr>
          <p:nvPr/>
        </p:nvCxnSpPr>
        <p:spPr bwMode="auto">
          <a:xfrm rot="10800000">
            <a:off x="5630863" y="3552825"/>
            <a:ext cx="985837" cy="365125"/>
          </a:xfrm>
          <a:prstGeom prst="straightConnector1">
            <a:avLst/>
          </a:prstGeom>
          <a:ln>
            <a:headEnd type="arrow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>
            <a:stCxn id="0" idx="1"/>
            <a:endCxn id="0" idx="3"/>
          </p:cNvCxnSpPr>
          <p:nvPr/>
        </p:nvCxnSpPr>
        <p:spPr bwMode="auto">
          <a:xfrm rot="10800000" flipV="1">
            <a:off x="5630863" y="3917950"/>
            <a:ext cx="985837" cy="438150"/>
          </a:xfrm>
          <a:prstGeom prst="straightConnector1">
            <a:avLst/>
          </a:prstGeom>
          <a:ln>
            <a:headEnd type="arrow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1" name="Flowchart: Magnetic Disk 190"/>
          <p:cNvSpPr/>
          <p:nvPr/>
        </p:nvSpPr>
        <p:spPr bwMode="auto">
          <a:xfrm>
            <a:off x="6908832" y="1566837"/>
            <a:ext cx="1241442" cy="912824"/>
          </a:xfrm>
          <a:prstGeom prst="flowChartMagneticDisk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Task List</a:t>
            </a:r>
          </a:p>
        </p:txBody>
      </p:sp>
      <p:sp>
        <p:nvSpPr>
          <p:cNvPr id="206" name="Right Arrow 205"/>
          <p:cNvSpPr/>
          <p:nvPr/>
        </p:nvSpPr>
        <p:spPr bwMode="auto">
          <a:xfrm flipH="1">
            <a:off x="3294045" y="5364188"/>
            <a:ext cx="1898676" cy="985852"/>
          </a:xfrm>
          <a:prstGeom prst="rightArrow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45720" rIns="45720" anchor="ctr"/>
          <a:lstStyle/>
          <a:p>
            <a:pPr marL="176213" indent="-176213">
              <a:defRPr/>
            </a:pPr>
            <a:r>
              <a:rPr lang="en-US" dirty="0">
                <a:latin typeface="Arial" charset="0"/>
              </a:rPr>
              <a:t>Task Execution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406"/>
  <p:tag name="DEFAULTHEIGHT" val="284"/>
</p:tagLst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176213" marR="0" indent="-176213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1600" b="1" i="0" u="none" strike="noStrike" cap="none" normalizeH="0" baseline="0" smtClean="0">
            <a:ln>
              <a:noFill/>
            </a:ln>
            <a:solidFill>
              <a:srgbClr val="001D4B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176213" marR="0" indent="-176213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1600" b="1" i="0" u="none" strike="noStrike" cap="none" normalizeH="0" baseline="0" smtClean="0">
            <a:ln>
              <a:noFill/>
            </a:ln>
            <a:solidFill>
              <a:srgbClr val="001D4B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1373</Words>
  <Application>Microsoft Office PowerPoint</Application>
  <PresentationFormat>On-screen Show (4:3)</PresentationFormat>
  <Paragraphs>492</Paragraphs>
  <Slides>18</Slides>
  <Notes>18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1_Custom Design</vt:lpstr>
      <vt:lpstr>Chart</vt:lpstr>
      <vt:lpstr>Designing an LTE Baseband MPSoC  With a Novel Multi-Core HW/SW Platform Concept</vt:lpstr>
      <vt:lpstr>SDR &amp; Multimedia - Platform Requirements</vt:lpstr>
      <vt:lpstr>Terminology</vt:lpstr>
      <vt:lpstr>The Task</vt:lpstr>
      <vt:lpstr>Programming Model – Problem Statement</vt:lpstr>
      <vt:lpstr>Programming Model – Solution</vt:lpstr>
      <vt:lpstr>Programming Model – C++ Implementation</vt:lpstr>
      <vt:lpstr>Hierarchy of Processing  </vt:lpstr>
      <vt:lpstr>Task Scheduler: Task Run-Time Management</vt:lpstr>
      <vt:lpstr>System Schematic</vt:lpstr>
      <vt:lpstr>Task Tools</vt:lpstr>
      <vt:lpstr>CoreManager</vt:lpstr>
      <vt:lpstr>Tomahawk: MPSoC Architecture for LTE</vt:lpstr>
      <vt:lpstr>Tomahawk - Die Photo</vt:lpstr>
      <vt:lpstr>Tomahawk: Area [mm²] and Power consumption [mW]</vt:lpstr>
      <vt:lpstr>Area &amp; Power Efficiency</vt:lpstr>
      <vt:lpstr>Performance Scalability</vt:lpstr>
      <vt:lpstr>Conclusions</vt:lpstr>
    </vt:vector>
  </TitlesOfParts>
  <Company>TUD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Titel der  Power Point Präsentation.</dc:title>
  <dc:creator>herhold</dc:creator>
  <cp:lastModifiedBy>fettweis</cp:lastModifiedBy>
  <cp:revision>229</cp:revision>
  <dcterms:created xsi:type="dcterms:W3CDTF">2005-07-05T15:11:55Z</dcterms:created>
  <dcterms:modified xsi:type="dcterms:W3CDTF">2009-08-03T12:43:36Z</dcterms:modified>
</cp:coreProperties>
</file>