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7" r:id="rId2"/>
    <p:sldId id="258" r:id="rId3"/>
    <p:sldId id="297" r:id="rId4"/>
    <p:sldId id="406" r:id="rId5"/>
    <p:sldId id="408" r:id="rId6"/>
    <p:sldId id="298" r:id="rId7"/>
    <p:sldId id="412" r:id="rId8"/>
    <p:sldId id="409" r:id="rId9"/>
    <p:sldId id="407" r:id="rId10"/>
    <p:sldId id="415" r:id="rId11"/>
    <p:sldId id="411" r:id="rId12"/>
    <p:sldId id="414" r:id="rId13"/>
    <p:sldId id="410" r:id="rId14"/>
    <p:sldId id="306" r:id="rId15"/>
    <p:sldId id="413" r:id="rId16"/>
    <p:sldId id="259" r:id="rId17"/>
  </p:sldIdLst>
  <p:sldSz cx="14630400" cy="8229600"/>
  <p:notesSz cx="7010400" cy="9236075"/>
  <p:custDataLst>
    <p:tags r:id="rId20"/>
  </p:custDataLst>
  <p:defaultTextStyle>
    <a:defPPr>
      <a:defRPr lang="en-US"/>
    </a:defPPr>
    <a:lvl1pPr algn="l" defTabSz="1304925" rtl="0" fontAlgn="base">
      <a:spcBef>
        <a:spcPct val="0"/>
      </a:spcBef>
      <a:spcAft>
        <a:spcPct val="0"/>
      </a:spcAft>
      <a:defRPr sz="2600" kern="1200">
        <a:solidFill>
          <a:schemeClr val="tx1"/>
        </a:solidFill>
        <a:latin typeface="Arial" pitchFamily="34" charset="0"/>
        <a:ea typeface="+mn-ea"/>
        <a:cs typeface="Arial" pitchFamily="34" charset="0"/>
      </a:defRPr>
    </a:lvl1pPr>
    <a:lvl2pPr marL="652463" indent="-195263" algn="l" defTabSz="1304925" rtl="0" fontAlgn="base">
      <a:spcBef>
        <a:spcPct val="0"/>
      </a:spcBef>
      <a:spcAft>
        <a:spcPct val="0"/>
      </a:spcAft>
      <a:defRPr sz="2600" kern="1200">
        <a:solidFill>
          <a:schemeClr val="tx1"/>
        </a:solidFill>
        <a:latin typeface="Arial" pitchFamily="34" charset="0"/>
        <a:ea typeface="+mn-ea"/>
        <a:cs typeface="Arial" pitchFamily="34" charset="0"/>
      </a:defRPr>
    </a:lvl2pPr>
    <a:lvl3pPr marL="1304925" indent="-390525" algn="l" defTabSz="1304925" rtl="0" fontAlgn="base">
      <a:spcBef>
        <a:spcPct val="0"/>
      </a:spcBef>
      <a:spcAft>
        <a:spcPct val="0"/>
      </a:spcAft>
      <a:defRPr sz="2600" kern="1200">
        <a:solidFill>
          <a:schemeClr val="tx1"/>
        </a:solidFill>
        <a:latin typeface="Arial" pitchFamily="34" charset="0"/>
        <a:ea typeface="+mn-ea"/>
        <a:cs typeface="Arial" pitchFamily="34" charset="0"/>
      </a:defRPr>
    </a:lvl3pPr>
    <a:lvl4pPr marL="1958975" indent="-587375" algn="l" defTabSz="1304925" rtl="0" fontAlgn="base">
      <a:spcBef>
        <a:spcPct val="0"/>
      </a:spcBef>
      <a:spcAft>
        <a:spcPct val="0"/>
      </a:spcAft>
      <a:defRPr sz="2600" kern="1200">
        <a:solidFill>
          <a:schemeClr val="tx1"/>
        </a:solidFill>
        <a:latin typeface="Arial" pitchFamily="34" charset="0"/>
        <a:ea typeface="+mn-ea"/>
        <a:cs typeface="Arial" pitchFamily="34" charset="0"/>
      </a:defRPr>
    </a:lvl4pPr>
    <a:lvl5pPr marL="2611438" indent="-782638" algn="l" defTabSz="1304925" rtl="0" fontAlgn="base">
      <a:spcBef>
        <a:spcPct val="0"/>
      </a:spcBef>
      <a:spcAft>
        <a:spcPct val="0"/>
      </a:spcAft>
      <a:defRPr sz="2600" kern="1200">
        <a:solidFill>
          <a:schemeClr val="tx1"/>
        </a:solidFill>
        <a:latin typeface="Arial" pitchFamily="34" charset="0"/>
        <a:ea typeface="+mn-ea"/>
        <a:cs typeface="Arial" pitchFamily="34" charset="0"/>
      </a:defRPr>
    </a:lvl5pPr>
    <a:lvl6pPr marL="2286000" algn="l" defTabSz="914400" rtl="0" eaLnBrk="1" latinLnBrk="0" hangingPunct="1">
      <a:defRPr sz="2600" kern="1200">
        <a:solidFill>
          <a:schemeClr val="tx1"/>
        </a:solidFill>
        <a:latin typeface="Arial" pitchFamily="34" charset="0"/>
        <a:ea typeface="+mn-ea"/>
        <a:cs typeface="Arial" pitchFamily="34" charset="0"/>
      </a:defRPr>
    </a:lvl6pPr>
    <a:lvl7pPr marL="2743200" algn="l" defTabSz="914400" rtl="0" eaLnBrk="1" latinLnBrk="0" hangingPunct="1">
      <a:defRPr sz="2600" kern="1200">
        <a:solidFill>
          <a:schemeClr val="tx1"/>
        </a:solidFill>
        <a:latin typeface="Arial" pitchFamily="34" charset="0"/>
        <a:ea typeface="+mn-ea"/>
        <a:cs typeface="Arial" pitchFamily="34" charset="0"/>
      </a:defRPr>
    </a:lvl7pPr>
    <a:lvl8pPr marL="3200400" algn="l" defTabSz="914400" rtl="0" eaLnBrk="1" latinLnBrk="0" hangingPunct="1">
      <a:defRPr sz="2600" kern="1200">
        <a:solidFill>
          <a:schemeClr val="tx1"/>
        </a:solidFill>
        <a:latin typeface="Arial" pitchFamily="34" charset="0"/>
        <a:ea typeface="+mn-ea"/>
        <a:cs typeface="Arial" pitchFamily="34" charset="0"/>
      </a:defRPr>
    </a:lvl8pPr>
    <a:lvl9pPr marL="3657600" algn="l" defTabSz="914400" rtl="0" eaLnBrk="1" latinLnBrk="0" hangingPunct="1">
      <a:defRPr sz="2600"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60A8"/>
    <a:srgbClr val="4BACC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224" autoAdjust="0"/>
    <p:restoredTop sz="94040" autoAdjust="0"/>
  </p:normalViewPr>
  <p:slideViewPr>
    <p:cSldViewPr>
      <p:cViewPr varScale="1">
        <p:scale>
          <a:sx n="83" d="100"/>
          <a:sy n="83" d="100"/>
        </p:scale>
        <p:origin x="-168" y="-90"/>
      </p:cViewPr>
      <p:guideLst>
        <p:guide orient="horz" pos="2592"/>
        <p:guide pos="460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884" cy="462223"/>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sz="quarter" idx="1"/>
          </p:nvPr>
        </p:nvSpPr>
        <p:spPr>
          <a:xfrm>
            <a:off x="3970312" y="0"/>
            <a:ext cx="3038884" cy="462223"/>
          </a:xfrm>
          <a:prstGeom prst="rect">
            <a:avLst/>
          </a:prstGeom>
        </p:spPr>
        <p:txBody>
          <a:bodyPr vert="horz" lIns="91440" tIns="45720" rIns="91440" bIns="45720" rtlCol="0"/>
          <a:lstStyle>
            <a:lvl1pPr algn="r">
              <a:defRPr sz="1200" smtClean="0"/>
            </a:lvl1pPr>
          </a:lstStyle>
          <a:p>
            <a:pPr>
              <a:defRPr/>
            </a:pPr>
            <a:fld id="{595A8417-0193-4929-B7F7-A113BE218B23}" type="datetimeFigureOut">
              <a:rPr lang="en-US"/>
              <a:pPr>
                <a:defRPr/>
              </a:pPr>
              <a:t>8/5/2009</a:t>
            </a:fld>
            <a:endParaRPr lang="en-US"/>
          </a:p>
        </p:txBody>
      </p:sp>
      <p:sp>
        <p:nvSpPr>
          <p:cNvPr id="4" name="Footer Placeholder 3"/>
          <p:cNvSpPr>
            <a:spLocks noGrp="1"/>
          </p:cNvSpPr>
          <p:nvPr>
            <p:ph type="ftr" sz="quarter" idx="2"/>
          </p:nvPr>
        </p:nvSpPr>
        <p:spPr>
          <a:xfrm>
            <a:off x="1" y="8771761"/>
            <a:ext cx="3038884" cy="462223"/>
          </a:xfrm>
          <a:prstGeom prst="rect">
            <a:avLst/>
          </a:prstGeom>
        </p:spPr>
        <p:txBody>
          <a:bodyPr vert="horz" lIns="91440" tIns="45720" rIns="91440" bIns="45720" rtlCol="0" anchor="b"/>
          <a:lstStyle>
            <a:lvl1pPr algn="l">
              <a:defRPr sz="1200" smtClean="0"/>
            </a:lvl1pPr>
          </a:lstStyle>
          <a:p>
            <a:pPr>
              <a:defRPr/>
            </a:pPr>
            <a:endParaRPr lang="en-US"/>
          </a:p>
        </p:txBody>
      </p:sp>
      <p:sp>
        <p:nvSpPr>
          <p:cNvPr id="5" name="Slide Number Placeholder 4"/>
          <p:cNvSpPr>
            <a:spLocks noGrp="1"/>
          </p:cNvSpPr>
          <p:nvPr>
            <p:ph type="sldNum" sz="quarter" idx="3"/>
          </p:nvPr>
        </p:nvSpPr>
        <p:spPr>
          <a:xfrm>
            <a:off x="3970312" y="8771761"/>
            <a:ext cx="3038884" cy="462223"/>
          </a:xfrm>
          <a:prstGeom prst="rect">
            <a:avLst/>
          </a:prstGeom>
        </p:spPr>
        <p:txBody>
          <a:bodyPr vert="horz" lIns="91440" tIns="45720" rIns="91440" bIns="45720" rtlCol="0" anchor="b"/>
          <a:lstStyle>
            <a:lvl1pPr algn="r">
              <a:defRPr sz="1200" smtClean="0"/>
            </a:lvl1pPr>
          </a:lstStyle>
          <a:p>
            <a:pPr>
              <a:defRPr/>
            </a:pPr>
            <a:fld id="{0D9AF500-042E-4D77-8AB2-7B90FB72B654}"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680" cy="462223"/>
          </a:xfrm>
          <a:prstGeom prst="rect">
            <a:avLst/>
          </a:prstGeom>
        </p:spPr>
        <p:txBody>
          <a:bodyPr vert="horz" lIns="92830" tIns="46415" rIns="92830" bIns="46415" rtlCol="0"/>
          <a:lstStyle>
            <a:lvl1pPr algn="l" defTabSz="1326075"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1516" y="0"/>
            <a:ext cx="3037680" cy="462223"/>
          </a:xfrm>
          <a:prstGeom prst="rect">
            <a:avLst/>
          </a:prstGeom>
        </p:spPr>
        <p:txBody>
          <a:bodyPr vert="horz" lIns="92830" tIns="46415" rIns="92830" bIns="46415" rtlCol="0"/>
          <a:lstStyle>
            <a:lvl1pPr algn="r" defTabSz="1326075" fontAlgn="auto">
              <a:spcBef>
                <a:spcPts val="0"/>
              </a:spcBef>
              <a:spcAft>
                <a:spcPts val="0"/>
              </a:spcAft>
              <a:defRPr sz="1200">
                <a:latin typeface="+mn-lt"/>
                <a:cs typeface="+mn-cs"/>
              </a:defRPr>
            </a:lvl1pPr>
          </a:lstStyle>
          <a:p>
            <a:pPr>
              <a:defRPr/>
            </a:pPr>
            <a:fld id="{2CD2ADCE-9AFF-4DB0-BCF2-15673CE7F954}" type="datetimeFigureOut">
              <a:rPr lang="en-US"/>
              <a:pPr>
                <a:defRPr/>
              </a:pPr>
              <a:t>8/5/2009</a:t>
            </a:fld>
            <a:endParaRPr lang="en-US"/>
          </a:p>
        </p:txBody>
      </p:sp>
      <p:sp>
        <p:nvSpPr>
          <p:cNvPr id="4" name="Slide Image Placeholder 3"/>
          <p:cNvSpPr>
            <a:spLocks noGrp="1" noRot="1" noChangeAspect="1"/>
          </p:cNvSpPr>
          <p:nvPr>
            <p:ph type="sldImg" idx="2"/>
          </p:nvPr>
        </p:nvSpPr>
        <p:spPr>
          <a:xfrm>
            <a:off x="427038" y="692150"/>
            <a:ext cx="6156325" cy="3463925"/>
          </a:xfrm>
          <a:prstGeom prst="rect">
            <a:avLst/>
          </a:prstGeom>
          <a:noFill/>
          <a:ln w="12700">
            <a:solidFill>
              <a:prstClr val="black"/>
            </a:solidFill>
          </a:ln>
        </p:spPr>
        <p:txBody>
          <a:bodyPr vert="horz" lIns="92830" tIns="46415" rIns="92830" bIns="46415" rtlCol="0" anchor="ctr"/>
          <a:lstStyle/>
          <a:p>
            <a:pPr lvl="0"/>
            <a:endParaRPr lang="en-US" noProof="0"/>
          </a:p>
        </p:txBody>
      </p:sp>
      <p:sp>
        <p:nvSpPr>
          <p:cNvPr id="5" name="Notes Placeholder 4"/>
          <p:cNvSpPr>
            <a:spLocks noGrp="1"/>
          </p:cNvSpPr>
          <p:nvPr>
            <p:ph type="body" sz="quarter" idx="3"/>
          </p:nvPr>
        </p:nvSpPr>
        <p:spPr>
          <a:xfrm>
            <a:off x="701281" y="4387973"/>
            <a:ext cx="5607838" cy="4155816"/>
          </a:xfrm>
          <a:prstGeom prst="rect">
            <a:avLst/>
          </a:prstGeom>
        </p:spPr>
        <p:txBody>
          <a:bodyPr vert="horz" lIns="92830" tIns="46415" rIns="92830" bIns="46415"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771761"/>
            <a:ext cx="3037680" cy="462223"/>
          </a:xfrm>
          <a:prstGeom prst="rect">
            <a:avLst/>
          </a:prstGeom>
        </p:spPr>
        <p:txBody>
          <a:bodyPr vert="horz" lIns="92830" tIns="46415" rIns="92830" bIns="46415" rtlCol="0" anchor="b"/>
          <a:lstStyle>
            <a:lvl1pPr algn="l" defTabSz="1326075"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1516" y="8771761"/>
            <a:ext cx="3037680" cy="462223"/>
          </a:xfrm>
          <a:prstGeom prst="rect">
            <a:avLst/>
          </a:prstGeom>
        </p:spPr>
        <p:txBody>
          <a:bodyPr vert="horz" lIns="92830" tIns="46415" rIns="92830" bIns="46415" rtlCol="0" anchor="b"/>
          <a:lstStyle>
            <a:lvl1pPr algn="r" defTabSz="1326075" fontAlgn="auto">
              <a:spcBef>
                <a:spcPts val="0"/>
              </a:spcBef>
              <a:spcAft>
                <a:spcPts val="0"/>
              </a:spcAft>
              <a:defRPr sz="1200">
                <a:latin typeface="+mn-lt"/>
                <a:cs typeface="+mn-cs"/>
              </a:defRPr>
            </a:lvl1pPr>
          </a:lstStyle>
          <a:p>
            <a:pPr>
              <a:defRPr/>
            </a:pPr>
            <a:fld id="{066B661E-9799-4D8A-A659-6E08D5E602E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1304925" rtl="0" eaLnBrk="0" fontAlgn="base" hangingPunct="0">
      <a:spcBef>
        <a:spcPct val="30000"/>
      </a:spcBef>
      <a:spcAft>
        <a:spcPct val="0"/>
      </a:spcAft>
      <a:defRPr sz="1700" kern="1200">
        <a:solidFill>
          <a:schemeClr val="tx1"/>
        </a:solidFill>
        <a:latin typeface="+mn-lt"/>
        <a:ea typeface="+mn-ea"/>
        <a:cs typeface="+mn-cs"/>
      </a:defRPr>
    </a:lvl1pPr>
    <a:lvl2pPr marL="652463" algn="l" defTabSz="1304925" rtl="0" eaLnBrk="0" fontAlgn="base" hangingPunct="0">
      <a:spcBef>
        <a:spcPct val="30000"/>
      </a:spcBef>
      <a:spcAft>
        <a:spcPct val="0"/>
      </a:spcAft>
      <a:defRPr sz="1700" kern="1200">
        <a:solidFill>
          <a:schemeClr val="tx1"/>
        </a:solidFill>
        <a:latin typeface="+mn-lt"/>
        <a:ea typeface="+mn-ea"/>
        <a:cs typeface="+mn-cs"/>
      </a:defRPr>
    </a:lvl2pPr>
    <a:lvl3pPr marL="1304925" algn="l" defTabSz="1304925" rtl="0" eaLnBrk="0" fontAlgn="base" hangingPunct="0">
      <a:spcBef>
        <a:spcPct val="30000"/>
      </a:spcBef>
      <a:spcAft>
        <a:spcPct val="0"/>
      </a:spcAft>
      <a:defRPr sz="1700" kern="1200">
        <a:solidFill>
          <a:schemeClr val="tx1"/>
        </a:solidFill>
        <a:latin typeface="+mn-lt"/>
        <a:ea typeface="+mn-ea"/>
        <a:cs typeface="+mn-cs"/>
      </a:defRPr>
    </a:lvl3pPr>
    <a:lvl4pPr marL="1958975" algn="l" defTabSz="1304925" rtl="0" eaLnBrk="0" fontAlgn="base" hangingPunct="0">
      <a:spcBef>
        <a:spcPct val="30000"/>
      </a:spcBef>
      <a:spcAft>
        <a:spcPct val="0"/>
      </a:spcAft>
      <a:defRPr sz="1700" kern="1200">
        <a:solidFill>
          <a:schemeClr val="tx1"/>
        </a:solidFill>
        <a:latin typeface="+mn-lt"/>
        <a:ea typeface="+mn-ea"/>
        <a:cs typeface="+mn-cs"/>
      </a:defRPr>
    </a:lvl4pPr>
    <a:lvl5pPr marL="2611438" algn="l" defTabSz="1304925" rtl="0" eaLnBrk="0" fontAlgn="base" hangingPunct="0">
      <a:spcBef>
        <a:spcPct val="30000"/>
      </a:spcBef>
      <a:spcAft>
        <a:spcPct val="0"/>
      </a:spcAft>
      <a:defRPr sz="1700" kern="1200">
        <a:solidFill>
          <a:schemeClr val="tx1"/>
        </a:solidFill>
        <a:latin typeface="+mn-lt"/>
        <a:ea typeface="+mn-ea"/>
        <a:cs typeface="+mn-cs"/>
      </a:defRPr>
    </a:lvl5pPr>
    <a:lvl6pPr marL="3265551" algn="l" defTabSz="1306220" rtl="0" eaLnBrk="1" latinLnBrk="0" hangingPunct="1">
      <a:defRPr sz="1700" kern="1200">
        <a:solidFill>
          <a:schemeClr val="tx1"/>
        </a:solidFill>
        <a:latin typeface="+mn-lt"/>
        <a:ea typeface="+mn-ea"/>
        <a:cs typeface="+mn-cs"/>
      </a:defRPr>
    </a:lvl6pPr>
    <a:lvl7pPr marL="3918661" algn="l" defTabSz="1306220" rtl="0" eaLnBrk="1" latinLnBrk="0" hangingPunct="1">
      <a:defRPr sz="1700" kern="1200">
        <a:solidFill>
          <a:schemeClr val="tx1"/>
        </a:solidFill>
        <a:latin typeface="+mn-lt"/>
        <a:ea typeface="+mn-ea"/>
        <a:cs typeface="+mn-cs"/>
      </a:defRPr>
    </a:lvl7pPr>
    <a:lvl8pPr marL="4571771" algn="l" defTabSz="1306220" rtl="0" eaLnBrk="1" latinLnBrk="0" hangingPunct="1">
      <a:defRPr sz="1700" kern="1200">
        <a:solidFill>
          <a:schemeClr val="tx1"/>
        </a:solidFill>
        <a:latin typeface="+mn-lt"/>
        <a:ea typeface="+mn-ea"/>
        <a:cs typeface="+mn-cs"/>
      </a:defRPr>
    </a:lvl8pPr>
    <a:lvl9pPr marL="5224882" algn="l" defTabSz="1306220" rtl="0" eaLnBrk="1" latinLnBrk="0" hangingPunct="1">
      <a:defRPr sz="1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66B661E-9799-4D8A-A659-6E08D5E602EA}" type="slidenum">
              <a:rPr lang="en-US" smtClean="0"/>
              <a:pPr>
                <a:defRPr/>
              </a:pPr>
              <a:t>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0"/>
              </a:spcBef>
            </a:pPr>
            <a:r>
              <a:rPr lang="en-US" sz="1800" b="1" dirty="0" smtClean="0"/>
              <a:t>Machine Check Architecture (MCA): </a:t>
            </a:r>
            <a:r>
              <a:rPr lang="en-US" sz="1800" dirty="0" smtClean="0"/>
              <a:t>Provides integrated capabilities for logging, reporting, and handling errors.</a:t>
            </a:r>
          </a:p>
          <a:p>
            <a:pPr>
              <a:spcBef>
                <a:spcPct val="0"/>
              </a:spcBef>
            </a:pPr>
            <a:r>
              <a:rPr lang="en-US" sz="1800" b="1" dirty="0" smtClean="0"/>
              <a:t>Advanced Machine Check Architecture: </a:t>
            </a:r>
            <a:r>
              <a:rPr lang="en-US" sz="1800" dirty="0" smtClean="0"/>
              <a:t>Provides more advanced error-handling capabilities, with well-defined interfaces at the hardware, firmware, and OS levels.</a:t>
            </a:r>
          </a:p>
          <a:p>
            <a:pPr>
              <a:spcBef>
                <a:spcPct val="0"/>
              </a:spcBef>
            </a:pPr>
            <a:r>
              <a:rPr lang="en-US" sz="1800" b="1" dirty="0" smtClean="0"/>
              <a:t>Data Bus Error Checking and Repair:</a:t>
            </a:r>
          </a:p>
          <a:p>
            <a:pPr>
              <a:spcBef>
                <a:spcPct val="0"/>
              </a:spcBef>
            </a:pPr>
            <a:r>
              <a:rPr lang="en-US" sz="1800" dirty="0" smtClean="0"/>
              <a:t>System supports parity or Cyclic Redundancy Checking (CRC) on the data bus to detect errors. System supports Error Correction Code (ECC) and has the ability to retry the transaction. It can both detect and correct errors without downtime.</a:t>
            </a:r>
          </a:p>
          <a:p>
            <a:pPr>
              <a:spcBef>
                <a:spcPct val="0"/>
              </a:spcBef>
            </a:pPr>
            <a:r>
              <a:rPr lang="en-US" sz="1800" b="1" dirty="0" smtClean="0"/>
              <a:t>Cache ECC Coverage: </a:t>
            </a:r>
            <a:r>
              <a:rPr lang="en-US" sz="1800" dirty="0" smtClean="0"/>
              <a:t>Cache arrays are protected with ECC, so a soft error in a memory cell can be detected and corrected. Without this capability, the program would have to be terminated, and the whole system would most likely have to be reset.</a:t>
            </a:r>
          </a:p>
          <a:p>
            <a:pPr>
              <a:spcBef>
                <a:spcPct val="0"/>
              </a:spcBef>
            </a:pPr>
            <a:r>
              <a:rPr lang="en-US" sz="1800" b="1" dirty="0" smtClean="0"/>
              <a:t>Internal Logic Soft Error Checking: </a:t>
            </a:r>
            <a:r>
              <a:rPr lang="en-US" sz="1800" dirty="0" smtClean="0"/>
              <a:t>Parity checking is used on large arrays to detect soft errors and prevent applications from using corrupted data.</a:t>
            </a:r>
          </a:p>
          <a:p>
            <a:pPr>
              <a:spcBef>
                <a:spcPct val="0"/>
              </a:spcBef>
            </a:pPr>
            <a:r>
              <a:rPr lang="en-US" sz="1800" b="1" dirty="0" smtClean="0"/>
              <a:t>Lockstep Support: </a:t>
            </a:r>
            <a:r>
              <a:rPr lang="en-US" sz="1800" dirty="0" smtClean="0"/>
              <a:t>The same program can be run on two processors using the same data. Outputs are checked every clock cycle to assure data has not been corrupted.</a:t>
            </a:r>
          </a:p>
          <a:p>
            <a:pPr>
              <a:spcBef>
                <a:spcPct val="0"/>
              </a:spcBef>
            </a:pPr>
            <a:r>
              <a:rPr lang="en-US" sz="1800" b="1" dirty="0" smtClean="0"/>
              <a:t>Bad Data Containment: </a:t>
            </a:r>
            <a:r>
              <a:rPr lang="en-US" sz="1800" dirty="0" smtClean="0"/>
              <a:t>The system can tag a memory location that contains corrupted data (this is sometimes called “data poisoning”). The impact of the corrupted data is limited to the program using it at the time, and the bad data is eliminated when the program is finished or when it overwrites the location. This capability greatly reduces the need to reset a system if data is corrupted.</a:t>
            </a:r>
          </a:p>
          <a:p>
            <a:pPr>
              <a:spcBef>
                <a:spcPct val="0"/>
              </a:spcBef>
            </a:pPr>
            <a:r>
              <a:rPr lang="en-US" sz="1800" b="1" dirty="0" smtClean="0"/>
              <a:t>Cache Reliability (</a:t>
            </a:r>
            <a:r>
              <a:rPr lang="en-US" sz="1800" b="1" dirty="0" err="1" smtClean="0"/>
              <a:t>Pellston</a:t>
            </a:r>
            <a:r>
              <a:rPr lang="en-US" sz="1800" b="1" dirty="0" smtClean="0"/>
              <a:t>): </a:t>
            </a:r>
            <a:r>
              <a:rPr lang="en-US" sz="1800" dirty="0" smtClean="0"/>
              <a:t>Goes beyond ECC to further enhance the reliability of processor cache memory.</a:t>
            </a:r>
          </a:p>
          <a:p>
            <a:pPr>
              <a:spcBef>
                <a:spcPct val="0"/>
              </a:spcBef>
            </a:pPr>
            <a:r>
              <a:rPr lang="en-US" sz="1800" b="1" dirty="0" smtClean="0"/>
              <a:t>Memory Single Device Error Correction (SDEC): </a:t>
            </a:r>
            <a:r>
              <a:rPr lang="en-US" sz="1800" dirty="0" smtClean="0"/>
              <a:t>Enables the system to correct all memory errors if a single DRAM device </a:t>
            </a:r>
            <a:r>
              <a:rPr lang="en-US" sz="1800" dirty="0" err="1" smtClean="0"/>
              <a:t>fails.d</a:t>
            </a:r>
            <a:endParaRPr lang="en-US" sz="1800" dirty="0" smtClean="0"/>
          </a:p>
          <a:p>
            <a:pPr>
              <a:spcBef>
                <a:spcPct val="0"/>
              </a:spcBef>
            </a:pPr>
            <a:r>
              <a:rPr lang="en-US" sz="1800" b="1" dirty="0" smtClean="0"/>
              <a:t>Memory Retry on Double-bit Error Detect: </a:t>
            </a:r>
            <a:r>
              <a:rPr lang="en-US" sz="1800" dirty="0" smtClean="0"/>
              <a:t>ECC can detect double-bit errors, but can only correct single-bit errors. In the event of a double-bit error, this enables the memory controller to retry the memory read, which may correct the error.</a:t>
            </a:r>
          </a:p>
          <a:p>
            <a:pPr>
              <a:spcBef>
                <a:spcPct val="0"/>
              </a:spcBef>
            </a:pPr>
            <a:r>
              <a:rPr lang="en-US" sz="1800" b="1" dirty="0" smtClean="0"/>
              <a:t>Memory Spares: </a:t>
            </a:r>
            <a:r>
              <a:rPr lang="en-US" sz="1800" dirty="0" smtClean="0"/>
              <a:t>Allows a failed memory device to be transparently replaced by a spare device. This improves performance, by eliminating the performance loss caused by ECC correction. It also improves reliability, since it can correct multiple soft errors in a memory device (ECC can only correct single errors).</a:t>
            </a:r>
          </a:p>
          <a:p>
            <a:pPr>
              <a:spcBef>
                <a:spcPct val="0"/>
              </a:spcBef>
            </a:pPr>
            <a:r>
              <a:rPr lang="en-US" sz="1800" b="1" dirty="0" smtClean="0"/>
              <a:t>Partitioning: </a:t>
            </a:r>
            <a:r>
              <a:rPr lang="en-US" sz="1800" dirty="0" smtClean="0"/>
              <a:t>A large computing system can be divided into multiple smaller partitions. The partitions have dedicated resources (which can often be shifted among them), can run different operating systems, and are isolated from software or resource faults in other partitions. Partitioning reduces overall cost of ownership, since the partitions are managed as a single system.</a:t>
            </a:r>
          </a:p>
          <a:p>
            <a:pPr>
              <a:spcBef>
                <a:spcPct val="0"/>
              </a:spcBef>
            </a:pPr>
            <a:r>
              <a:rPr lang="en-US" sz="1800" dirty="0" smtClean="0"/>
              <a:t>All Intel processor-based server platforms support logical partitioning using 3rd party software virtualization solutions (see Intel® Virtualization Technology, above). Hardware partitioning is supported by several platform vendors.</a:t>
            </a:r>
          </a:p>
          <a:p>
            <a:pPr>
              <a:spcBef>
                <a:spcPct val="0"/>
              </a:spcBef>
            </a:pPr>
            <a:r>
              <a:rPr lang="en-US" sz="1800" b="1" dirty="0" smtClean="0"/>
              <a:t>Electrically isolated partitions: </a:t>
            </a:r>
            <a:r>
              <a:rPr lang="en-US" sz="1800" dirty="0" smtClean="0"/>
              <a:t>Electrical isolation prevents hardware faults in one partition from affecting another. This enables multiple applications to be run on a single system, while</a:t>
            </a:r>
            <a:r>
              <a:rPr lang="en-US" sz="1800" baseline="0" dirty="0" smtClean="0"/>
              <a:t> m</a:t>
            </a:r>
            <a:r>
              <a:rPr lang="en-US" sz="1800" dirty="0" smtClean="0"/>
              <a:t>aintaining a level of isolation comparable to running them on physically separate systems. It is also necessary to allow resources (such as a new processor board or memory board) to be added to a partition while other partitions continue running.</a:t>
            </a:r>
          </a:p>
          <a:p>
            <a:endParaRPr lang="en-US" dirty="0"/>
          </a:p>
        </p:txBody>
      </p:sp>
      <p:sp>
        <p:nvSpPr>
          <p:cNvPr id="4" name="Slide Number Placeholder 3"/>
          <p:cNvSpPr>
            <a:spLocks noGrp="1"/>
          </p:cNvSpPr>
          <p:nvPr>
            <p:ph type="sldNum" sz="quarter" idx="10"/>
          </p:nvPr>
        </p:nvSpPr>
        <p:spPr/>
        <p:txBody>
          <a:bodyPr/>
          <a:lstStyle/>
          <a:p>
            <a:pPr>
              <a:defRPr/>
            </a:pPr>
            <a:fld id="{066B661E-9799-4D8A-A659-6E08D5E602EA}" type="slidenum">
              <a:rPr lang="en-US" smtClean="0"/>
              <a:pPr>
                <a:defRPr/>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Box 4"/>
          <p:cNvSpPr txBox="1"/>
          <p:nvPr userDrawn="1"/>
        </p:nvSpPr>
        <p:spPr>
          <a:xfrm>
            <a:off x="0" y="7891463"/>
            <a:ext cx="685800" cy="338137"/>
          </a:xfrm>
          <a:prstGeom prst="rect">
            <a:avLst/>
          </a:prstGeom>
          <a:noFill/>
        </p:spPr>
        <p:txBody>
          <a:bodyPr>
            <a:spAutoFit/>
          </a:bodyPr>
          <a:lstStyle/>
          <a:p>
            <a:pPr defTabSz="1306220" fontAlgn="auto">
              <a:spcBef>
                <a:spcPts val="0"/>
              </a:spcBef>
              <a:spcAft>
                <a:spcPts val="0"/>
              </a:spcAft>
              <a:defRPr/>
            </a:pPr>
            <a:fld id="{A390DF93-3034-404D-833A-55138F462555}" type="slidenum">
              <a:rPr lang="en-US" sz="1600" b="1">
                <a:solidFill>
                  <a:schemeClr val="bg1"/>
                </a:solidFill>
                <a:latin typeface="+mn-lt"/>
                <a:cs typeface="+mn-cs"/>
              </a:rPr>
              <a:pPr defTabSz="1306220" fontAlgn="auto">
                <a:spcBef>
                  <a:spcPts val="0"/>
                </a:spcBef>
                <a:spcAft>
                  <a:spcPts val="0"/>
                </a:spcAft>
                <a:defRPr/>
              </a:pPr>
              <a:t>‹#›</a:t>
            </a:fld>
            <a:endParaRPr lang="en-US" b="1" dirty="0">
              <a:solidFill>
                <a:schemeClr val="bg1"/>
              </a:solidFill>
              <a:latin typeface="+mn-lt"/>
              <a:cs typeface="+mn-cs"/>
            </a:endParaRPr>
          </a:p>
        </p:txBody>
      </p:sp>
      <p:sp>
        <p:nvSpPr>
          <p:cNvPr id="8" name="Rectangle 4"/>
          <p:cNvSpPr>
            <a:spLocks noGrp="1" noChangeArrowheads="1"/>
          </p:cNvSpPr>
          <p:nvPr>
            <p:ph type="ctrTitle" sz="quarter"/>
          </p:nvPr>
        </p:nvSpPr>
        <p:spPr>
          <a:xfrm>
            <a:off x="3276600" y="2556512"/>
            <a:ext cx="10256520" cy="1764030"/>
          </a:xfrm>
        </p:spPr>
        <p:txBody>
          <a:bodyPr lIns="130615" tIns="65308" rIns="130615" bIns="65308">
            <a:normAutofit/>
          </a:bodyPr>
          <a:lstStyle>
            <a:lvl1pPr algn="r">
              <a:defRPr sz="6000" b="1">
                <a:solidFill>
                  <a:srgbClr val="0860A8"/>
                </a:solidFill>
                <a:latin typeface="+mj-lt"/>
              </a:defRPr>
            </a:lvl1pPr>
          </a:lstStyle>
          <a:p>
            <a:r>
              <a:rPr lang="en-US" dirty="0"/>
              <a:t>Click to edit Master title style</a:t>
            </a:r>
          </a:p>
        </p:txBody>
      </p:sp>
      <p:sp>
        <p:nvSpPr>
          <p:cNvPr id="9" name="Rectangle 5"/>
          <p:cNvSpPr>
            <a:spLocks noGrp="1" noChangeArrowheads="1"/>
          </p:cNvSpPr>
          <p:nvPr>
            <p:ph type="subTitle" sz="quarter" idx="1"/>
          </p:nvPr>
        </p:nvSpPr>
        <p:spPr>
          <a:xfrm>
            <a:off x="3276600" y="4663440"/>
            <a:ext cx="10256520" cy="2103120"/>
          </a:xfrm>
        </p:spPr>
        <p:txBody>
          <a:bodyPr lIns="130615" tIns="65308" rIns="130615" bIns="65308">
            <a:normAutofit/>
          </a:bodyPr>
          <a:lstStyle>
            <a:lvl1pPr marL="0" indent="0" algn="r">
              <a:buFontTx/>
              <a:buNone/>
              <a:defRPr sz="3200" b="1">
                <a:solidFill>
                  <a:srgbClr val="0860A8"/>
                </a:solidFill>
                <a:latin typeface="+mj-lt"/>
              </a:defRPr>
            </a:lvl1pPr>
          </a:lstStyle>
          <a:p>
            <a:r>
              <a:rPr lang="en-US" dirty="0"/>
              <a:t>Click to edit Master subtitle style</a:t>
            </a:r>
          </a:p>
        </p:txBody>
      </p:sp>
      <p:pic>
        <p:nvPicPr>
          <p:cNvPr id="6" name="Picture 5" descr="intel logo.jpg"/>
          <p:cNvPicPr>
            <a:picLocks noChangeAspect="1"/>
          </p:cNvPicPr>
          <p:nvPr userDrawn="1"/>
        </p:nvPicPr>
        <p:blipFill>
          <a:blip r:embed="rId2" cstate="print"/>
          <a:stretch>
            <a:fillRect/>
          </a:stretch>
        </p:blipFill>
        <p:spPr>
          <a:xfrm>
            <a:off x="12996368" y="242316"/>
            <a:ext cx="1373300" cy="914400"/>
          </a:xfrm>
          <a:prstGeom prst="rect">
            <a:avLst/>
          </a:prstGeom>
          <a:effectLst>
            <a:reflection blurRad="6350" stA="50000" endA="300" endPos="55000" dir="5400000" sy="-100000" algn="bl" rotWithShape="0"/>
          </a:effectLst>
        </p:spPr>
      </p:pic>
    </p:spTree>
  </p:cSld>
  <p:clrMapOvr>
    <a:masterClrMapping/>
  </p:clrMapOvr>
  <p:transition>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Box 3"/>
          <p:cNvSpPr txBox="1"/>
          <p:nvPr userDrawn="1"/>
        </p:nvSpPr>
        <p:spPr>
          <a:xfrm>
            <a:off x="0" y="7891463"/>
            <a:ext cx="685800" cy="338137"/>
          </a:xfrm>
          <a:prstGeom prst="rect">
            <a:avLst/>
          </a:prstGeom>
          <a:noFill/>
        </p:spPr>
        <p:txBody>
          <a:bodyPr>
            <a:spAutoFit/>
          </a:bodyPr>
          <a:lstStyle/>
          <a:p>
            <a:pPr defTabSz="1306220" fontAlgn="auto">
              <a:spcBef>
                <a:spcPts val="0"/>
              </a:spcBef>
              <a:spcAft>
                <a:spcPts val="0"/>
              </a:spcAft>
              <a:defRPr/>
            </a:pPr>
            <a:fld id="{A2033D5F-E902-4325-ACA3-D79134C95015}" type="slidenum">
              <a:rPr lang="en-US" sz="1600" b="1">
                <a:solidFill>
                  <a:srgbClr val="0860A8"/>
                </a:solidFill>
                <a:latin typeface="+mn-lt"/>
                <a:cs typeface="+mn-cs"/>
              </a:rPr>
              <a:pPr defTabSz="1306220" fontAlgn="auto">
                <a:spcBef>
                  <a:spcPts val="0"/>
                </a:spcBef>
                <a:spcAft>
                  <a:spcPts val="0"/>
                </a:spcAft>
                <a:defRPr/>
              </a:pPr>
              <a:t>‹#›</a:t>
            </a:fld>
            <a:endParaRPr lang="en-US" b="1" dirty="0">
              <a:solidFill>
                <a:srgbClr val="0860A8"/>
              </a:solidFill>
              <a:latin typeface="+mn-lt"/>
              <a:cs typeface="+mn-cs"/>
            </a:endParaRPr>
          </a:p>
        </p:txBody>
      </p:sp>
      <p:sp>
        <p:nvSpPr>
          <p:cNvPr id="8" name="Title 1"/>
          <p:cNvSpPr>
            <a:spLocks noGrp="1"/>
          </p:cNvSpPr>
          <p:nvPr>
            <p:ph type="title"/>
          </p:nvPr>
        </p:nvSpPr>
        <p:spPr>
          <a:xfrm>
            <a:off x="304800" y="190500"/>
            <a:ext cx="14020799" cy="1066800"/>
          </a:xfrm>
        </p:spPr>
        <p:txBody>
          <a:bodyPr>
            <a:normAutofit/>
          </a:bodyPr>
          <a:lstStyle>
            <a:lvl1pPr algn="l">
              <a:defRPr sz="6000" b="1">
                <a:solidFill>
                  <a:srgbClr val="0860A8"/>
                </a:solidFill>
                <a:latin typeface="+mn-lt"/>
              </a:defRPr>
            </a:lvl1pPr>
          </a:lstStyle>
          <a:p>
            <a:r>
              <a:rPr lang="en-US" dirty="0" smtClean="0"/>
              <a:t>Click to edit Master title style</a:t>
            </a:r>
            <a:endParaRPr lang="en-US" dirty="0"/>
          </a:p>
        </p:txBody>
      </p:sp>
      <p:sp>
        <p:nvSpPr>
          <p:cNvPr id="9" name="Content Placeholder 2"/>
          <p:cNvSpPr>
            <a:spLocks noGrp="1"/>
          </p:cNvSpPr>
          <p:nvPr>
            <p:ph idx="1"/>
          </p:nvPr>
        </p:nvSpPr>
        <p:spPr>
          <a:xfrm>
            <a:off x="304800" y="1295400"/>
            <a:ext cx="14020799" cy="5955030"/>
          </a:xfrm>
        </p:spPr>
        <p:txBody>
          <a:bodyPr/>
          <a:lstStyle>
            <a:lvl1pPr>
              <a:lnSpc>
                <a:spcPct val="100000"/>
              </a:lnSpc>
              <a:spcBef>
                <a:spcPts val="0"/>
              </a:spcBef>
              <a:buFont typeface="Wingdings" pitchFamily="2" charset="2"/>
              <a:buChar char="§"/>
              <a:defRPr sz="3200">
                <a:solidFill>
                  <a:srgbClr val="0860A8"/>
                </a:solidFill>
                <a:latin typeface="+mn-lt"/>
              </a:defRPr>
            </a:lvl1pPr>
            <a:lvl2pPr>
              <a:lnSpc>
                <a:spcPct val="100000"/>
              </a:lnSpc>
              <a:spcBef>
                <a:spcPts val="0"/>
              </a:spcBef>
              <a:defRPr sz="2800">
                <a:solidFill>
                  <a:srgbClr val="0860A8"/>
                </a:solidFill>
                <a:latin typeface="+mn-lt"/>
              </a:defRPr>
            </a:lvl2pPr>
            <a:lvl3pPr>
              <a:lnSpc>
                <a:spcPct val="100000"/>
              </a:lnSpc>
              <a:spcBef>
                <a:spcPts val="0"/>
              </a:spcBef>
              <a:buFont typeface="Calibri" pitchFamily="34" charset="0"/>
              <a:buChar char="–"/>
              <a:defRPr sz="2400">
                <a:solidFill>
                  <a:srgbClr val="0860A8"/>
                </a:solidFill>
                <a:latin typeface="+mn-lt"/>
              </a:defRPr>
            </a:lvl3pPr>
            <a:lvl4pPr>
              <a:lnSpc>
                <a:spcPct val="100000"/>
              </a:lnSpc>
              <a:spcBef>
                <a:spcPts val="0"/>
              </a:spcBef>
              <a:defRPr sz="2000">
                <a:solidFill>
                  <a:srgbClr val="0860A8"/>
                </a:solidFill>
                <a:latin typeface="+mn-lt"/>
              </a:defRPr>
            </a:lvl4pPr>
            <a:lvl5pPr>
              <a:lnSpc>
                <a:spcPct val="100000"/>
              </a:lnSpc>
              <a:spcBef>
                <a:spcPts val="0"/>
              </a:spcBef>
              <a:buFont typeface="Calibri" pitchFamily="34" charset="0"/>
              <a:buChar char="–"/>
              <a:defRPr sz="2000">
                <a:solidFill>
                  <a:srgbClr val="0860A8"/>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4" name="Picture 3" descr="intel.jpg"/>
          <p:cNvPicPr>
            <a:picLocks noChangeAspect="1"/>
          </p:cNvPicPr>
          <p:nvPr userDrawn="1"/>
        </p:nvPicPr>
        <p:blipFill>
          <a:blip r:embed="rId2"/>
          <a:stretch>
            <a:fillRect/>
          </a:stretch>
        </p:blipFill>
        <p:spPr>
          <a:xfrm>
            <a:off x="5181600" y="2057400"/>
            <a:ext cx="7315200" cy="2974741"/>
          </a:xfrm>
          <a:prstGeom prst="rect">
            <a:avLst/>
          </a:prstGeom>
          <a:effectLst>
            <a:reflection blurRad="6350" stA="50000" endA="300" endPos="55500" dist="50800" dir="5400000" sy="-100000" algn="bl" rotWithShape="0"/>
          </a:effectLst>
        </p:spPr>
      </p:pic>
      <p:sp>
        <p:nvSpPr>
          <p:cNvPr id="2" name="Text Box 3"/>
          <p:cNvSpPr txBox="1">
            <a:spLocks noChangeArrowheads="1"/>
          </p:cNvSpPr>
          <p:nvPr userDrawn="1"/>
        </p:nvSpPr>
        <p:spPr bwMode="auto">
          <a:xfrm>
            <a:off x="6450013" y="7848600"/>
            <a:ext cx="1730375" cy="377825"/>
          </a:xfrm>
          <a:prstGeom prst="rect">
            <a:avLst/>
          </a:prstGeom>
          <a:noFill/>
          <a:ln w="50800" algn="ctr">
            <a:noFill/>
            <a:miter lim="800000"/>
            <a:headEnd/>
            <a:tailEnd/>
          </a:ln>
          <a:effectLst/>
        </p:spPr>
        <p:txBody>
          <a:bodyPr wrap="none" lIns="130615" tIns="65308" rIns="130615" bIns="65308">
            <a:spAutoFit/>
          </a:bodyPr>
          <a:lstStyle/>
          <a:p>
            <a:pPr defTabSz="1306220" fontAlgn="auto">
              <a:spcAft>
                <a:spcPts val="0"/>
              </a:spcAft>
              <a:defRPr/>
            </a:pPr>
            <a:r>
              <a:rPr lang="en-GB" sz="1600" b="1" dirty="0">
                <a:solidFill>
                  <a:schemeClr val="bg1"/>
                </a:solidFill>
                <a:latin typeface="+mj-lt"/>
                <a:cs typeface="Arial" charset="0"/>
              </a:rPr>
              <a:t>Intel Confidential</a:t>
            </a:r>
            <a:endParaRPr lang="en-US" sz="1600" b="1" dirty="0">
              <a:solidFill>
                <a:schemeClr val="bg1"/>
              </a:solidFill>
              <a:latin typeface="+mj-lt"/>
              <a:cs typeface="Arial" charset="0"/>
            </a:endParaRPr>
          </a:p>
        </p:txBody>
      </p:sp>
    </p:spTree>
  </p:cSld>
  <p:clrMapOvr>
    <a:masterClrMapping/>
  </p:clrMapOvr>
  <p:transition>
    <p:randomBar dir="vert"/>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731838" y="330200"/>
            <a:ext cx="13166725" cy="1371600"/>
          </a:xfrm>
          <a:prstGeom prst="rect">
            <a:avLst/>
          </a:prstGeom>
          <a:noFill/>
          <a:ln w="9525">
            <a:noFill/>
            <a:miter lim="800000"/>
            <a:headEnd/>
            <a:tailEnd/>
          </a:ln>
        </p:spPr>
        <p:txBody>
          <a:bodyPr vert="horz" wrap="square" lIns="130622" tIns="65311" rIns="130622" bIns="65311"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731838" y="1920875"/>
            <a:ext cx="13166725" cy="5430838"/>
          </a:xfrm>
          <a:prstGeom prst="rect">
            <a:avLst/>
          </a:prstGeom>
          <a:noFill/>
          <a:ln w="9525">
            <a:noFill/>
            <a:miter lim="800000"/>
            <a:headEnd/>
            <a:tailEnd/>
          </a:ln>
        </p:spPr>
        <p:txBody>
          <a:bodyPr vert="horz" wrap="square" lIns="130622" tIns="65311" rIns="130622" bIns="6531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4999038" y="7627938"/>
            <a:ext cx="4632325" cy="438150"/>
          </a:xfrm>
          <a:prstGeom prst="rect">
            <a:avLst/>
          </a:prstGeom>
        </p:spPr>
        <p:txBody>
          <a:bodyPr vert="horz" lIns="130622" tIns="65311" rIns="130622" bIns="65311" rtlCol="0" anchor="ctr"/>
          <a:lstStyle>
            <a:lvl1pPr algn="ctr" defTabSz="1306220" fontAlgn="auto">
              <a:spcBef>
                <a:spcPts val="0"/>
              </a:spcBef>
              <a:spcAft>
                <a:spcPts val="0"/>
              </a:spcAft>
              <a:defRPr sz="1700">
                <a:solidFill>
                  <a:srgbClr val="0860A8"/>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10485438" y="7627938"/>
            <a:ext cx="3413125" cy="438150"/>
          </a:xfrm>
          <a:prstGeom prst="rect">
            <a:avLst/>
          </a:prstGeom>
        </p:spPr>
        <p:txBody>
          <a:bodyPr vert="horz" lIns="130622" tIns="65311" rIns="130622" bIns="65311" rtlCol="0" anchor="ctr"/>
          <a:lstStyle>
            <a:lvl1pPr algn="r" defTabSz="1306220" fontAlgn="auto">
              <a:spcBef>
                <a:spcPts val="0"/>
              </a:spcBef>
              <a:spcAft>
                <a:spcPts val="0"/>
              </a:spcAft>
              <a:defRPr sz="1700">
                <a:solidFill>
                  <a:srgbClr val="0860A8"/>
                </a:solidFill>
                <a:latin typeface="+mn-lt"/>
                <a:cs typeface="+mn-cs"/>
              </a:defRPr>
            </a:lvl1pPr>
          </a:lstStyle>
          <a:p>
            <a:pPr>
              <a:defRPr/>
            </a:pPr>
            <a:fld id="{C8C4BB88-8615-4D45-B974-B30052883340}" type="slidenum">
              <a:rPr lang="en-US"/>
              <a:pPr>
                <a:defRPr/>
              </a:pPr>
              <a:t>‹#›</a:t>
            </a:fld>
            <a:endParaRPr lang="en-US" dirty="0"/>
          </a:p>
        </p:txBody>
      </p:sp>
      <p:sp>
        <p:nvSpPr>
          <p:cNvPr id="8" name="TextBox 7"/>
          <p:cNvSpPr txBox="1"/>
          <p:nvPr userDrawn="1"/>
        </p:nvSpPr>
        <p:spPr>
          <a:xfrm>
            <a:off x="0" y="7891463"/>
            <a:ext cx="685800" cy="338137"/>
          </a:xfrm>
          <a:prstGeom prst="rect">
            <a:avLst/>
          </a:prstGeom>
          <a:noFill/>
        </p:spPr>
        <p:txBody>
          <a:bodyPr>
            <a:spAutoFit/>
          </a:bodyPr>
          <a:lstStyle/>
          <a:p>
            <a:pPr defTabSz="1306220" fontAlgn="auto">
              <a:spcBef>
                <a:spcPts val="0"/>
              </a:spcBef>
              <a:spcAft>
                <a:spcPts val="0"/>
              </a:spcAft>
              <a:defRPr/>
            </a:pPr>
            <a:fld id="{9BEDE2BB-EB36-4B55-B0ED-271CD9E73CAD}" type="slidenum">
              <a:rPr lang="en-US" sz="1600" b="1">
                <a:solidFill>
                  <a:schemeClr val="bg1"/>
                </a:solidFill>
                <a:latin typeface="+mn-lt"/>
                <a:cs typeface="+mn-cs"/>
              </a:rPr>
              <a:pPr defTabSz="1306220" fontAlgn="auto">
                <a:spcBef>
                  <a:spcPts val="0"/>
                </a:spcBef>
                <a:spcAft>
                  <a:spcPts val="0"/>
                </a:spcAft>
                <a:defRPr/>
              </a:pPr>
              <a:t>‹#›</a:t>
            </a:fld>
            <a:endParaRPr lang="en-US" b="1" dirty="0">
              <a:solidFill>
                <a:schemeClr val="bg1"/>
              </a:solidFill>
              <a:latin typeface="+mn-lt"/>
              <a:cs typeface="+mn-cs"/>
            </a:endParaRPr>
          </a:p>
        </p:txBody>
      </p:sp>
      <p:sp>
        <p:nvSpPr>
          <p:cNvPr id="11" name="TextBox 10"/>
          <p:cNvSpPr txBox="1"/>
          <p:nvPr userDrawn="1"/>
        </p:nvSpPr>
        <p:spPr>
          <a:xfrm>
            <a:off x="0" y="7891463"/>
            <a:ext cx="685800" cy="338137"/>
          </a:xfrm>
          <a:prstGeom prst="rect">
            <a:avLst/>
          </a:prstGeom>
          <a:noFill/>
        </p:spPr>
        <p:txBody>
          <a:bodyPr>
            <a:spAutoFit/>
          </a:bodyPr>
          <a:lstStyle/>
          <a:p>
            <a:pPr defTabSz="1306220" fontAlgn="auto">
              <a:spcBef>
                <a:spcPts val="0"/>
              </a:spcBef>
              <a:spcAft>
                <a:spcPts val="0"/>
              </a:spcAft>
              <a:defRPr/>
            </a:pPr>
            <a:fld id="{61722B69-E81F-4C50-A767-C6D839AF9B3E}" type="slidenum">
              <a:rPr lang="en-US" sz="1600" b="1">
                <a:solidFill>
                  <a:srgbClr val="0860A8"/>
                </a:solidFill>
                <a:latin typeface="+mn-lt"/>
                <a:cs typeface="+mn-cs"/>
              </a:rPr>
              <a:pPr defTabSz="1306220" fontAlgn="auto">
                <a:spcBef>
                  <a:spcPts val="0"/>
                </a:spcBef>
                <a:spcAft>
                  <a:spcPts val="0"/>
                </a:spcAft>
                <a:defRPr/>
              </a:pPr>
              <a:t>‹#›</a:t>
            </a:fld>
            <a:endParaRPr lang="en-US" b="1" dirty="0">
              <a:solidFill>
                <a:srgbClr val="0860A8"/>
              </a:solidFill>
              <a:latin typeface="+mn-lt"/>
              <a:cs typeface="+mn-cs"/>
            </a:endParaRPr>
          </a:p>
        </p:txBody>
      </p:sp>
    </p:spTree>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Lst>
  <p:transition>
    <p:randomBar dir="vert"/>
  </p:transition>
  <p:txStyles>
    <p:titleStyle>
      <a:lvl1pPr algn="ctr" defTabSz="1304925" rtl="0" eaLnBrk="0" fontAlgn="base" hangingPunct="0">
        <a:spcBef>
          <a:spcPct val="0"/>
        </a:spcBef>
        <a:spcAft>
          <a:spcPct val="0"/>
        </a:spcAft>
        <a:defRPr sz="6000" kern="1200">
          <a:solidFill>
            <a:srgbClr val="0860A8"/>
          </a:solidFill>
          <a:latin typeface="+mj-lt"/>
          <a:ea typeface="+mj-ea"/>
          <a:cs typeface="+mj-cs"/>
        </a:defRPr>
      </a:lvl1pPr>
      <a:lvl2pPr algn="ctr" defTabSz="1304925" rtl="0" eaLnBrk="0" fontAlgn="base" hangingPunct="0">
        <a:spcBef>
          <a:spcPct val="0"/>
        </a:spcBef>
        <a:spcAft>
          <a:spcPct val="0"/>
        </a:spcAft>
        <a:defRPr sz="6000">
          <a:solidFill>
            <a:srgbClr val="0860A8"/>
          </a:solidFill>
          <a:latin typeface="Calibri" pitchFamily="34" charset="0"/>
        </a:defRPr>
      </a:lvl2pPr>
      <a:lvl3pPr algn="ctr" defTabSz="1304925" rtl="0" eaLnBrk="0" fontAlgn="base" hangingPunct="0">
        <a:spcBef>
          <a:spcPct val="0"/>
        </a:spcBef>
        <a:spcAft>
          <a:spcPct val="0"/>
        </a:spcAft>
        <a:defRPr sz="6000">
          <a:solidFill>
            <a:srgbClr val="0860A8"/>
          </a:solidFill>
          <a:latin typeface="Calibri" pitchFamily="34" charset="0"/>
        </a:defRPr>
      </a:lvl3pPr>
      <a:lvl4pPr algn="ctr" defTabSz="1304925" rtl="0" eaLnBrk="0" fontAlgn="base" hangingPunct="0">
        <a:spcBef>
          <a:spcPct val="0"/>
        </a:spcBef>
        <a:spcAft>
          <a:spcPct val="0"/>
        </a:spcAft>
        <a:defRPr sz="6000">
          <a:solidFill>
            <a:srgbClr val="0860A8"/>
          </a:solidFill>
          <a:latin typeface="Calibri" pitchFamily="34" charset="0"/>
        </a:defRPr>
      </a:lvl4pPr>
      <a:lvl5pPr algn="ctr" defTabSz="1304925" rtl="0" eaLnBrk="0" fontAlgn="base" hangingPunct="0">
        <a:spcBef>
          <a:spcPct val="0"/>
        </a:spcBef>
        <a:spcAft>
          <a:spcPct val="0"/>
        </a:spcAft>
        <a:defRPr sz="6000">
          <a:solidFill>
            <a:srgbClr val="0860A8"/>
          </a:solidFill>
          <a:latin typeface="Calibri" pitchFamily="34" charset="0"/>
        </a:defRPr>
      </a:lvl5pPr>
      <a:lvl6pPr marL="457200" algn="ctr" defTabSz="1304925" rtl="0" fontAlgn="base">
        <a:spcBef>
          <a:spcPct val="0"/>
        </a:spcBef>
        <a:spcAft>
          <a:spcPct val="0"/>
        </a:spcAft>
        <a:defRPr sz="6000">
          <a:solidFill>
            <a:srgbClr val="0860A8"/>
          </a:solidFill>
          <a:latin typeface="Calibri" pitchFamily="34" charset="0"/>
        </a:defRPr>
      </a:lvl6pPr>
      <a:lvl7pPr marL="914400" algn="ctr" defTabSz="1304925" rtl="0" fontAlgn="base">
        <a:spcBef>
          <a:spcPct val="0"/>
        </a:spcBef>
        <a:spcAft>
          <a:spcPct val="0"/>
        </a:spcAft>
        <a:defRPr sz="6000">
          <a:solidFill>
            <a:srgbClr val="0860A8"/>
          </a:solidFill>
          <a:latin typeface="Calibri" pitchFamily="34" charset="0"/>
        </a:defRPr>
      </a:lvl7pPr>
      <a:lvl8pPr marL="1371600" algn="ctr" defTabSz="1304925" rtl="0" fontAlgn="base">
        <a:spcBef>
          <a:spcPct val="0"/>
        </a:spcBef>
        <a:spcAft>
          <a:spcPct val="0"/>
        </a:spcAft>
        <a:defRPr sz="6000">
          <a:solidFill>
            <a:srgbClr val="0860A8"/>
          </a:solidFill>
          <a:latin typeface="Calibri" pitchFamily="34" charset="0"/>
        </a:defRPr>
      </a:lvl8pPr>
      <a:lvl9pPr marL="1828800" algn="ctr" defTabSz="1304925" rtl="0" fontAlgn="base">
        <a:spcBef>
          <a:spcPct val="0"/>
        </a:spcBef>
        <a:spcAft>
          <a:spcPct val="0"/>
        </a:spcAft>
        <a:defRPr sz="6000">
          <a:solidFill>
            <a:srgbClr val="0860A8"/>
          </a:solidFill>
          <a:latin typeface="Calibri" pitchFamily="34" charset="0"/>
        </a:defRPr>
      </a:lvl9pPr>
    </p:titleStyle>
    <p:bodyStyle>
      <a:lvl1pPr marL="488950" indent="-488950" algn="l" defTabSz="1304925" rtl="0" eaLnBrk="0" fontAlgn="base" hangingPunct="0">
        <a:spcBef>
          <a:spcPct val="20000"/>
        </a:spcBef>
        <a:spcAft>
          <a:spcPct val="0"/>
        </a:spcAft>
        <a:buFont typeface="Arial" pitchFamily="34" charset="0"/>
        <a:buChar char="•"/>
        <a:defRPr sz="3600" kern="1200">
          <a:solidFill>
            <a:srgbClr val="0860A8"/>
          </a:solidFill>
          <a:latin typeface="+mn-lt"/>
          <a:ea typeface="+mn-ea"/>
          <a:cs typeface="+mn-cs"/>
        </a:defRPr>
      </a:lvl1pPr>
      <a:lvl2pPr marL="1060450" indent="-407988" algn="l" defTabSz="1304925" rtl="0" eaLnBrk="0" fontAlgn="base" hangingPunct="0">
        <a:spcBef>
          <a:spcPct val="20000"/>
        </a:spcBef>
        <a:spcAft>
          <a:spcPct val="0"/>
        </a:spcAft>
        <a:buFont typeface="Arial" pitchFamily="34" charset="0"/>
        <a:buChar char="–"/>
        <a:defRPr sz="3200" kern="1200">
          <a:solidFill>
            <a:srgbClr val="0860A8"/>
          </a:solidFill>
          <a:latin typeface="+mn-lt"/>
          <a:ea typeface="+mn-ea"/>
          <a:cs typeface="+mn-cs"/>
        </a:defRPr>
      </a:lvl2pPr>
      <a:lvl3pPr marL="1631950" indent="-325438" algn="l" defTabSz="1304925" rtl="0" eaLnBrk="0" fontAlgn="base" hangingPunct="0">
        <a:spcBef>
          <a:spcPct val="20000"/>
        </a:spcBef>
        <a:spcAft>
          <a:spcPct val="0"/>
        </a:spcAft>
        <a:buFont typeface="Arial" pitchFamily="34" charset="0"/>
        <a:buChar char="•"/>
        <a:defRPr sz="2800" kern="1200">
          <a:solidFill>
            <a:srgbClr val="0860A8"/>
          </a:solidFill>
          <a:latin typeface="+mn-lt"/>
          <a:ea typeface="+mn-ea"/>
          <a:cs typeface="+mn-cs"/>
        </a:defRPr>
      </a:lvl3pPr>
      <a:lvl4pPr marL="2284413" indent="-325438" algn="l" defTabSz="1304925" rtl="0" eaLnBrk="0" fontAlgn="base" hangingPunct="0">
        <a:spcBef>
          <a:spcPct val="20000"/>
        </a:spcBef>
        <a:spcAft>
          <a:spcPct val="0"/>
        </a:spcAft>
        <a:buFont typeface="Arial" pitchFamily="34" charset="0"/>
        <a:buChar char="–"/>
        <a:defRPr sz="2400" kern="1200">
          <a:solidFill>
            <a:srgbClr val="0860A8"/>
          </a:solidFill>
          <a:latin typeface="+mn-lt"/>
          <a:ea typeface="+mn-ea"/>
          <a:cs typeface="+mn-cs"/>
        </a:defRPr>
      </a:lvl4pPr>
      <a:lvl5pPr marL="2938463" indent="-325438" algn="l" defTabSz="1304925" rtl="0" eaLnBrk="0" fontAlgn="base" hangingPunct="0">
        <a:spcBef>
          <a:spcPct val="20000"/>
        </a:spcBef>
        <a:spcAft>
          <a:spcPct val="0"/>
        </a:spcAft>
        <a:buFont typeface="Arial" pitchFamily="34" charset="0"/>
        <a:buChar char="»"/>
        <a:defRPr sz="2400" kern="1200">
          <a:solidFill>
            <a:srgbClr val="0860A8"/>
          </a:solidFill>
          <a:latin typeface="+mn-lt"/>
          <a:ea typeface="+mn-ea"/>
          <a:cs typeface="+mn-cs"/>
        </a:defRPr>
      </a:lvl5pPr>
      <a:lvl6pPr marL="3592106"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6pPr>
      <a:lvl7pPr marL="4245216"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7pPr>
      <a:lvl8pPr marL="4898327"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8pPr>
      <a:lvl9pPr marL="5551437"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9pPr>
    </p:bodyStyle>
    <p:other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sz="quarter" idx="1"/>
          </p:nvPr>
        </p:nvSpPr>
        <p:spPr>
          <a:xfrm>
            <a:off x="1066800" y="4740275"/>
            <a:ext cx="12466638" cy="1812925"/>
          </a:xfrm>
        </p:spPr>
        <p:txBody>
          <a:bodyPr rtlCol="0"/>
          <a:lstStyle/>
          <a:p>
            <a:pPr defTabSz="1306220" eaLnBrk="1" fontAlgn="auto" hangingPunct="1">
              <a:spcBef>
                <a:spcPts val="0"/>
              </a:spcBef>
              <a:spcAft>
                <a:spcPts val="0"/>
              </a:spcAft>
              <a:defRPr/>
            </a:pPr>
            <a:r>
              <a:rPr lang="en-US" dirty="0" smtClean="0"/>
              <a:t>Olivier Franza</a:t>
            </a:r>
          </a:p>
          <a:p>
            <a:pPr defTabSz="1306220" eaLnBrk="1" fontAlgn="auto" hangingPunct="1">
              <a:spcBef>
                <a:spcPts val="0"/>
              </a:spcBef>
              <a:spcAft>
                <a:spcPts val="0"/>
              </a:spcAft>
              <a:defRPr/>
            </a:pPr>
            <a:endParaRPr lang="en-US" dirty="0" smtClean="0"/>
          </a:p>
          <a:p>
            <a:pPr defTabSz="1306220" eaLnBrk="1" fontAlgn="auto" hangingPunct="1">
              <a:spcBef>
                <a:spcPts val="0"/>
              </a:spcBef>
              <a:spcAft>
                <a:spcPts val="0"/>
              </a:spcAft>
              <a:defRPr/>
            </a:pPr>
            <a:r>
              <a:rPr lang="en-US" sz="4800" dirty="0" smtClean="0"/>
              <a:t> </a:t>
            </a:r>
          </a:p>
        </p:txBody>
      </p:sp>
      <p:sp>
        <p:nvSpPr>
          <p:cNvPr id="4" name="Rectangle 4"/>
          <p:cNvSpPr>
            <a:spLocks noChangeArrowheads="1"/>
          </p:cNvSpPr>
          <p:nvPr/>
        </p:nvSpPr>
        <p:spPr bwMode="auto">
          <a:xfrm>
            <a:off x="0" y="7921625"/>
            <a:ext cx="14630400" cy="307975"/>
          </a:xfrm>
          <a:prstGeom prst="rect">
            <a:avLst/>
          </a:prstGeom>
          <a:noFill/>
          <a:ln w="9525">
            <a:noFill/>
            <a:miter lim="800000"/>
            <a:headEnd/>
            <a:tailEnd/>
          </a:ln>
        </p:spPr>
        <p:txBody>
          <a:bodyPr>
            <a:spAutoFit/>
          </a:bodyPr>
          <a:lstStyle/>
          <a:p>
            <a:pPr algn="ctr">
              <a:defRPr/>
            </a:pPr>
            <a:r>
              <a:rPr lang="en-US" sz="1400" dirty="0">
                <a:latin typeface="+mn-lt"/>
                <a:cs typeface="Arial" charset="0"/>
              </a:rPr>
              <a:t>Copyright © Intel Corporation, </a:t>
            </a:r>
            <a:r>
              <a:rPr lang="en-US" sz="1400" dirty="0" smtClean="0">
                <a:latin typeface="+mn-lt"/>
                <a:cs typeface="Arial" charset="0"/>
              </a:rPr>
              <a:t>2009. </a:t>
            </a:r>
            <a:r>
              <a:rPr lang="en-US" sz="1400" dirty="0">
                <a:latin typeface="+mn-lt"/>
                <a:cs typeface="Arial" charset="0"/>
              </a:rPr>
              <a:t>All rights reserved. 3</a:t>
            </a:r>
            <a:r>
              <a:rPr lang="en-US" sz="1400" baseline="30000" dirty="0">
                <a:latin typeface="+mn-lt"/>
                <a:cs typeface="Arial" charset="0"/>
              </a:rPr>
              <a:t>rd</a:t>
            </a:r>
            <a:r>
              <a:rPr lang="en-US" sz="1400" dirty="0">
                <a:latin typeface="+mn-lt"/>
                <a:cs typeface="Arial" charset="0"/>
              </a:rPr>
              <a:t> party marks and brands are the property of their respective owners. All products, dates, and figures are subject to change without notice.</a:t>
            </a:r>
          </a:p>
        </p:txBody>
      </p:sp>
      <p:sp>
        <p:nvSpPr>
          <p:cNvPr id="8" name="Rectangle 7"/>
          <p:cNvSpPr/>
          <p:nvPr/>
        </p:nvSpPr>
        <p:spPr>
          <a:xfrm>
            <a:off x="2133601" y="3403937"/>
            <a:ext cx="11353799" cy="1015663"/>
          </a:xfrm>
          <a:prstGeom prst="rect">
            <a:avLst/>
          </a:prstGeom>
        </p:spPr>
        <p:txBody>
          <a:bodyPr>
            <a:spAutoFit/>
          </a:bodyPr>
          <a:lstStyle/>
          <a:p>
            <a:pPr marL="0" lvl="1" indent="4763" algn="r">
              <a:tabLst>
                <a:tab pos="13662025" algn="r"/>
              </a:tabLst>
              <a:defRPr/>
            </a:pPr>
            <a:r>
              <a:rPr lang="en-US" sz="6000" b="1" dirty="0">
                <a:solidFill>
                  <a:srgbClr val="0860A8"/>
                </a:solidFill>
                <a:effectLst>
                  <a:reflection blurRad="6350" stA="55000" endA="300" endPos="45500" dir="5400000" sy="-100000" algn="bl" rotWithShape="0"/>
                </a:effectLst>
                <a:latin typeface="+mn-lt"/>
              </a:rPr>
              <a:t>Challenges of Multi-core Reliability</a:t>
            </a:r>
          </a:p>
        </p:txBody>
      </p:sp>
      <p:pic>
        <p:nvPicPr>
          <p:cNvPr id="35" name="Picture 2"/>
          <p:cNvPicPr>
            <a:picLocks noChangeAspect="1" noChangeArrowheads="1"/>
          </p:cNvPicPr>
          <p:nvPr/>
        </p:nvPicPr>
        <p:blipFill>
          <a:blip r:embed="rId2" cstate="print"/>
          <a:srcRect l="8792" t="4690" r="9574" b="5075"/>
          <a:stretch>
            <a:fillRect/>
          </a:stretch>
        </p:blipFill>
        <p:spPr bwMode="auto">
          <a:xfrm>
            <a:off x="228600" y="228600"/>
            <a:ext cx="2286000" cy="938822"/>
          </a:xfrm>
          <a:prstGeom prst="rect">
            <a:avLst/>
          </a:prstGeom>
          <a:noFill/>
          <a:ln w="9525">
            <a:noFill/>
            <a:miter lim="800000"/>
            <a:headEnd/>
            <a:tailEnd/>
          </a:ln>
          <a:effectLst>
            <a:reflection blurRad="6350" stA="50000" endA="300" endPos="38500" dist="50800" dir="5400000" sy="-100000" algn="bl" rotWithShape="0"/>
          </a:effectLst>
        </p:spPr>
      </p:pic>
      <p:pic>
        <p:nvPicPr>
          <p:cNvPr id="9" name="Picture 8" descr="xeonitanium.jpg"/>
          <p:cNvPicPr>
            <a:picLocks noChangeAspect="1"/>
          </p:cNvPicPr>
          <p:nvPr/>
        </p:nvPicPr>
        <p:blipFill>
          <a:blip r:embed="rId3"/>
          <a:stretch>
            <a:fillRect/>
          </a:stretch>
        </p:blipFill>
        <p:spPr>
          <a:xfrm>
            <a:off x="228600" y="7069138"/>
            <a:ext cx="2410178" cy="914400"/>
          </a:xfrm>
          <a:prstGeom prst="rect">
            <a:avLst/>
          </a:prstGeom>
        </p:spPr>
      </p:pic>
    </p:spTree>
  </p:cSld>
  <p:clrMapOvr>
    <a:masterClrMapping/>
  </p:clrMapOvr>
  <p:transition>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90500"/>
            <a:ext cx="14020800" cy="1066800"/>
          </a:xfrm>
        </p:spPr>
        <p:txBody>
          <a:bodyPr rtlCol="0">
            <a:normAutofit fontScale="90000"/>
          </a:bodyPr>
          <a:lstStyle/>
          <a:p>
            <a:pPr defTabSz="1306220" eaLnBrk="1" fontAlgn="auto" hangingPunct="1">
              <a:spcAft>
                <a:spcPts val="0"/>
              </a:spcAft>
              <a:defRPr/>
            </a:pPr>
            <a:r>
              <a:rPr lang="en-US" dirty="0" smtClean="0"/>
              <a:t>Solutions</a:t>
            </a:r>
            <a:endParaRPr lang="en-US" dirty="0"/>
          </a:p>
        </p:txBody>
      </p:sp>
      <p:sp>
        <p:nvSpPr>
          <p:cNvPr id="37891" name="Content Placeholder 2"/>
          <p:cNvSpPr>
            <a:spLocks noGrp="1"/>
          </p:cNvSpPr>
          <p:nvPr>
            <p:ph idx="1"/>
          </p:nvPr>
        </p:nvSpPr>
        <p:spPr>
          <a:xfrm>
            <a:off x="304800" y="1219200"/>
            <a:ext cx="10972800" cy="6330950"/>
          </a:xfrm>
        </p:spPr>
        <p:txBody>
          <a:bodyPr/>
          <a:lstStyle/>
          <a:p>
            <a:pPr eaLnBrk="1" hangingPunct="1">
              <a:spcBef>
                <a:spcPct val="0"/>
              </a:spcBef>
            </a:pPr>
            <a:r>
              <a:rPr lang="en-US" sz="3200" dirty="0" smtClean="0"/>
              <a:t>Design for reliability (DFR)/design for test (DFT)</a:t>
            </a:r>
          </a:p>
          <a:p>
            <a:pPr lvl="1" eaLnBrk="1" hangingPunct="1">
              <a:spcBef>
                <a:spcPct val="0"/>
              </a:spcBef>
            </a:pPr>
            <a:r>
              <a:rPr lang="en-US" sz="2800" dirty="0" smtClean="0"/>
              <a:t>Reliability-aware power management</a:t>
            </a:r>
          </a:p>
          <a:p>
            <a:pPr lvl="2" eaLnBrk="1" hangingPunct="1">
              <a:spcBef>
                <a:spcPct val="0"/>
              </a:spcBef>
            </a:pPr>
            <a:r>
              <a:rPr lang="en-US" dirty="0" smtClean="0"/>
              <a:t>High temperature and temperature gradients decrease MTTF</a:t>
            </a:r>
          </a:p>
          <a:p>
            <a:pPr lvl="2" eaLnBrk="1" hangingPunct="1">
              <a:spcBef>
                <a:spcPct val="0"/>
              </a:spcBef>
            </a:pPr>
            <a:r>
              <a:rPr lang="en-US" dirty="0" smtClean="0"/>
              <a:t>Power management traditionally favors fast changes between high and low activity states to optimize for power and performance, not reliability</a:t>
            </a:r>
          </a:p>
          <a:p>
            <a:pPr lvl="2" eaLnBrk="1" hangingPunct="1">
              <a:spcBef>
                <a:spcPct val="0"/>
              </a:spcBef>
            </a:pPr>
            <a:r>
              <a:rPr lang="en-US" dirty="0" smtClean="0"/>
              <a:t>Reliability-aware power management can either target low max temperature but also “smooth temperature” policy to reduce thermal cycling</a:t>
            </a:r>
          </a:p>
          <a:p>
            <a:pPr lvl="1" eaLnBrk="1" hangingPunct="1">
              <a:spcBef>
                <a:spcPct val="0"/>
              </a:spcBef>
            </a:pPr>
            <a:endParaRPr lang="en-US" sz="2800" dirty="0" smtClean="0"/>
          </a:p>
        </p:txBody>
      </p:sp>
      <p:sp>
        <p:nvSpPr>
          <p:cNvPr id="6" name="Rectangle 33"/>
          <p:cNvSpPr>
            <a:spLocks noChangeArrowheads="1"/>
          </p:cNvSpPr>
          <p:nvPr/>
        </p:nvSpPr>
        <p:spPr bwMode="auto">
          <a:xfrm>
            <a:off x="381000" y="7845552"/>
            <a:ext cx="13868400" cy="378119"/>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lIns="130622" tIns="65311" rIns="130622" bIns="65311" anchor="ctr">
            <a:spAutoFit/>
          </a:bodyPr>
          <a:lstStyle/>
          <a:p>
            <a:pPr algn="ctr">
              <a:tabLst>
                <a:tab pos="326555" algn="l"/>
                <a:tab pos="775568" algn="l"/>
              </a:tabLst>
              <a:defRPr/>
            </a:pPr>
            <a:r>
              <a:rPr lang="en-US" sz="1600" dirty="0" smtClean="0">
                <a:latin typeface="+mn-lt"/>
              </a:rPr>
              <a:t>J. </a:t>
            </a:r>
            <a:r>
              <a:rPr lang="en-US" sz="1600" dirty="0" err="1" smtClean="0">
                <a:latin typeface="+mn-lt"/>
              </a:rPr>
              <a:t>Haase</a:t>
            </a:r>
            <a:r>
              <a:rPr lang="en-US" sz="1600" dirty="0" smtClean="0">
                <a:latin typeface="+mn-lt"/>
              </a:rPr>
              <a:t> &amp; al., “Reliability-aware power management of multi-core microprocessors”</a:t>
            </a:r>
          </a:p>
        </p:txBody>
      </p:sp>
      <p:pic>
        <p:nvPicPr>
          <p:cNvPr id="5" name="Picture 7"/>
          <p:cNvPicPr>
            <a:picLocks noChangeAspect="1" noChangeArrowheads="1"/>
          </p:cNvPicPr>
          <p:nvPr/>
        </p:nvPicPr>
        <p:blipFill>
          <a:blip r:embed="rId2"/>
          <a:srcRect/>
          <a:stretch>
            <a:fillRect/>
          </a:stretch>
        </p:blipFill>
        <p:spPr bwMode="auto">
          <a:xfrm>
            <a:off x="11506200" y="1981200"/>
            <a:ext cx="2514600" cy="650875"/>
          </a:xfrm>
          <a:prstGeom prst="rect">
            <a:avLst/>
          </a:prstGeom>
          <a:noFill/>
          <a:ln w="9525">
            <a:noFill/>
            <a:miter lim="800000"/>
            <a:headEnd/>
            <a:tailEnd/>
          </a:ln>
        </p:spPr>
      </p:pic>
      <p:pic>
        <p:nvPicPr>
          <p:cNvPr id="7" name="Picture 7"/>
          <p:cNvPicPr>
            <a:picLocks noChangeAspect="1" noChangeArrowheads="1"/>
          </p:cNvPicPr>
          <p:nvPr/>
        </p:nvPicPr>
        <p:blipFill>
          <a:blip r:embed="rId3"/>
          <a:srcRect/>
          <a:stretch>
            <a:fillRect/>
          </a:stretch>
        </p:blipFill>
        <p:spPr bwMode="auto">
          <a:xfrm>
            <a:off x="11400161" y="3048000"/>
            <a:ext cx="2726679" cy="595313"/>
          </a:xfrm>
          <a:prstGeom prst="rect">
            <a:avLst/>
          </a:prstGeom>
          <a:noFill/>
          <a:ln w="9525">
            <a:noFill/>
            <a:miter lim="800000"/>
            <a:headEnd/>
            <a:tailEnd/>
          </a:ln>
        </p:spPr>
      </p:pic>
      <p:pic>
        <p:nvPicPr>
          <p:cNvPr id="86018" name="Picture 2"/>
          <p:cNvPicPr>
            <a:picLocks noChangeAspect="1" noChangeArrowheads="1"/>
          </p:cNvPicPr>
          <p:nvPr/>
        </p:nvPicPr>
        <p:blipFill>
          <a:blip r:embed="rId4"/>
          <a:srcRect/>
          <a:stretch>
            <a:fillRect/>
          </a:stretch>
        </p:blipFill>
        <p:spPr bwMode="auto">
          <a:xfrm>
            <a:off x="457201" y="4404360"/>
            <a:ext cx="4631202" cy="3291840"/>
          </a:xfrm>
          <a:prstGeom prst="rect">
            <a:avLst/>
          </a:prstGeom>
          <a:noFill/>
          <a:ln w="9525">
            <a:noFill/>
            <a:miter lim="800000"/>
            <a:headEnd/>
            <a:tailEnd/>
          </a:ln>
        </p:spPr>
      </p:pic>
      <p:sp>
        <p:nvSpPr>
          <p:cNvPr id="8" name="Rectangle 33"/>
          <p:cNvSpPr>
            <a:spLocks noChangeArrowheads="1"/>
          </p:cNvSpPr>
          <p:nvPr/>
        </p:nvSpPr>
        <p:spPr bwMode="auto">
          <a:xfrm>
            <a:off x="11391900" y="2590800"/>
            <a:ext cx="2743200" cy="378119"/>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lIns="130622" tIns="65311" rIns="130622" bIns="65311" anchor="ctr">
            <a:spAutoFit/>
          </a:bodyPr>
          <a:lstStyle/>
          <a:p>
            <a:pPr algn="ctr">
              <a:tabLst>
                <a:tab pos="326555" algn="l"/>
                <a:tab pos="775568" algn="l"/>
              </a:tabLst>
              <a:defRPr/>
            </a:pPr>
            <a:r>
              <a:rPr lang="en-US" sz="1600" dirty="0">
                <a:latin typeface="+mn-lt"/>
              </a:rPr>
              <a:t>Arrhenius equation</a:t>
            </a:r>
            <a:endParaRPr lang="en-US" sz="1600" dirty="0" smtClean="0">
              <a:latin typeface="+mn-lt"/>
            </a:endParaRPr>
          </a:p>
        </p:txBody>
      </p:sp>
      <p:sp>
        <p:nvSpPr>
          <p:cNvPr id="9" name="Rectangle 33"/>
          <p:cNvSpPr>
            <a:spLocks noChangeArrowheads="1"/>
          </p:cNvSpPr>
          <p:nvPr/>
        </p:nvSpPr>
        <p:spPr bwMode="auto">
          <a:xfrm>
            <a:off x="11391900" y="3581400"/>
            <a:ext cx="2743200" cy="378119"/>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lIns="130622" tIns="65311" rIns="130622" bIns="65311" anchor="ctr">
            <a:spAutoFit/>
          </a:bodyPr>
          <a:lstStyle/>
          <a:p>
            <a:pPr algn="ctr">
              <a:tabLst>
                <a:tab pos="326555" algn="l"/>
                <a:tab pos="775568" algn="l"/>
              </a:tabLst>
              <a:defRPr/>
            </a:pPr>
            <a:r>
              <a:rPr lang="en-US" sz="1600" dirty="0">
                <a:latin typeface="+mn-lt"/>
              </a:rPr>
              <a:t>Coffin-Manson relation</a:t>
            </a:r>
            <a:endParaRPr lang="en-US" sz="1600" dirty="0" smtClean="0">
              <a:latin typeface="+mn-lt"/>
            </a:endParaRPr>
          </a:p>
        </p:txBody>
      </p:sp>
      <p:pic>
        <p:nvPicPr>
          <p:cNvPr id="86019" name="Picture 3"/>
          <p:cNvPicPr>
            <a:picLocks noChangeAspect="1" noChangeArrowheads="1"/>
          </p:cNvPicPr>
          <p:nvPr/>
        </p:nvPicPr>
        <p:blipFill>
          <a:blip r:embed="rId5" cstate="print"/>
          <a:srcRect/>
          <a:stretch>
            <a:fillRect/>
          </a:stretch>
        </p:blipFill>
        <p:spPr bwMode="auto">
          <a:xfrm>
            <a:off x="5167687" y="4404360"/>
            <a:ext cx="4582829" cy="3291840"/>
          </a:xfrm>
          <a:prstGeom prst="rect">
            <a:avLst/>
          </a:prstGeom>
          <a:noFill/>
          <a:ln w="9525">
            <a:noFill/>
            <a:miter lim="800000"/>
            <a:headEnd/>
            <a:tailEnd/>
          </a:ln>
        </p:spPr>
      </p:pic>
      <p:pic>
        <p:nvPicPr>
          <p:cNvPr id="86020" name="Picture 4"/>
          <p:cNvPicPr>
            <a:picLocks noChangeAspect="1" noChangeArrowheads="1"/>
          </p:cNvPicPr>
          <p:nvPr/>
        </p:nvPicPr>
        <p:blipFill>
          <a:blip r:embed="rId6" cstate="print"/>
          <a:srcRect/>
          <a:stretch>
            <a:fillRect/>
          </a:stretch>
        </p:blipFill>
        <p:spPr bwMode="auto">
          <a:xfrm>
            <a:off x="9829800" y="4404360"/>
            <a:ext cx="4512655" cy="3291840"/>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90500"/>
            <a:ext cx="14020800" cy="1066800"/>
          </a:xfrm>
        </p:spPr>
        <p:txBody>
          <a:bodyPr rtlCol="0">
            <a:normAutofit fontScale="90000"/>
          </a:bodyPr>
          <a:lstStyle/>
          <a:p>
            <a:pPr defTabSz="1306220" eaLnBrk="1" fontAlgn="auto" hangingPunct="1">
              <a:spcAft>
                <a:spcPts val="0"/>
              </a:spcAft>
              <a:defRPr/>
            </a:pPr>
            <a:r>
              <a:rPr lang="en-US" dirty="0" smtClean="0"/>
              <a:t>Solutions</a:t>
            </a:r>
            <a:endParaRPr lang="en-US" dirty="0"/>
          </a:p>
        </p:txBody>
      </p:sp>
      <p:sp>
        <p:nvSpPr>
          <p:cNvPr id="38915" name="Content Placeholder 2"/>
          <p:cNvSpPr>
            <a:spLocks noGrp="1"/>
          </p:cNvSpPr>
          <p:nvPr>
            <p:ph idx="1"/>
          </p:nvPr>
        </p:nvSpPr>
        <p:spPr>
          <a:xfrm>
            <a:off x="304800" y="1219200"/>
            <a:ext cx="14020800" cy="6330950"/>
          </a:xfrm>
        </p:spPr>
        <p:txBody>
          <a:bodyPr/>
          <a:lstStyle/>
          <a:p>
            <a:pPr eaLnBrk="1" hangingPunct="1">
              <a:spcBef>
                <a:spcPct val="0"/>
              </a:spcBef>
            </a:pPr>
            <a:r>
              <a:rPr lang="en-US" sz="3200" dirty="0" smtClean="0"/>
              <a:t>Platform</a:t>
            </a:r>
          </a:p>
          <a:p>
            <a:pPr lvl="1" eaLnBrk="1" hangingPunct="1">
              <a:spcBef>
                <a:spcPct val="0"/>
              </a:spcBef>
            </a:pPr>
            <a:r>
              <a:rPr lang="en-US" sz="2800" dirty="0" smtClean="0"/>
              <a:t>Auxiliary systems</a:t>
            </a:r>
          </a:p>
          <a:p>
            <a:pPr lvl="2" eaLnBrk="1" hangingPunct="1">
              <a:spcBef>
                <a:spcPct val="0"/>
              </a:spcBef>
            </a:pPr>
            <a:r>
              <a:rPr lang="en-US" sz="2400" dirty="0" smtClean="0"/>
              <a:t>Redundancy and hot swap for all hardware components</a:t>
            </a:r>
          </a:p>
          <a:p>
            <a:pPr lvl="2" eaLnBrk="1" hangingPunct="1">
              <a:spcBef>
                <a:spcPct val="0"/>
              </a:spcBef>
            </a:pPr>
            <a:r>
              <a:rPr lang="en-US" sz="2400" dirty="0" smtClean="0"/>
              <a:t>RAID storage</a:t>
            </a:r>
          </a:p>
          <a:p>
            <a:pPr lvl="2" eaLnBrk="1" hangingPunct="1">
              <a:spcBef>
                <a:spcPct val="0"/>
              </a:spcBef>
            </a:pPr>
            <a:r>
              <a:rPr lang="en-US" sz="2400" dirty="0" smtClean="0"/>
              <a:t>Redundant DIMM sparing, memory mirroring with fault resilience</a:t>
            </a:r>
          </a:p>
          <a:p>
            <a:pPr lvl="2" eaLnBrk="1" hangingPunct="1">
              <a:spcBef>
                <a:spcPct val="0"/>
              </a:spcBef>
            </a:pPr>
            <a:r>
              <a:rPr lang="en-US" sz="2400" dirty="0" smtClean="0"/>
              <a:t>Multiple fault-resilient IO paths</a:t>
            </a:r>
          </a:p>
          <a:p>
            <a:pPr lvl="2" eaLnBrk="1" hangingPunct="1">
              <a:spcBef>
                <a:spcPct val="0"/>
              </a:spcBef>
            </a:pPr>
            <a:r>
              <a:rPr lang="en-US" sz="2400" dirty="0" smtClean="0"/>
              <a:t>Clusters failover with shared storage</a:t>
            </a:r>
          </a:p>
          <a:p>
            <a:pPr lvl="2" eaLnBrk="1" hangingPunct="1">
              <a:spcBef>
                <a:spcPct val="0"/>
              </a:spcBef>
            </a:pPr>
            <a:r>
              <a:rPr lang="en-US" sz="2400" dirty="0" smtClean="0"/>
              <a:t>Fault resilient device drivers</a:t>
            </a:r>
          </a:p>
          <a:p>
            <a:pPr lvl="1" eaLnBrk="1" hangingPunct="1">
              <a:spcBef>
                <a:spcPct val="0"/>
              </a:spcBef>
            </a:pPr>
            <a:r>
              <a:rPr lang="en-US" sz="2800" dirty="0" smtClean="0"/>
              <a:t>Platform integration</a:t>
            </a:r>
          </a:p>
          <a:p>
            <a:pPr lvl="2" eaLnBrk="1" hangingPunct="1">
              <a:spcBef>
                <a:spcPct val="0"/>
              </a:spcBef>
            </a:pPr>
            <a:r>
              <a:rPr lang="en-US" sz="2400" dirty="0" smtClean="0"/>
              <a:t>High productivity and yield enhancement</a:t>
            </a:r>
          </a:p>
          <a:p>
            <a:pPr lvl="2" eaLnBrk="1" hangingPunct="1">
              <a:spcBef>
                <a:spcPct val="0"/>
              </a:spcBef>
            </a:pPr>
            <a:r>
              <a:rPr lang="en-US" sz="2400" dirty="0" smtClean="0"/>
              <a:t>Systematic system-level yield management</a:t>
            </a:r>
          </a:p>
          <a:p>
            <a:pPr eaLnBrk="1" hangingPunct="1">
              <a:spcBef>
                <a:spcPct val="0"/>
              </a:spcBef>
            </a:pPr>
            <a:r>
              <a:rPr lang="en-US" dirty="0" smtClean="0"/>
              <a:t>Software</a:t>
            </a:r>
          </a:p>
          <a:p>
            <a:pPr lvl="1" eaLnBrk="1" hangingPunct="1">
              <a:spcBef>
                <a:spcPct val="0"/>
              </a:spcBef>
            </a:pPr>
            <a:r>
              <a:rPr lang="en-US" dirty="0" smtClean="0"/>
              <a:t>Reliability prediction simulators (MULSIC, APET)</a:t>
            </a:r>
          </a:p>
          <a:p>
            <a:pPr lvl="1" eaLnBrk="1" hangingPunct="1">
              <a:spcBef>
                <a:spcPct val="0"/>
              </a:spcBef>
            </a:pPr>
            <a:r>
              <a:rPr lang="en-US" dirty="0" smtClean="0"/>
              <a:t>Reliability-resilient programming</a:t>
            </a:r>
          </a:p>
          <a:p>
            <a:pPr lvl="1" eaLnBrk="1" hangingPunct="1">
              <a:spcBef>
                <a:spcPct val="0"/>
              </a:spcBef>
            </a:pPr>
            <a:r>
              <a:rPr lang="en-US" dirty="0" smtClean="0"/>
              <a:t>Real-time chip performance compensation through real-time performance monitoring </a:t>
            </a:r>
          </a:p>
        </p:txBody>
      </p:sp>
      <p:sp>
        <p:nvSpPr>
          <p:cNvPr id="4" name="Rectangle 33"/>
          <p:cNvSpPr>
            <a:spLocks noChangeArrowheads="1"/>
          </p:cNvSpPr>
          <p:nvPr/>
        </p:nvSpPr>
        <p:spPr bwMode="auto">
          <a:xfrm>
            <a:off x="381000" y="7845552"/>
            <a:ext cx="13868400" cy="384048"/>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lIns="130622" tIns="65311" rIns="130622" bIns="65311" anchor="ctr">
            <a:spAutoFit/>
          </a:bodyPr>
          <a:lstStyle/>
          <a:p>
            <a:pPr algn="ctr">
              <a:tabLst>
                <a:tab pos="326555" algn="l"/>
                <a:tab pos="775568" algn="l"/>
              </a:tabLst>
              <a:defRPr/>
            </a:pPr>
            <a:r>
              <a:rPr lang="en-US" sz="1600" dirty="0">
                <a:latin typeface="+mn-lt"/>
              </a:rPr>
              <a:t>H. Shin &amp; al, “High Performance, High Reliability, Multi-Core Design Methodology”</a:t>
            </a:r>
            <a:endParaRPr lang="en-US" sz="1600" dirty="0">
              <a:latin typeface="+mn-lt"/>
              <a:cs typeface="+mn-cs"/>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90500"/>
            <a:ext cx="14020800" cy="1066800"/>
          </a:xfrm>
        </p:spPr>
        <p:txBody>
          <a:bodyPr rtlCol="0">
            <a:normAutofit fontScale="90000"/>
          </a:bodyPr>
          <a:lstStyle/>
          <a:p>
            <a:pPr defTabSz="1306220" eaLnBrk="1" fontAlgn="auto" hangingPunct="1">
              <a:spcAft>
                <a:spcPts val="0"/>
              </a:spcAft>
              <a:defRPr/>
            </a:pPr>
            <a:r>
              <a:rPr lang="en-US" dirty="0" smtClean="0"/>
              <a:t>Solutions</a:t>
            </a:r>
            <a:endParaRPr lang="en-US" dirty="0"/>
          </a:p>
        </p:txBody>
      </p:sp>
      <p:sp>
        <p:nvSpPr>
          <p:cNvPr id="38915" name="Content Placeholder 2"/>
          <p:cNvSpPr>
            <a:spLocks noGrp="1"/>
          </p:cNvSpPr>
          <p:nvPr>
            <p:ph idx="1"/>
          </p:nvPr>
        </p:nvSpPr>
        <p:spPr>
          <a:xfrm>
            <a:off x="304800" y="1219200"/>
            <a:ext cx="14020800" cy="6330950"/>
          </a:xfrm>
        </p:spPr>
        <p:txBody>
          <a:bodyPr/>
          <a:lstStyle/>
          <a:p>
            <a:pPr eaLnBrk="1" hangingPunct="1">
              <a:spcBef>
                <a:spcPct val="0"/>
              </a:spcBef>
            </a:pPr>
            <a:r>
              <a:rPr lang="en-US" dirty="0" smtClean="0"/>
              <a:t>Software</a:t>
            </a:r>
          </a:p>
          <a:p>
            <a:pPr lvl="1" eaLnBrk="1" hangingPunct="1">
              <a:spcBef>
                <a:spcPct val="0"/>
              </a:spcBef>
            </a:pPr>
            <a:r>
              <a:rPr lang="en-US" dirty="0" smtClean="0"/>
              <a:t>Spare core analysis tool example</a:t>
            </a:r>
          </a:p>
        </p:txBody>
      </p:sp>
      <p:sp>
        <p:nvSpPr>
          <p:cNvPr id="4" name="Rectangle 33"/>
          <p:cNvSpPr>
            <a:spLocks noChangeArrowheads="1"/>
          </p:cNvSpPr>
          <p:nvPr/>
        </p:nvSpPr>
        <p:spPr bwMode="auto">
          <a:xfrm>
            <a:off x="381000" y="7845552"/>
            <a:ext cx="13868400" cy="384048"/>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lIns="130622" tIns="65311" rIns="130622" bIns="65311" anchor="ctr">
            <a:spAutoFit/>
          </a:bodyPr>
          <a:lstStyle/>
          <a:p>
            <a:pPr algn="ctr">
              <a:tabLst>
                <a:tab pos="326555" algn="l"/>
                <a:tab pos="775568" algn="l"/>
              </a:tabLst>
              <a:defRPr/>
            </a:pPr>
            <a:r>
              <a:rPr lang="en-US" sz="1600" dirty="0">
                <a:latin typeface="+mn-lt"/>
              </a:rPr>
              <a:t>S. </a:t>
            </a:r>
            <a:r>
              <a:rPr lang="en-US" sz="1600" dirty="0" err="1">
                <a:latin typeface="+mn-lt"/>
              </a:rPr>
              <a:t>Shamshiri</a:t>
            </a:r>
            <a:r>
              <a:rPr lang="en-US" sz="1600" dirty="0">
                <a:latin typeface="+mn-lt"/>
              </a:rPr>
              <a:t> &amp; al., “A Cost Analysis Framework for Multi-core Systems with Spares ”</a:t>
            </a:r>
          </a:p>
        </p:txBody>
      </p:sp>
      <p:pic>
        <p:nvPicPr>
          <p:cNvPr id="5" name="Picture 7" descr="2"/>
          <p:cNvPicPr>
            <a:picLocks noChangeAspect="1" noChangeArrowheads="1"/>
          </p:cNvPicPr>
          <p:nvPr/>
        </p:nvPicPr>
        <p:blipFill>
          <a:blip r:embed="rId2"/>
          <a:srcRect/>
          <a:stretch>
            <a:fillRect/>
          </a:stretch>
        </p:blipFill>
        <p:spPr bwMode="auto">
          <a:xfrm>
            <a:off x="609600" y="2362200"/>
            <a:ext cx="6858000" cy="2478088"/>
          </a:xfrm>
          <a:prstGeom prst="rect">
            <a:avLst/>
          </a:prstGeom>
          <a:noFill/>
          <a:ln w="9525">
            <a:noFill/>
            <a:miter lim="800000"/>
            <a:headEnd/>
            <a:tailEnd/>
          </a:ln>
        </p:spPr>
      </p:pic>
      <p:pic>
        <p:nvPicPr>
          <p:cNvPr id="6" name="Picture 9" descr="2"/>
          <p:cNvPicPr>
            <a:picLocks noChangeAspect="1" noChangeArrowheads="1"/>
          </p:cNvPicPr>
          <p:nvPr/>
        </p:nvPicPr>
        <p:blipFill>
          <a:blip r:embed="rId3"/>
          <a:srcRect/>
          <a:stretch>
            <a:fillRect/>
          </a:stretch>
        </p:blipFill>
        <p:spPr bwMode="auto">
          <a:xfrm>
            <a:off x="620684" y="4959928"/>
            <a:ext cx="6833061" cy="2471374"/>
          </a:xfrm>
          <a:prstGeom prst="rect">
            <a:avLst/>
          </a:prstGeom>
          <a:noFill/>
          <a:ln w="9525">
            <a:noFill/>
            <a:miter lim="800000"/>
            <a:headEnd/>
            <a:tailEnd/>
          </a:ln>
        </p:spPr>
      </p:pic>
      <p:pic>
        <p:nvPicPr>
          <p:cNvPr id="7" name="Picture 10" descr="2"/>
          <p:cNvPicPr>
            <a:picLocks noChangeAspect="1" noChangeArrowheads="1"/>
          </p:cNvPicPr>
          <p:nvPr/>
        </p:nvPicPr>
        <p:blipFill>
          <a:blip r:embed="rId4"/>
          <a:srcRect/>
          <a:stretch>
            <a:fillRect/>
          </a:stretch>
        </p:blipFill>
        <p:spPr bwMode="auto">
          <a:xfrm>
            <a:off x="7182196" y="4937761"/>
            <a:ext cx="6838889" cy="2488276"/>
          </a:xfrm>
          <a:prstGeom prst="rect">
            <a:avLst/>
          </a:prstGeom>
          <a:noFill/>
          <a:ln w="9525">
            <a:noFill/>
            <a:miter lim="800000"/>
            <a:headEnd/>
            <a:tailEnd/>
          </a:ln>
        </p:spPr>
      </p:pic>
      <p:pic>
        <p:nvPicPr>
          <p:cNvPr id="8" name="Picture 8" descr="2"/>
          <p:cNvPicPr>
            <a:picLocks noChangeAspect="1" noChangeArrowheads="1"/>
          </p:cNvPicPr>
          <p:nvPr/>
        </p:nvPicPr>
        <p:blipFill>
          <a:blip r:embed="rId5"/>
          <a:srcRect/>
          <a:stretch>
            <a:fillRect/>
          </a:stretch>
        </p:blipFill>
        <p:spPr bwMode="auto">
          <a:xfrm>
            <a:off x="7182196" y="2362200"/>
            <a:ext cx="6831848" cy="2497975"/>
          </a:xfrm>
          <a:prstGeom prst="rect">
            <a:avLst/>
          </a:prstGeom>
          <a:noFill/>
          <a:ln w="9525">
            <a:noFill/>
            <a:miter lim="800000"/>
            <a:headEnd/>
            <a:tailEnd/>
          </a:ln>
        </p:spPr>
      </p:pic>
      <p:sp>
        <p:nvSpPr>
          <p:cNvPr id="9" name="Rectangle 8"/>
          <p:cNvSpPr/>
          <p:nvPr/>
        </p:nvSpPr>
        <p:spPr>
          <a:xfrm>
            <a:off x="1523999" y="2551288"/>
            <a:ext cx="5294489" cy="1952979"/>
          </a:xfrm>
          <a:prstGeom prst="rect">
            <a:avLst/>
          </a:prstGeom>
          <a:noFill/>
          <a:ln w="25400">
            <a:solidFill>
              <a:srgbClr val="086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8077200" y="2551288"/>
            <a:ext cx="5294489" cy="1952979"/>
          </a:xfrm>
          <a:prstGeom prst="rect">
            <a:avLst/>
          </a:prstGeom>
          <a:noFill/>
          <a:ln w="25400">
            <a:solidFill>
              <a:srgbClr val="086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523999" y="5133621"/>
            <a:ext cx="5294489" cy="1952979"/>
          </a:xfrm>
          <a:prstGeom prst="rect">
            <a:avLst/>
          </a:prstGeom>
          <a:noFill/>
          <a:ln w="25400">
            <a:solidFill>
              <a:srgbClr val="086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8077200" y="5133621"/>
            <a:ext cx="5294489" cy="1952979"/>
          </a:xfrm>
          <a:prstGeom prst="rect">
            <a:avLst/>
          </a:prstGeom>
          <a:noFill/>
          <a:ln w="25400">
            <a:solidFill>
              <a:srgbClr val="086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90500"/>
            <a:ext cx="14020800" cy="1066800"/>
          </a:xfrm>
        </p:spPr>
        <p:txBody>
          <a:bodyPr rtlCol="0">
            <a:normAutofit fontScale="90000"/>
          </a:bodyPr>
          <a:lstStyle/>
          <a:p>
            <a:pPr defTabSz="1306220" eaLnBrk="1" fontAlgn="auto" hangingPunct="1">
              <a:spcAft>
                <a:spcPts val="0"/>
              </a:spcAft>
              <a:defRPr/>
            </a:pPr>
            <a:r>
              <a:rPr lang="en-US" dirty="0" smtClean="0"/>
              <a:t>Solutions</a:t>
            </a:r>
            <a:endParaRPr lang="en-US" dirty="0"/>
          </a:p>
        </p:txBody>
      </p:sp>
      <p:sp>
        <p:nvSpPr>
          <p:cNvPr id="39939" name="Content Placeholder 2"/>
          <p:cNvSpPr>
            <a:spLocks noGrp="1"/>
          </p:cNvSpPr>
          <p:nvPr>
            <p:ph idx="1"/>
          </p:nvPr>
        </p:nvSpPr>
        <p:spPr>
          <a:xfrm>
            <a:off x="304800" y="1219200"/>
            <a:ext cx="14020800" cy="6330950"/>
          </a:xfrm>
        </p:spPr>
        <p:txBody>
          <a:bodyPr/>
          <a:lstStyle/>
          <a:p>
            <a:pPr>
              <a:spcBef>
                <a:spcPct val="0"/>
              </a:spcBef>
            </a:pPr>
            <a:r>
              <a:rPr lang="en-US" sz="3200" dirty="0" smtClean="0"/>
              <a:t>Intel Active Management Technology</a:t>
            </a:r>
          </a:p>
          <a:p>
            <a:pPr lvl="1">
              <a:spcBef>
                <a:spcPct val="0"/>
              </a:spcBef>
            </a:pPr>
            <a:r>
              <a:rPr lang="en-US" sz="2800" dirty="0" smtClean="0"/>
              <a:t>Cross-platform capabilities for remote troubleshooting, recovery, and management</a:t>
            </a:r>
          </a:p>
          <a:p>
            <a:pPr lvl="1" eaLnBrk="1" hangingPunct="1">
              <a:spcBef>
                <a:spcPct val="0"/>
              </a:spcBef>
            </a:pPr>
            <a:endParaRPr lang="en-US" sz="2800" dirty="0" smtClean="0"/>
          </a:p>
          <a:p>
            <a:pPr eaLnBrk="1" hangingPunct="1">
              <a:spcBef>
                <a:spcPct val="0"/>
              </a:spcBef>
            </a:pPr>
            <a:endParaRPr lang="en-US" dirty="0" smtClean="0"/>
          </a:p>
        </p:txBody>
      </p:sp>
      <p:sp>
        <p:nvSpPr>
          <p:cNvPr id="7" name="Content Placeholder 2"/>
          <p:cNvSpPr txBox="1">
            <a:spLocks/>
          </p:cNvSpPr>
          <p:nvPr/>
        </p:nvSpPr>
        <p:spPr bwMode="auto">
          <a:xfrm>
            <a:off x="304800" y="7845552"/>
            <a:ext cx="14020800" cy="384048"/>
          </a:xfrm>
          <a:prstGeom prst="rect">
            <a:avLst/>
          </a:prstGeom>
          <a:noFill/>
          <a:ln w="9525">
            <a:noFill/>
            <a:miter lim="800000"/>
            <a:headEnd/>
            <a:tailEnd/>
          </a:ln>
        </p:spPr>
        <p:txBody>
          <a:bodyPr lIns="130622" tIns="65311" rIns="130622" bIns="65311"/>
          <a:lstStyle/>
          <a:p>
            <a:pPr algn="ctr">
              <a:defRPr/>
            </a:pPr>
            <a:r>
              <a:rPr lang="en-US" sz="1600" dirty="0">
                <a:latin typeface="+mn-lt"/>
                <a:cs typeface="Arial" charset="0"/>
              </a:rPr>
              <a:t>Intel, Reliability, </a:t>
            </a:r>
            <a:r>
              <a:rPr lang="en-US" sz="1600" dirty="0" smtClean="0">
                <a:latin typeface="+mn-lt"/>
                <a:cs typeface="Arial" charset="0"/>
              </a:rPr>
              <a:t>“Availability</a:t>
            </a:r>
            <a:r>
              <a:rPr lang="en-US" sz="1600" dirty="0">
                <a:latin typeface="+mn-lt"/>
                <a:cs typeface="Arial" charset="0"/>
              </a:rPr>
              <a:t>, and Serviceability for the Always-on </a:t>
            </a:r>
            <a:r>
              <a:rPr lang="en-US" sz="1600" dirty="0" smtClean="0">
                <a:latin typeface="+mn-lt"/>
                <a:cs typeface="Arial" charset="0"/>
              </a:rPr>
              <a:t>Enterprise”, </a:t>
            </a:r>
            <a:r>
              <a:rPr lang="en-US" sz="1600" dirty="0">
                <a:latin typeface="+mn-lt"/>
                <a:cs typeface="Arial" charset="0"/>
              </a:rPr>
              <a:t>2005</a:t>
            </a:r>
          </a:p>
        </p:txBody>
      </p:sp>
      <p:pic>
        <p:nvPicPr>
          <p:cNvPr id="39941" name="Picture 2"/>
          <p:cNvPicPr>
            <a:picLocks noChangeAspect="1" noChangeArrowheads="1"/>
          </p:cNvPicPr>
          <p:nvPr/>
        </p:nvPicPr>
        <p:blipFill>
          <a:blip r:embed="rId3"/>
          <a:srcRect l="742" t="11765" r="34904" b="3922"/>
          <a:stretch>
            <a:fillRect/>
          </a:stretch>
        </p:blipFill>
        <p:spPr bwMode="auto">
          <a:xfrm>
            <a:off x="1066800" y="2667000"/>
            <a:ext cx="4495800" cy="3276600"/>
          </a:xfrm>
          <a:prstGeom prst="rect">
            <a:avLst/>
          </a:prstGeom>
          <a:noFill/>
          <a:ln w="9525">
            <a:noFill/>
            <a:miter lim="800000"/>
            <a:headEnd/>
            <a:tailEnd/>
          </a:ln>
        </p:spPr>
      </p:pic>
      <p:pic>
        <p:nvPicPr>
          <p:cNvPr id="39942" name="Picture 3"/>
          <p:cNvPicPr>
            <a:picLocks noChangeAspect="1" noChangeArrowheads="1"/>
          </p:cNvPicPr>
          <p:nvPr/>
        </p:nvPicPr>
        <p:blipFill>
          <a:blip r:embed="rId4"/>
          <a:srcRect/>
          <a:stretch>
            <a:fillRect/>
          </a:stretch>
        </p:blipFill>
        <p:spPr bwMode="auto">
          <a:xfrm>
            <a:off x="6172200" y="2312870"/>
            <a:ext cx="7924800" cy="5543604"/>
          </a:xfrm>
          <a:prstGeom prst="rect">
            <a:avLst/>
          </a:prstGeom>
          <a:noFill/>
          <a:ln w="9525">
            <a:noFill/>
            <a:miter lim="800000"/>
            <a:headEnd/>
            <a:tailEnd/>
          </a:ln>
        </p:spPr>
      </p:pic>
      <p:pic>
        <p:nvPicPr>
          <p:cNvPr id="8" name="Picture 2"/>
          <p:cNvPicPr>
            <a:picLocks noChangeAspect="1" noChangeArrowheads="1"/>
          </p:cNvPicPr>
          <p:nvPr/>
        </p:nvPicPr>
        <p:blipFill>
          <a:blip r:embed="rId3"/>
          <a:srcRect l="66187" t="31373" b="21568"/>
          <a:stretch>
            <a:fillRect/>
          </a:stretch>
        </p:blipFill>
        <p:spPr bwMode="auto">
          <a:xfrm>
            <a:off x="2209800" y="5943600"/>
            <a:ext cx="2362200" cy="1828800"/>
          </a:xfrm>
          <a:prstGeom prst="rect">
            <a:avLst/>
          </a:prstGeom>
          <a:noFill/>
          <a:ln w="9525">
            <a:noFill/>
            <a:miter lim="800000"/>
            <a:headEnd/>
            <a:tailEnd/>
          </a:ln>
        </p:spPr>
      </p:pic>
      <p:sp>
        <p:nvSpPr>
          <p:cNvPr id="10" name="Rectangle 9"/>
          <p:cNvSpPr/>
          <p:nvPr/>
        </p:nvSpPr>
        <p:spPr>
          <a:xfrm>
            <a:off x="6231467" y="2370667"/>
            <a:ext cx="7789333" cy="4978400"/>
          </a:xfrm>
          <a:prstGeom prst="rect">
            <a:avLst/>
          </a:prstGeom>
          <a:noFill/>
          <a:ln w="25400">
            <a:solidFill>
              <a:srgbClr val="086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90500"/>
            <a:ext cx="14020800" cy="1066800"/>
          </a:xfrm>
        </p:spPr>
        <p:txBody>
          <a:bodyPr rtlCol="0">
            <a:normAutofit fontScale="90000"/>
          </a:bodyPr>
          <a:lstStyle/>
          <a:p>
            <a:pPr defTabSz="1306220" eaLnBrk="1" fontAlgn="auto" hangingPunct="1">
              <a:spcAft>
                <a:spcPts val="0"/>
              </a:spcAft>
              <a:defRPr/>
            </a:pPr>
            <a:r>
              <a:rPr lang="en-US" dirty="0" smtClean="0"/>
              <a:t>Conclusion</a:t>
            </a:r>
            <a:endParaRPr lang="en-US" dirty="0"/>
          </a:p>
        </p:txBody>
      </p:sp>
      <p:sp>
        <p:nvSpPr>
          <p:cNvPr id="41987" name="Content Placeholder 2"/>
          <p:cNvSpPr>
            <a:spLocks noGrp="1"/>
          </p:cNvSpPr>
          <p:nvPr>
            <p:ph idx="1"/>
          </p:nvPr>
        </p:nvSpPr>
        <p:spPr>
          <a:xfrm>
            <a:off x="304800" y="1219200"/>
            <a:ext cx="14020800" cy="6559550"/>
          </a:xfrm>
        </p:spPr>
        <p:txBody>
          <a:bodyPr/>
          <a:lstStyle/>
          <a:p>
            <a:pPr eaLnBrk="1" hangingPunct="1">
              <a:spcBef>
                <a:spcPct val="0"/>
              </a:spcBef>
            </a:pPr>
            <a:r>
              <a:rPr lang="en-US" sz="3200" dirty="0" smtClean="0"/>
              <a:t>Summary</a:t>
            </a:r>
            <a:endParaRPr lang="en-US" dirty="0" smtClean="0"/>
          </a:p>
        </p:txBody>
      </p:sp>
      <p:graphicFrame>
        <p:nvGraphicFramePr>
          <p:cNvPr id="5" name="Group 253"/>
          <p:cNvGraphicFramePr>
            <a:graphicFrameLocks noGrp="1"/>
          </p:cNvGraphicFramePr>
          <p:nvPr/>
        </p:nvGraphicFramePr>
        <p:xfrm>
          <a:off x="304800" y="1905000"/>
          <a:ext cx="14097000" cy="5559467"/>
        </p:xfrm>
        <a:graphic>
          <a:graphicData uri="http://schemas.openxmlformats.org/drawingml/2006/table">
            <a:tbl>
              <a:tblPr/>
              <a:tblGrid>
                <a:gridCol w="2725939"/>
                <a:gridCol w="3582663"/>
                <a:gridCol w="3978398"/>
                <a:gridCol w="3810000"/>
              </a:tblGrid>
              <a:tr h="209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mn-lt"/>
                          <a:cs typeface="Arial" charset="0"/>
                        </a:rPr>
                        <a:t>Source/Metric</a:t>
                      </a:r>
                    </a:p>
                  </a:txBody>
                  <a:tcPr marL="146304" marR="146304" marT="54864" marB="54864" horzOverflow="overflow">
                    <a:lnL w="28575" cap="flat" cmpd="sng" algn="ctr">
                      <a:solidFill>
                        <a:srgbClr val="0860A8"/>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0860A8"/>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mn-lt"/>
                          <a:cs typeface="Arial" charset="0"/>
                        </a:rPr>
                        <a:t>Delay</a:t>
                      </a:r>
                    </a:p>
                  </a:txBody>
                  <a:tcPr marL="146304" marR="146304"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0860A8"/>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mn-lt"/>
                          <a:cs typeface="Arial" charset="0"/>
                        </a:rPr>
                        <a:t>Power</a:t>
                      </a:r>
                    </a:p>
                  </a:txBody>
                  <a:tcPr marL="146304" marR="146304"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0860A8"/>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mn-lt"/>
                          <a:cs typeface="Arial" charset="0"/>
                        </a:rPr>
                        <a:t>Reliability</a:t>
                      </a:r>
                    </a:p>
                  </a:txBody>
                  <a:tcPr marL="146304" marR="146304" marT="54864" marB="54864" horzOverflow="overflow">
                    <a:lnL w="12700" cap="flat" cmpd="sng" algn="ctr">
                      <a:solidFill>
                        <a:schemeClr val="tx1"/>
                      </a:solidFill>
                      <a:prstDash val="solid"/>
                      <a:round/>
                      <a:headEnd type="none" w="med" len="med"/>
                      <a:tailEnd type="none" w="med" len="med"/>
                    </a:lnL>
                    <a:lnR w="28575" cap="flat" cmpd="sng" algn="ctr">
                      <a:solidFill>
                        <a:srgbClr val="0860A8"/>
                      </a:solidFill>
                      <a:prstDash val="solid"/>
                      <a:round/>
                      <a:headEnd type="none" w="med" len="med"/>
                      <a:tailEnd type="none" w="med" len="med"/>
                    </a:lnR>
                    <a:lnT w="28575" cap="flat" cmpd="sng" algn="ctr">
                      <a:solidFill>
                        <a:srgbClr val="0860A8"/>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370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mn-lt"/>
                          <a:cs typeface="Arial" charset="0"/>
                        </a:rPr>
                        <a:t>Supply Voltage</a:t>
                      </a:r>
                    </a:p>
                  </a:txBody>
                  <a:tcPr marL="146304" marR="146304" marT="54864" marB="54864" horzOverflow="overflow">
                    <a:lnL w="28575" cap="flat" cmpd="sng" algn="ctr">
                      <a:solidFill>
                        <a:srgbClr val="0860A8"/>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charset="0"/>
                        </a:rPr>
                        <a:t>Device speed either too slow or too fast</a:t>
                      </a:r>
                    </a:p>
                  </a:txBody>
                  <a:tcPr marL="146304" marR="146304"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mn-lt"/>
                          <a:cs typeface="Arial" charset="0"/>
                        </a:rPr>
                        <a:t>Dynamic power,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mn-lt"/>
                          <a:cs typeface="Arial" charset="0"/>
                        </a:rPr>
                        <a:t>Leakage, Static</a:t>
                      </a:r>
                    </a:p>
                  </a:txBody>
                  <a:tcPr marL="146304" marR="146304"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charset="0"/>
                        </a:rPr>
                        <a:t>Hot Carrier,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charset="0"/>
                        </a:rPr>
                        <a:t>SRAM </a:t>
                      </a:r>
                      <a:r>
                        <a:rPr kumimoji="0" lang="en-US" sz="1800" b="0" i="0" u="none" strike="noStrike" cap="none" normalizeH="0" baseline="0" dirty="0" err="1" smtClean="0">
                          <a:ln>
                            <a:noFill/>
                          </a:ln>
                          <a:solidFill>
                            <a:schemeClr val="tx1"/>
                          </a:solidFill>
                          <a:effectLst/>
                          <a:latin typeface="+mn-lt"/>
                          <a:cs typeface="Arial" charset="0"/>
                        </a:rPr>
                        <a:t>Vmin</a:t>
                      </a:r>
                      <a:endParaRPr kumimoji="0" lang="en-US" sz="1800" b="0" i="0" u="none" strike="noStrike" cap="none" normalizeH="0" baseline="0" dirty="0" smtClean="0">
                        <a:ln>
                          <a:noFill/>
                        </a:ln>
                        <a:solidFill>
                          <a:schemeClr val="tx1"/>
                        </a:solidFill>
                        <a:effectLst/>
                        <a:latin typeface="+mn-lt"/>
                        <a:cs typeface="Arial" charset="0"/>
                      </a:endParaRPr>
                    </a:p>
                  </a:txBody>
                  <a:tcPr marL="146304" marR="146304" marT="54864" marB="54864" horzOverflow="overflow">
                    <a:lnL w="12700" cap="flat" cmpd="sng" algn="ctr">
                      <a:solidFill>
                        <a:schemeClr val="tx1"/>
                      </a:solidFill>
                      <a:prstDash val="solid"/>
                      <a:round/>
                      <a:headEnd type="none" w="med" len="med"/>
                      <a:tailEnd type="none" w="med" len="med"/>
                    </a:lnL>
                    <a:lnR w="28575" cap="flat" cmpd="sng" algn="ctr">
                      <a:solidFill>
                        <a:srgbClr val="0860A8"/>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6487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mn-lt"/>
                          <a:cs typeface="Arial" charset="0"/>
                        </a:rPr>
                        <a:t>Temperature</a:t>
                      </a:r>
                    </a:p>
                  </a:txBody>
                  <a:tcPr marL="146304" marR="146304" marT="54864" marB="54864" horzOverflow="overflow">
                    <a:lnL w="28575" cap="flat" cmpd="sng" algn="ctr">
                      <a:solidFill>
                        <a:srgbClr val="0860A8"/>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charset="0"/>
                        </a:rPr>
                        <a:t>Device speed, Interconnect Resistance</a:t>
                      </a:r>
                    </a:p>
                  </a:txBody>
                  <a:tcPr marL="146304" marR="146304"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mn-lt"/>
                          <a:cs typeface="Arial" charset="0"/>
                        </a:rPr>
                        <a:t>Leakage</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mn-lt"/>
                        <a:cs typeface="Arial" charset="0"/>
                      </a:endParaRPr>
                    </a:p>
                  </a:txBody>
                  <a:tcPr marL="146304" marR="146304"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charset="0"/>
                        </a:rPr>
                        <a:t>Oxide breakdown, metal self-heating,</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charset="0"/>
                        </a:rPr>
                        <a:t>PMOS Bias Temp</a:t>
                      </a:r>
                    </a:p>
                  </a:txBody>
                  <a:tcPr marL="146304" marR="146304" marT="54864" marB="54864" horzOverflow="overflow">
                    <a:lnL w="12700" cap="flat" cmpd="sng" algn="ctr">
                      <a:solidFill>
                        <a:schemeClr val="tx1"/>
                      </a:solidFill>
                      <a:prstDash val="solid"/>
                      <a:round/>
                      <a:headEnd type="none" w="med" len="med"/>
                      <a:tailEnd type="none" w="med" len="med"/>
                    </a:lnL>
                    <a:lnR w="28575" cap="flat" cmpd="sng" algn="ctr">
                      <a:solidFill>
                        <a:srgbClr val="0860A8"/>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144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mn-lt"/>
                          <a:cs typeface="Arial" charset="0"/>
                        </a:rPr>
                        <a:t>Process</a:t>
                      </a:r>
                    </a:p>
                    <a:p>
                      <a:pPr marL="225425" marR="0" lvl="0" indent="-225425"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charset="0"/>
                        </a:rPr>
                        <a:t>  - </a:t>
                      </a:r>
                      <a:r>
                        <a:rPr kumimoji="0" lang="en-US" sz="1600" b="0" i="0" u="none" strike="noStrike" cap="none" normalizeH="0" baseline="0" dirty="0" smtClean="0">
                          <a:ln>
                            <a:noFill/>
                          </a:ln>
                          <a:solidFill>
                            <a:schemeClr val="tx1"/>
                          </a:solidFill>
                          <a:effectLst/>
                          <a:latin typeface="+mn-lt"/>
                          <a:cs typeface="Arial" charset="0"/>
                        </a:rPr>
                        <a:t>Materials and Doping, lithography, oxide thickness, metal polish, etch, …</a:t>
                      </a:r>
                    </a:p>
                  </a:txBody>
                  <a:tcPr marL="146304" marR="146304" marT="54864" marB="54864" horzOverflow="overflow">
                    <a:lnL w="28575" cap="flat" cmpd="sng" algn="ctr">
                      <a:solidFill>
                        <a:srgbClr val="0860A8"/>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charset="0"/>
                        </a:rPr>
                        <a:t>Device </a:t>
                      </a:r>
                      <a:r>
                        <a:rPr kumimoji="0" lang="en-US" sz="1800" b="0" i="0" u="none" strike="noStrike" cap="none" normalizeH="0" baseline="0" dirty="0" err="1" smtClean="0">
                          <a:ln>
                            <a:noFill/>
                          </a:ln>
                          <a:solidFill>
                            <a:schemeClr val="tx1"/>
                          </a:solidFill>
                          <a:effectLst/>
                          <a:latin typeface="+mn-lt"/>
                          <a:cs typeface="Arial" charset="0"/>
                        </a:rPr>
                        <a:t>Leff</a:t>
                      </a:r>
                      <a:r>
                        <a:rPr kumimoji="0" lang="en-US" sz="1800" b="0" i="0" u="none" strike="noStrike" cap="none" normalizeH="0" baseline="0" dirty="0" smtClean="0">
                          <a:ln>
                            <a:noFill/>
                          </a:ln>
                          <a:solidFill>
                            <a:schemeClr val="tx1"/>
                          </a:solidFill>
                          <a:effectLst/>
                          <a:latin typeface="+mn-lt"/>
                          <a:cs typeface="Arial" charset="0"/>
                        </a:rPr>
                        <a:t>, </a:t>
                      </a:r>
                      <a:r>
                        <a:rPr kumimoji="0" lang="en-US" sz="1800" b="0" i="0" u="none" strike="noStrike" cap="none" normalizeH="0" baseline="0" dirty="0" err="1" smtClean="0">
                          <a:ln>
                            <a:noFill/>
                          </a:ln>
                          <a:solidFill>
                            <a:schemeClr val="tx1"/>
                          </a:solidFill>
                          <a:effectLst/>
                          <a:latin typeface="+mn-lt"/>
                          <a:cs typeface="Arial" charset="0"/>
                        </a:rPr>
                        <a:t>Weff</a:t>
                      </a:r>
                      <a:r>
                        <a:rPr kumimoji="0" lang="en-US" sz="1800" b="0" i="0" u="none" strike="noStrike" cap="none" normalizeH="0" baseline="0" dirty="0" smtClean="0">
                          <a:ln>
                            <a:noFill/>
                          </a:ln>
                          <a:solidFill>
                            <a:schemeClr val="tx1"/>
                          </a:solidFill>
                          <a:effectLst/>
                          <a:latin typeface="+mn-lt"/>
                          <a:cs typeface="Arial" charset="0"/>
                        </a:rPr>
                        <a:t>, Ron, C </a:t>
                      </a:r>
                      <a:r>
                        <a:rPr kumimoji="0" lang="en-US" sz="1800" b="0" i="0" u="none" strike="noStrike" cap="none" normalizeH="0" baseline="0" dirty="0" err="1" smtClean="0">
                          <a:ln>
                            <a:noFill/>
                          </a:ln>
                          <a:solidFill>
                            <a:schemeClr val="tx1"/>
                          </a:solidFill>
                          <a:effectLst/>
                          <a:latin typeface="+mn-lt"/>
                          <a:cs typeface="Arial" charset="0"/>
                        </a:rPr>
                        <a:t>parasitics</a:t>
                      </a:r>
                      <a:r>
                        <a:rPr kumimoji="0" lang="en-US" sz="1800" b="0" i="0" u="none" strike="noStrike" cap="none" normalizeH="0" baseline="0" dirty="0" smtClean="0">
                          <a:ln>
                            <a:noFill/>
                          </a:ln>
                          <a:solidFill>
                            <a:schemeClr val="tx1"/>
                          </a:solidFill>
                          <a:effectLst/>
                          <a:latin typeface="+mn-lt"/>
                          <a:cs typeface="Arial" charset="0"/>
                        </a:rPr>
                        <a:t>, threshold voltage, wire R, oxide thickness</a:t>
                      </a:r>
                    </a:p>
                  </a:txBody>
                  <a:tcPr marL="146304" marR="146304"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charset="0"/>
                        </a:rPr>
                        <a:t>Dynamic power, leakage, static power</a:t>
                      </a:r>
                    </a:p>
                  </a:txBody>
                  <a:tcPr marL="146304" marR="146304"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smtClean="0">
                          <a:ln>
                            <a:noFill/>
                          </a:ln>
                          <a:solidFill>
                            <a:schemeClr val="tx1"/>
                          </a:solidFill>
                          <a:effectLst/>
                          <a:latin typeface="+mn-lt"/>
                          <a:cs typeface="Arial" charset="0"/>
                        </a:rPr>
                        <a:t>Writability</a:t>
                      </a:r>
                      <a:r>
                        <a:rPr kumimoji="0" lang="en-US" sz="1800" b="0" i="0" u="none" strike="noStrike" cap="none" normalizeH="0" baseline="0" dirty="0" smtClean="0">
                          <a:ln>
                            <a:noFill/>
                          </a:ln>
                          <a:solidFill>
                            <a:schemeClr val="tx1"/>
                          </a:solidFill>
                          <a:effectLst/>
                          <a:latin typeface="+mn-lt"/>
                          <a:cs typeface="Arial" charset="0"/>
                        </a:rPr>
                        <a:t> failure, </a:t>
                      </a:r>
                      <a:r>
                        <a:rPr kumimoji="0" lang="en-US" sz="1800" b="0" i="0" u="none" strike="noStrike" cap="none" normalizeH="0" baseline="0" dirty="0" err="1" smtClean="0">
                          <a:ln>
                            <a:noFill/>
                          </a:ln>
                          <a:solidFill>
                            <a:schemeClr val="tx1"/>
                          </a:solidFill>
                          <a:effectLst/>
                          <a:latin typeface="+mn-lt"/>
                          <a:cs typeface="Arial" charset="0"/>
                        </a:rPr>
                        <a:t>wearout</a:t>
                      </a:r>
                      <a:r>
                        <a:rPr kumimoji="0" lang="en-US" sz="1800" b="0" i="0" u="none" strike="noStrike" cap="none" normalizeH="0" baseline="0" dirty="0" smtClean="0">
                          <a:ln>
                            <a:noFill/>
                          </a:ln>
                          <a:solidFill>
                            <a:schemeClr val="tx1"/>
                          </a:solidFill>
                          <a:effectLst/>
                          <a:latin typeface="+mn-lt"/>
                          <a:cs typeface="Arial" charset="0"/>
                        </a:rPr>
                        <a:t>, </a:t>
                      </a:r>
                      <a:r>
                        <a:rPr kumimoji="0" lang="en-US" sz="1800" b="0" i="0" u="none" strike="noStrike" cap="none" normalizeH="0" baseline="0" dirty="0" err="1" smtClean="0">
                          <a:ln>
                            <a:noFill/>
                          </a:ln>
                          <a:solidFill>
                            <a:schemeClr val="tx1"/>
                          </a:solidFill>
                          <a:effectLst/>
                          <a:latin typeface="+mn-lt"/>
                          <a:cs typeface="Arial" charset="0"/>
                        </a:rPr>
                        <a:t>electromigration</a:t>
                      </a:r>
                      <a:r>
                        <a:rPr kumimoji="0" lang="en-US" sz="1800" b="0" i="0" u="none" strike="noStrike" cap="none" normalizeH="0" baseline="0" dirty="0" smtClean="0">
                          <a:ln>
                            <a:noFill/>
                          </a:ln>
                          <a:solidFill>
                            <a:schemeClr val="tx1"/>
                          </a:solidFill>
                          <a:effectLst/>
                          <a:latin typeface="+mn-lt"/>
                          <a:cs typeface="Arial" charset="0"/>
                        </a:rPr>
                        <a:t>, …</a:t>
                      </a:r>
                    </a:p>
                  </a:txBody>
                  <a:tcPr marL="146304" marR="146304" marT="54864" marB="54864" horzOverflow="overflow">
                    <a:lnL w="12700" cap="flat" cmpd="sng" algn="ctr">
                      <a:solidFill>
                        <a:schemeClr val="tx1"/>
                      </a:solidFill>
                      <a:prstDash val="solid"/>
                      <a:round/>
                      <a:headEnd type="none" w="med" len="med"/>
                      <a:tailEnd type="none" w="med" len="med"/>
                    </a:lnL>
                    <a:lnR w="28575" cap="flat" cmpd="sng" algn="ctr">
                      <a:solidFill>
                        <a:srgbClr val="0860A8"/>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199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mn-lt"/>
                          <a:cs typeface="Arial" charset="0"/>
                        </a:rPr>
                        <a:t>Particle Hit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charset="0"/>
                        </a:rPr>
                        <a:t> </a:t>
                      </a:r>
                      <a:r>
                        <a:rPr kumimoji="0" lang="en-US" sz="1600" b="0" i="0" u="none" strike="noStrike" cap="none" normalizeH="0" baseline="0" dirty="0" smtClean="0">
                          <a:ln>
                            <a:noFill/>
                          </a:ln>
                          <a:solidFill>
                            <a:schemeClr val="tx1"/>
                          </a:solidFill>
                          <a:effectLst/>
                          <a:latin typeface="+mn-lt"/>
                          <a:cs typeface="Arial" charset="0"/>
                        </a:rPr>
                        <a:t>-  Type: Alpha, Neutron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Arial" charset="0"/>
                        </a:rPr>
                        <a:t> -  Charge, Location, Time</a:t>
                      </a:r>
                    </a:p>
                  </a:txBody>
                  <a:tcPr marL="146304" marR="146304" marT="54864" marB="54864" horzOverflow="overflow">
                    <a:lnL w="28575" cap="flat" cmpd="sng" algn="ctr">
                      <a:solidFill>
                        <a:srgbClr val="0860A8"/>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mn-lt"/>
                          <a:cs typeface="Arial" charset="0"/>
                        </a:rPr>
                        <a:t>Charge injection either speeds up or slows down critical transitions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1" u="none" strike="noStrike" cap="none" normalizeH="0" baseline="0" smtClean="0">
                        <a:ln>
                          <a:noFill/>
                        </a:ln>
                        <a:solidFill>
                          <a:schemeClr val="tx1"/>
                        </a:solidFill>
                        <a:effectLst/>
                        <a:latin typeface="+mn-lt"/>
                        <a:cs typeface="Arial" charset="0"/>
                      </a:endParaRPr>
                    </a:p>
                  </a:txBody>
                  <a:tcPr marL="146304" marR="146304"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1" u="none" strike="noStrike" cap="none" normalizeH="0" baseline="0" smtClean="0">
                          <a:ln>
                            <a:noFill/>
                          </a:ln>
                          <a:solidFill>
                            <a:schemeClr val="tx1"/>
                          </a:solidFill>
                          <a:effectLst/>
                          <a:latin typeface="+mn-lt"/>
                          <a:cs typeface="Arial" charset="0"/>
                        </a:rPr>
                        <a:t>not significant</a:t>
                      </a:r>
                    </a:p>
                  </a:txBody>
                  <a:tcPr marL="146304" marR="146304"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charset="0"/>
                        </a:rPr>
                        <a:t>Bit-flip, delay fault</a:t>
                      </a:r>
                    </a:p>
                  </a:txBody>
                  <a:tcPr marL="146304" marR="146304" marT="54864" marB="54864" horzOverflow="overflow">
                    <a:lnL w="12700" cap="flat" cmpd="sng" algn="ctr">
                      <a:solidFill>
                        <a:schemeClr val="tx1"/>
                      </a:solidFill>
                      <a:prstDash val="solid"/>
                      <a:round/>
                      <a:headEnd type="none" w="med" len="med"/>
                      <a:tailEnd type="none" w="med" len="med"/>
                    </a:lnL>
                    <a:lnR w="28575" cap="flat" cmpd="sng" algn="ctr">
                      <a:solidFill>
                        <a:srgbClr val="0860A8"/>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26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mn-lt"/>
                          <a:cs typeface="Arial" charset="0"/>
                        </a:rPr>
                        <a:t>Wear-out (e.g. NBTI)</a:t>
                      </a:r>
                    </a:p>
                  </a:txBody>
                  <a:tcPr marL="146304" marR="146304" marT="54864" marB="54864" horzOverflow="overflow">
                    <a:lnL w="28575" cap="flat" cmpd="sng" algn="ctr">
                      <a:solidFill>
                        <a:srgbClr val="0860A8"/>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mn-lt"/>
                          <a:cs typeface="Arial" charset="0"/>
                        </a:rPr>
                        <a:t>Increased due to increased Vt</a:t>
                      </a:r>
                    </a:p>
                  </a:txBody>
                  <a:tcPr marL="146304" marR="146304"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mn-lt"/>
                          <a:cs typeface="Arial" charset="0"/>
                        </a:rPr>
                        <a:t>Leakage reduced due to increased Vt</a:t>
                      </a:r>
                    </a:p>
                  </a:txBody>
                  <a:tcPr marL="146304" marR="146304"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charset="0"/>
                        </a:rPr>
                        <a:t>Oxide breakdown,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charset="0"/>
                        </a:rPr>
                        <a:t>Delay fault</a:t>
                      </a:r>
                    </a:p>
                  </a:txBody>
                  <a:tcPr marL="146304" marR="146304" marT="54864" marB="54864" horzOverflow="overflow">
                    <a:lnL w="12700" cap="flat" cmpd="sng" algn="ctr">
                      <a:solidFill>
                        <a:schemeClr val="tx1"/>
                      </a:solidFill>
                      <a:prstDash val="solid"/>
                      <a:round/>
                      <a:headEnd type="none" w="med" len="med"/>
                      <a:tailEnd type="none" w="med" len="med"/>
                    </a:lnL>
                    <a:lnR w="28575" cap="flat" cmpd="sng" algn="ctr">
                      <a:solidFill>
                        <a:srgbClr val="0860A8"/>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916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mn-lt"/>
                          <a:cs typeface="Arial" charset="0"/>
                        </a:rPr>
                        <a:t>Control/Data</a:t>
                      </a:r>
                    </a:p>
                  </a:txBody>
                  <a:tcPr marL="146304" marR="146304" marT="54864" marB="54864" horzOverflow="overflow">
                    <a:lnL w="28575" cap="flat" cmpd="sng" algn="ctr">
                      <a:solidFill>
                        <a:srgbClr val="0860A8"/>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0860A8"/>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charset="0"/>
                        </a:rPr>
                        <a:t>Rise/fall variation, coupling, </a:t>
                      </a:r>
                    </a:p>
                  </a:txBody>
                  <a:tcPr marL="146304" marR="146304"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0860A8"/>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charset="0"/>
                        </a:rPr>
                        <a:t>Activity factor, state dependent leakage</a:t>
                      </a:r>
                    </a:p>
                  </a:txBody>
                  <a:tcPr marL="146304" marR="146304"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0860A8"/>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charset="0"/>
                        </a:rPr>
                        <a:t>Logic masking, Architectural masking</a:t>
                      </a:r>
                    </a:p>
                  </a:txBody>
                  <a:tcPr marL="146304" marR="146304" marT="54864" marB="54864" horzOverflow="overflow">
                    <a:lnL w="12700" cap="flat" cmpd="sng" algn="ctr">
                      <a:solidFill>
                        <a:schemeClr val="tx1"/>
                      </a:solidFill>
                      <a:prstDash val="solid"/>
                      <a:round/>
                      <a:headEnd type="none" w="med" len="med"/>
                      <a:tailEnd type="none" w="med" len="med"/>
                    </a:lnL>
                    <a:lnR w="28575" cap="flat" cmpd="sng" algn="ctr">
                      <a:solidFill>
                        <a:srgbClr val="0860A8"/>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0860A8"/>
                      </a:solidFill>
                      <a:prstDash val="solid"/>
                      <a:round/>
                      <a:headEnd type="none" w="med" len="med"/>
                      <a:tailEnd type="none" w="med" len="med"/>
                    </a:lnB>
                    <a:lnTlToBr>
                      <a:noFill/>
                    </a:lnTlToBr>
                    <a:lnBlToTr>
                      <a:noFill/>
                    </a:lnBlToTr>
                    <a:noFill/>
                  </a:tcPr>
                </a:tc>
              </a:tr>
            </a:tbl>
          </a:graphicData>
        </a:graphic>
      </p:graphicFrame>
      <p:sp>
        <p:nvSpPr>
          <p:cNvPr id="7" name="Content Placeholder 2"/>
          <p:cNvSpPr txBox="1">
            <a:spLocks/>
          </p:cNvSpPr>
          <p:nvPr/>
        </p:nvSpPr>
        <p:spPr bwMode="auto">
          <a:xfrm>
            <a:off x="304800" y="7845552"/>
            <a:ext cx="14020800" cy="384048"/>
          </a:xfrm>
          <a:prstGeom prst="rect">
            <a:avLst/>
          </a:prstGeom>
          <a:noFill/>
          <a:ln w="9525">
            <a:noFill/>
            <a:miter lim="800000"/>
            <a:headEnd/>
            <a:tailEnd/>
          </a:ln>
        </p:spPr>
        <p:txBody>
          <a:bodyPr lIns="130622" tIns="65311" rIns="130622" bIns="65311"/>
          <a:lstStyle/>
          <a:p>
            <a:pPr algn="ctr">
              <a:defRPr/>
            </a:pPr>
            <a:r>
              <a:rPr lang="en-US" sz="1600" dirty="0">
                <a:latin typeface="+mn-lt"/>
                <a:cs typeface="Arial" charset="0"/>
              </a:rPr>
              <a:t>Burleson, 2007</a:t>
            </a:r>
          </a:p>
        </p:txBody>
      </p:sp>
    </p:spTree>
  </p:cSld>
  <p:clrMapOvr>
    <a:masterClrMapping/>
  </p:clrMapOvr>
  <p:transition>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90500"/>
            <a:ext cx="14020800" cy="1066800"/>
          </a:xfrm>
        </p:spPr>
        <p:txBody>
          <a:bodyPr rtlCol="0">
            <a:normAutofit fontScale="90000"/>
          </a:bodyPr>
          <a:lstStyle/>
          <a:p>
            <a:pPr defTabSz="1306220" eaLnBrk="1" fontAlgn="auto" hangingPunct="1">
              <a:spcAft>
                <a:spcPts val="0"/>
              </a:spcAft>
              <a:defRPr/>
            </a:pPr>
            <a:r>
              <a:rPr lang="en-US" dirty="0" smtClean="0"/>
              <a:t>Conclusion</a:t>
            </a:r>
            <a:endParaRPr lang="en-US" dirty="0"/>
          </a:p>
        </p:txBody>
      </p:sp>
      <p:sp>
        <p:nvSpPr>
          <p:cNvPr id="43011" name="Content Placeholder 2"/>
          <p:cNvSpPr>
            <a:spLocks noGrp="1"/>
          </p:cNvSpPr>
          <p:nvPr>
            <p:ph idx="1"/>
          </p:nvPr>
        </p:nvSpPr>
        <p:spPr>
          <a:xfrm>
            <a:off x="304800" y="1219200"/>
            <a:ext cx="14020800" cy="6559550"/>
          </a:xfrm>
        </p:spPr>
        <p:txBody>
          <a:bodyPr/>
          <a:lstStyle/>
          <a:p>
            <a:pPr eaLnBrk="1" hangingPunct="1">
              <a:spcBef>
                <a:spcPct val="0"/>
              </a:spcBef>
            </a:pPr>
            <a:r>
              <a:rPr lang="en-US" sz="3200" dirty="0" smtClean="0"/>
              <a:t>Reliability can’t be ignored</a:t>
            </a:r>
            <a:endParaRPr lang="en-US" dirty="0" smtClean="0"/>
          </a:p>
          <a:p>
            <a:pPr lvl="1" eaLnBrk="1" hangingPunct="1">
              <a:spcBef>
                <a:spcPct val="0"/>
              </a:spcBef>
            </a:pPr>
            <a:r>
              <a:rPr lang="en-US" dirty="0" smtClean="0"/>
              <a:t>Reliability decreases with shrinking technologies and rising transistor count </a:t>
            </a:r>
          </a:p>
          <a:p>
            <a:pPr lvl="1" eaLnBrk="1" hangingPunct="1">
              <a:spcBef>
                <a:spcPct val="0"/>
              </a:spcBef>
            </a:pPr>
            <a:r>
              <a:rPr lang="en-US" dirty="0" err="1" smtClean="0"/>
              <a:t>Multicore</a:t>
            </a:r>
            <a:r>
              <a:rPr lang="en-US" dirty="0" smtClean="0"/>
              <a:t> SoC designs worsen the trend</a:t>
            </a:r>
          </a:p>
          <a:p>
            <a:pPr lvl="1" eaLnBrk="1" hangingPunct="1">
              <a:spcBef>
                <a:spcPct val="0"/>
              </a:spcBef>
            </a:pPr>
            <a:r>
              <a:rPr lang="en-US" dirty="0" smtClean="0"/>
              <a:t>Methods have been used already to improve reliability</a:t>
            </a:r>
          </a:p>
          <a:p>
            <a:pPr lvl="1" eaLnBrk="1" hangingPunct="1">
              <a:spcBef>
                <a:spcPct val="0"/>
              </a:spcBef>
            </a:pPr>
            <a:r>
              <a:rPr lang="en-US" dirty="0" smtClean="0"/>
              <a:t>“Blanket” redundancy is one of them but it is costly</a:t>
            </a:r>
          </a:p>
          <a:p>
            <a:pPr lvl="1" eaLnBrk="1" hangingPunct="1">
              <a:spcBef>
                <a:spcPct val="0"/>
              </a:spcBef>
            </a:pPr>
            <a:r>
              <a:rPr lang="en-US" dirty="0" smtClean="0"/>
              <a:t>System reliability requires software contribution</a:t>
            </a:r>
          </a:p>
          <a:p>
            <a:pPr eaLnBrk="1" hangingPunct="1">
              <a:spcBef>
                <a:spcPct val="0"/>
              </a:spcBef>
            </a:pPr>
            <a:r>
              <a:rPr lang="en-US" sz="3200" dirty="0" smtClean="0"/>
              <a:t>Opportunities exist</a:t>
            </a:r>
          </a:p>
          <a:p>
            <a:pPr lvl="1" eaLnBrk="1" hangingPunct="1">
              <a:spcBef>
                <a:spcPct val="0"/>
              </a:spcBef>
            </a:pPr>
            <a:r>
              <a:rPr lang="en-US" sz="2800" dirty="0" smtClean="0"/>
              <a:t>Multi-core solutions just beginning</a:t>
            </a:r>
          </a:p>
          <a:p>
            <a:pPr lvl="1" eaLnBrk="1" hangingPunct="1">
              <a:spcBef>
                <a:spcPct val="0"/>
              </a:spcBef>
            </a:pPr>
            <a:r>
              <a:rPr lang="en-US" sz="2800" dirty="0" smtClean="0"/>
              <a:t>Metrics in place to evaluate impact</a:t>
            </a:r>
          </a:p>
          <a:p>
            <a:pPr lvl="1" eaLnBrk="1" hangingPunct="1">
              <a:spcBef>
                <a:spcPct val="0"/>
              </a:spcBef>
            </a:pPr>
            <a:endParaRPr lang="en-US" sz="2800" dirty="0" smtClean="0"/>
          </a:p>
        </p:txBody>
      </p:sp>
      <p:pic>
        <p:nvPicPr>
          <p:cNvPr id="4" name="Picture 4" descr="Reliability+rope"/>
          <p:cNvPicPr>
            <a:picLocks noChangeAspect="1" noChangeArrowheads="1"/>
          </p:cNvPicPr>
          <p:nvPr/>
        </p:nvPicPr>
        <p:blipFill>
          <a:blip r:embed="rId2"/>
          <a:srcRect/>
          <a:stretch>
            <a:fillRect/>
          </a:stretch>
        </p:blipFill>
        <p:spPr bwMode="auto">
          <a:xfrm>
            <a:off x="9753600" y="3886200"/>
            <a:ext cx="3891235" cy="3062914"/>
          </a:xfrm>
          <a:prstGeom prst="roundRect">
            <a:avLst>
              <a:gd name="adj" fmla="val 1764"/>
            </a:avLst>
          </a:prstGeom>
          <a:solidFill>
            <a:srgbClr val="FFFFFF">
              <a:shade val="85000"/>
            </a:srgbClr>
          </a:solidFill>
          <a:ln w="12700">
            <a:solidFill>
              <a:schemeClr val="tx1"/>
            </a:solidFill>
          </a:ln>
          <a:effectLst>
            <a:reflection blurRad="12700" stA="38000" endPos="28000" dist="5000" dir="5400000" sy="-100000" algn="bl" rotWithShape="0"/>
          </a:effectLst>
        </p:spPr>
      </p:pic>
      <p:sp>
        <p:nvSpPr>
          <p:cNvPr id="5" name="Rectangle 4"/>
          <p:cNvSpPr/>
          <p:nvPr/>
        </p:nvSpPr>
        <p:spPr>
          <a:xfrm>
            <a:off x="762000" y="7767935"/>
            <a:ext cx="7315200" cy="461665"/>
          </a:xfrm>
          <a:prstGeom prst="rect">
            <a:avLst/>
          </a:prstGeom>
        </p:spPr>
        <p:txBody>
          <a:bodyPr wrap="square">
            <a:spAutoFit/>
          </a:bodyPr>
          <a:lstStyle/>
          <a:p>
            <a:r>
              <a:rPr lang="en-US" sz="800" b="1" u="sng" dirty="0" smtClean="0">
                <a:latin typeface="+mn-lt"/>
              </a:rPr>
              <a:t>				</a:t>
            </a:r>
          </a:p>
          <a:p>
            <a:r>
              <a:rPr lang="en-US" sz="1600" dirty="0" smtClean="0">
                <a:latin typeface="+mn-lt"/>
              </a:rPr>
              <a:t>Acknowledgments: N. Seifert, B. Bowhill</a:t>
            </a:r>
          </a:p>
        </p:txBody>
      </p:sp>
    </p:spTree>
  </p:cSld>
  <p:clrMapOvr>
    <a:masterClrMapping/>
  </p:clrMapOvr>
  <p:transition>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90500"/>
            <a:ext cx="14020800" cy="1066800"/>
          </a:xfrm>
        </p:spPr>
        <p:txBody>
          <a:bodyPr rtlCol="0">
            <a:normAutofit fontScale="90000"/>
          </a:bodyPr>
          <a:lstStyle/>
          <a:p>
            <a:pPr defTabSz="1306220" eaLnBrk="1" fontAlgn="auto" hangingPunct="1">
              <a:spcAft>
                <a:spcPts val="0"/>
              </a:spcAft>
              <a:defRPr/>
            </a:pPr>
            <a:r>
              <a:rPr lang="en-US" dirty="0" smtClean="0"/>
              <a:t>Agenda</a:t>
            </a:r>
            <a:endParaRPr lang="en-US" dirty="0"/>
          </a:p>
        </p:txBody>
      </p:sp>
      <p:sp>
        <p:nvSpPr>
          <p:cNvPr id="30723" name="Content Placeholder 2"/>
          <p:cNvSpPr>
            <a:spLocks noGrp="1"/>
          </p:cNvSpPr>
          <p:nvPr>
            <p:ph idx="1"/>
          </p:nvPr>
        </p:nvSpPr>
        <p:spPr>
          <a:xfrm>
            <a:off x="304800" y="1219200"/>
            <a:ext cx="14020800" cy="5808663"/>
          </a:xfrm>
        </p:spPr>
        <p:txBody>
          <a:bodyPr/>
          <a:lstStyle/>
          <a:p>
            <a:pPr eaLnBrk="1" hangingPunct="1">
              <a:spcBef>
                <a:spcPct val="0"/>
              </a:spcBef>
            </a:pPr>
            <a:r>
              <a:rPr lang="en-US" sz="3200" dirty="0" smtClean="0"/>
              <a:t>Background</a:t>
            </a:r>
          </a:p>
          <a:p>
            <a:pPr eaLnBrk="1" hangingPunct="1">
              <a:spcBef>
                <a:spcPct val="0"/>
              </a:spcBef>
            </a:pPr>
            <a:r>
              <a:rPr lang="en-US" sz="3200" dirty="0" smtClean="0"/>
              <a:t>Causes</a:t>
            </a:r>
          </a:p>
          <a:p>
            <a:pPr eaLnBrk="1" hangingPunct="1">
              <a:spcBef>
                <a:spcPct val="0"/>
              </a:spcBef>
            </a:pPr>
            <a:r>
              <a:rPr lang="en-US" sz="3200" dirty="0" smtClean="0"/>
              <a:t>Solutions</a:t>
            </a:r>
          </a:p>
          <a:p>
            <a:pPr eaLnBrk="1" hangingPunct="1">
              <a:spcBef>
                <a:spcPct val="0"/>
              </a:spcBef>
            </a:pPr>
            <a:r>
              <a:rPr lang="en-US" sz="3200" dirty="0" smtClean="0"/>
              <a:t>Conclusion</a:t>
            </a:r>
          </a:p>
        </p:txBody>
      </p:sp>
      <p:cxnSp>
        <p:nvCxnSpPr>
          <p:cNvPr id="8" name="Straight Connector 7"/>
          <p:cNvCxnSpPr/>
          <p:nvPr/>
        </p:nvCxnSpPr>
        <p:spPr>
          <a:xfrm rot="16200000" flipH="1">
            <a:off x="11926094" y="2705100"/>
            <a:ext cx="2971800" cy="0"/>
          </a:xfrm>
          <a:prstGeom prst="line">
            <a:avLst/>
          </a:prstGeom>
          <a:ln w="76200">
            <a:solidFill>
              <a:srgbClr val="0860A8"/>
            </a:solidFill>
          </a:ln>
          <a:effectLst>
            <a:glow rad="63500">
              <a:schemeClr val="accent1">
                <a:satMod val="175000"/>
                <a:alpha val="40000"/>
              </a:schemeClr>
            </a:glow>
            <a:outerShdw blurRad="40000" dist="23000" dir="5400000" rotWithShape="0">
              <a:srgbClr val="000000">
                <a:alpha val="35000"/>
              </a:srgbClr>
            </a:outerShdw>
            <a:reflection blurRad="6350" stA="50000" endA="300" endPos="55000" dir="5400000" sy="-100000" algn="bl" rotWithShape="0"/>
          </a:effectLst>
        </p:spPr>
        <p:style>
          <a:lnRef idx="3">
            <a:schemeClr val="accent5"/>
          </a:lnRef>
          <a:fillRef idx="0">
            <a:schemeClr val="accent5"/>
          </a:fillRef>
          <a:effectRef idx="2">
            <a:schemeClr val="accent5"/>
          </a:effectRef>
          <a:fontRef idx="minor">
            <a:schemeClr val="tx1"/>
          </a:fontRef>
        </p:style>
      </p:cxnSp>
      <p:sp>
        <p:nvSpPr>
          <p:cNvPr id="4" name="Rectangle 3"/>
          <p:cNvSpPr/>
          <p:nvPr/>
        </p:nvSpPr>
        <p:spPr>
          <a:xfrm>
            <a:off x="6096000" y="1143000"/>
            <a:ext cx="7315200" cy="3108543"/>
          </a:xfrm>
          <a:prstGeom prst="rect">
            <a:avLst/>
          </a:prstGeom>
        </p:spPr>
        <p:txBody>
          <a:bodyPr>
            <a:spAutoFit/>
          </a:bodyPr>
          <a:lstStyle/>
          <a:p>
            <a:pPr marL="0" lvl="1" indent="4763" algn="r">
              <a:tabLst>
                <a:tab pos="13662025" algn="r"/>
              </a:tabLst>
              <a:defRPr/>
            </a:pPr>
            <a:r>
              <a:rPr lang="en-US" sz="2800" i="1" dirty="0">
                <a:effectLst/>
                <a:latin typeface="+mn-lt"/>
              </a:rPr>
              <a:t>“As technology scales, variability will continue to become worse. Random dopant fluctuations and sub-wavelength lithography will yield static variations, supply voltage and temperature variations will affect circuit performance and leakage power, soft-error rates will continue to rise, and transistor aging will become worse.”</a:t>
            </a:r>
          </a:p>
        </p:txBody>
      </p:sp>
      <p:sp>
        <p:nvSpPr>
          <p:cNvPr id="6" name="Rectangle 5"/>
          <p:cNvSpPr/>
          <p:nvPr/>
        </p:nvSpPr>
        <p:spPr>
          <a:xfrm>
            <a:off x="7391400" y="4495800"/>
            <a:ext cx="6019800" cy="923330"/>
          </a:xfrm>
          <a:prstGeom prst="rect">
            <a:avLst/>
          </a:prstGeom>
        </p:spPr>
        <p:txBody>
          <a:bodyPr>
            <a:spAutoFit/>
          </a:bodyPr>
          <a:lstStyle/>
          <a:p>
            <a:pPr marL="0" lvl="1" indent="4763" algn="r">
              <a:tabLst>
                <a:tab pos="13662025" algn="r"/>
              </a:tabLst>
              <a:defRPr/>
            </a:pPr>
            <a:r>
              <a:rPr lang="en-US" sz="1800" i="1" dirty="0" err="1">
                <a:effectLst/>
                <a:latin typeface="+mn-lt"/>
              </a:rPr>
              <a:t>Shekhar</a:t>
            </a:r>
            <a:r>
              <a:rPr lang="en-US" sz="1800" i="1" dirty="0">
                <a:effectLst/>
                <a:latin typeface="+mn-lt"/>
              </a:rPr>
              <a:t> </a:t>
            </a:r>
            <a:r>
              <a:rPr lang="en-US" sz="1800" i="1" dirty="0" err="1">
                <a:effectLst/>
                <a:latin typeface="+mn-lt"/>
              </a:rPr>
              <a:t>Borkar</a:t>
            </a:r>
            <a:r>
              <a:rPr lang="en-US" sz="1800" i="1" dirty="0">
                <a:effectLst/>
                <a:latin typeface="+mn-lt"/>
              </a:rPr>
              <a:t>, “Designing Reliable Systems from Unreliable Components: The Challenges of Transistor Variability and Degradation,” </a:t>
            </a:r>
            <a:r>
              <a:rPr lang="en-US" sz="1600" i="1" dirty="0">
                <a:effectLst/>
                <a:latin typeface="+mn-lt"/>
              </a:rPr>
              <a:t>IEEE Micro, vol. 25, no. 6, pp. 10-16, Nov./Dec. 2005</a:t>
            </a:r>
            <a:endParaRPr lang="en-US" sz="1800" i="1" dirty="0">
              <a:effectLst/>
              <a:latin typeface="+mn-lt"/>
            </a:endParaRPr>
          </a:p>
        </p:txBody>
      </p:sp>
      <p:pic>
        <p:nvPicPr>
          <p:cNvPr id="30727" name="Picture 2"/>
          <p:cNvPicPr>
            <a:picLocks noChangeAspect="1" noChangeArrowheads="1"/>
          </p:cNvPicPr>
          <p:nvPr/>
        </p:nvPicPr>
        <p:blipFill>
          <a:blip r:embed="rId2"/>
          <a:srcRect r="46896"/>
          <a:stretch>
            <a:fillRect/>
          </a:stretch>
        </p:blipFill>
        <p:spPr bwMode="auto">
          <a:xfrm>
            <a:off x="609600" y="4191000"/>
            <a:ext cx="5105400" cy="3352800"/>
          </a:xfrm>
          <a:prstGeom prst="rect">
            <a:avLst/>
          </a:prstGeom>
          <a:noFill/>
          <a:ln w="12700">
            <a:noFill/>
            <a:miter lim="800000"/>
            <a:headEnd/>
            <a:tailEnd/>
          </a:ln>
        </p:spPr>
      </p:pic>
      <p:sp>
        <p:nvSpPr>
          <p:cNvPr id="14" name="Content Placeholder 2"/>
          <p:cNvSpPr txBox="1">
            <a:spLocks/>
          </p:cNvSpPr>
          <p:nvPr/>
        </p:nvSpPr>
        <p:spPr bwMode="auto">
          <a:xfrm>
            <a:off x="304800" y="7848600"/>
            <a:ext cx="14020800" cy="381000"/>
          </a:xfrm>
          <a:prstGeom prst="rect">
            <a:avLst/>
          </a:prstGeom>
          <a:noFill/>
          <a:ln w="9525">
            <a:noFill/>
            <a:miter lim="800000"/>
            <a:headEnd/>
            <a:tailEnd/>
          </a:ln>
        </p:spPr>
        <p:txBody>
          <a:bodyPr lIns="130622" tIns="65311" rIns="130622" bIns="65311"/>
          <a:lstStyle/>
          <a:p>
            <a:pPr algn="ctr">
              <a:defRPr/>
            </a:pPr>
            <a:r>
              <a:rPr lang="en-US" sz="1600" dirty="0">
                <a:latin typeface="+mn-lt"/>
                <a:cs typeface="Arial" charset="0"/>
              </a:rPr>
              <a:t>S. </a:t>
            </a:r>
            <a:r>
              <a:rPr lang="en-US" sz="1600" dirty="0" err="1">
                <a:latin typeface="+mn-lt"/>
                <a:cs typeface="Arial" charset="0"/>
              </a:rPr>
              <a:t>Borkar</a:t>
            </a:r>
            <a:r>
              <a:rPr lang="en-US" sz="1600" dirty="0">
                <a:latin typeface="+mn-lt"/>
                <a:cs typeface="Arial" charset="0"/>
              </a:rPr>
              <a:t> et al., “Parameter variations and impact on circuit and </a:t>
            </a:r>
            <a:r>
              <a:rPr lang="en-US" sz="1600" dirty="0" err="1">
                <a:latin typeface="+mn-lt"/>
                <a:cs typeface="Arial" charset="0"/>
              </a:rPr>
              <a:t>microarchitecture</a:t>
            </a:r>
            <a:r>
              <a:rPr lang="en-US" sz="1600" dirty="0">
                <a:latin typeface="+mn-lt"/>
                <a:cs typeface="Arial" charset="0"/>
              </a:rPr>
              <a:t>,” DAC, </a:t>
            </a:r>
            <a:r>
              <a:rPr lang="en-US" sz="1600" dirty="0" smtClean="0">
                <a:latin typeface="+mn-lt"/>
                <a:cs typeface="Arial" charset="0"/>
              </a:rPr>
              <a:t>2003</a:t>
            </a:r>
            <a:endParaRPr lang="en-US" sz="1600" dirty="0">
              <a:latin typeface="+mn-lt"/>
              <a:cs typeface="Arial" charset="0"/>
            </a:endParaRPr>
          </a:p>
        </p:txBody>
      </p:sp>
      <p:sp>
        <p:nvSpPr>
          <p:cNvPr id="11" name="Text Box 5"/>
          <p:cNvSpPr txBox="1">
            <a:spLocks noChangeArrowheads="1"/>
          </p:cNvSpPr>
          <p:nvPr/>
        </p:nvSpPr>
        <p:spPr bwMode="auto">
          <a:xfrm>
            <a:off x="304800" y="7239000"/>
            <a:ext cx="5791200" cy="377825"/>
          </a:xfrm>
          <a:prstGeom prst="rect">
            <a:avLst/>
          </a:prstGeom>
          <a:noFill/>
          <a:ln w="9525" algn="ctr">
            <a:noFill/>
            <a:miter lim="800000"/>
            <a:headEnd/>
            <a:tailEnd/>
          </a:ln>
        </p:spPr>
        <p:txBody>
          <a:bodyPr lIns="130622" tIns="65311" rIns="130622" bIns="65311">
            <a:spAutoFit/>
          </a:bodyPr>
          <a:lstStyle/>
          <a:p>
            <a:pPr algn="ctr">
              <a:spcBef>
                <a:spcPct val="50000"/>
              </a:spcBef>
              <a:defRPr/>
            </a:pPr>
            <a:r>
              <a:rPr lang="en-US" altLang="ko-KR" sz="1600" dirty="0">
                <a:latin typeface="+mn-lt"/>
                <a:ea typeface="SimSun" pitchFamily="2" charset="-122"/>
              </a:rPr>
              <a:t>F</a:t>
            </a:r>
            <a:r>
              <a:rPr lang="en-US" altLang="zh-CN" sz="1600" dirty="0">
                <a:latin typeface="+mn-lt"/>
              </a:rPr>
              <a:t>requency and </a:t>
            </a:r>
            <a:r>
              <a:rPr lang="en-US" altLang="ko-KR" sz="1600" dirty="0">
                <a:latin typeface="+mn-lt"/>
                <a:ea typeface="SimSun" pitchFamily="2" charset="-122"/>
              </a:rPr>
              <a:t>L</a:t>
            </a:r>
            <a:r>
              <a:rPr lang="en-US" altLang="zh-CN" sz="1600" dirty="0">
                <a:latin typeface="+mn-lt"/>
              </a:rPr>
              <a:t>eakage of </a:t>
            </a:r>
            <a:r>
              <a:rPr lang="en-US" altLang="ko-KR" sz="1600" dirty="0">
                <a:latin typeface="+mn-lt"/>
                <a:ea typeface="SimSun" pitchFamily="2" charset="-122"/>
              </a:rPr>
              <a:t>M</a:t>
            </a:r>
            <a:r>
              <a:rPr lang="en-US" altLang="zh-CN" sz="1600" dirty="0">
                <a:latin typeface="+mn-lt"/>
              </a:rPr>
              <a:t>icroprocessors in a </a:t>
            </a:r>
            <a:r>
              <a:rPr lang="en-US" altLang="ko-KR" sz="1600" dirty="0">
                <a:latin typeface="+mn-lt"/>
                <a:ea typeface="SimSun" pitchFamily="2" charset="-122"/>
              </a:rPr>
              <a:t>W</a:t>
            </a:r>
            <a:r>
              <a:rPr lang="en-US" altLang="zh-CN" sz="1600" dirty="0">
                <a:latin typeface="+mn-lt"/>
              </a:rPr>
              <a:t>afer</a:t>
            </a:r>
            <a:endParaRPr lang="en-US" altLang="ko-KR" sz="1600" dirty="0">
              <a:solidFill>
                <a:srgbClr val="FF0000"/>
              </a:solidFill>
              <a:latin typeface="+mn-lt"/>
              <a:cs typeface="맑은 고딕"/>
            </a:endParaRPr>
          </a:p>
        </p:txBody>
      </p:sp>
    </p:spTree>
  </p:cSld>
  <p:clrMapOvr>
    <a:masterClrMapping/>
  </p:clrMapOvr>
  <p:transition>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90500"/>
            <a:ext cx="14020800" cy="1066800"/>
          </a:xfrm>
        </p:spPr>
        <p:txBody>
          <a:bodyPr rtlCol="0">
            <a:normAutofit fontScale="90000"/>
          </a:bodyPr>
          <a:lstStyle/>
          <a:p>
            <a:pPr defTabSz="1306220" eaLnBrk="1" fontAlgn="auto" hangingPunct="1">
              <a:spcAft>
                <a:spcPts val="0"/>
              </a:spcAft>
              <a:defRPr/>
            </a:pPr>
            <a:r>
              <a:rPr lang="en-US" dirty="0" smtClean="0"/>
              <a:t>Background</a:t>
            </a:r>
            <a:endParaRPr lang="en-US" dirty="0"/>
          </a:p>
        </p:txBody>
      </p:sp>
      <p:sp>
        <p:nvSpPr>
          <p:cNvPr id="31747" name="Content Placeholder 2"/>
          <p:cNvSpPr>
            <a:spLocks noGrp="1"/>
          </p:cNvSpPr>
          <p:nvPr>
            <p:ph idx="1"/>
          </p:nvPr>
        </p:nvSpPr>
        <p:spPr>
          <a:xfrm>
            <a:off x="304800" y="1219200"/>
            <a:ext cx="14325600" cy="6330950"/>
          </a:xfrm>
        </p:spPr>
        <p:txBody>
          <a:bodyPr/>
          <a:lstStyle/>
          <a:p>
            <a:pPr eaLnBrk="1" hangingPunct="1">
              <a:spcBef>
                <a:spcPct val="0"/>
              </a:spcBef>
            </a:pPr>
            <a:r>
              <a:rPr lang="en-US" sz="3200" dirty="0" smtClean="0"/>
              <a:t>Reliability definition</a:t>
            </a:r>
          </a:p>
          <a:p>
            <a:pPr lvl="1" eaLnBrk="1" hangingPunct="1">
              <a:spcBef>
                <a:spcPct val="0"/>
              </a:spcBef>
              <a:tabLst>
                <a:tab pos="13716000" algn="r"/>
              </a:tabLst>
            </a:pPr>
            <a:r>
              <a:rPr lang="en-US" sz="2800" dirty="0" smtClean="0"/>
              <a:t>The measurable capability of an object to perform its intended function in the required time under specified conditions	</a:t>
            </a:r>
            <a:r>
              <a:rPr lang="en-US" sz="1800" i="1" dirty="0" smtClean="0">
                <a:solidFill>
                  <a:schemeClr val="tx1"/>
                </a:solidFill>
              </a:rPr>
              <a:t>Handbook of Reliability Engineering, Igor </a:t>
            </a:r>
            <a:r>
              <a:rPr lang="en-US" sz="1800" i="1" dirty="0" err="1" smtClean="0">
                <a:solidFill>
                  <a:schemeClr val="tx1"/>
                </a:solidFill>
              </a:rPr>
              <a:t>Ushakov</a:t>
            </a:r>
            <a:endParaRPr lang="en-US" sz="2800" i="1" dirty="0" smtClean="0">
              <a:solidFill>
                <a:schemeClr val="tx1"/>
              </a:solidFill>
            </a:endParaRPr>
          </a:p>
          <a:p>
            <a:pPr eaLnBrk="1" hangingPunct="1">
              <a:spcBef>
                <a:spcPct val="0"/>
              </a:spcBef>
            </a:pPr>
            <a:r>
              <a:rPr lang="en-US" sz="3200" dirty="0" smtClean="0"/>
              <a:t>Importance of reliability</a:t>
            </a:r>
          </a:p>
          <a:p>
            <a:pPr lvl="1" eaLnBrk="1" hangingPunct="1">
              <a:spcBef>
                <a:spcPct val="0"/>
              </a:spcBef>
            </a:pPr>
            <a:r>
              <a:rPr lang="en-US" sz="2800" dirty="0" smtClean="0"/>
              <a:t>Microprocessors’ quality and performance depends on their reliability</a:t>
            </a:r>
          </a:p>
          <a:p>
            <a:pPr lvl="1" eaLnBrk="1" hangingPunct="1">
              <a:spcBef>
                <a:spcPct val="0"/>
              </a:spcBef>
            </a:pPr>
            <a:r>
              <a:rPr lang="en-US" sz="2800" dirty="0" smtClean="0"/>
              <a:t>Current technology stresses reliability in all areas: semiconductors, materials, packaging…</a:t>
            </a:r>
          </a:p>
          <a:p>
            <a:pPr eaLnBrk="1" hangingPunct="1">
              <a:spcBef>
                <a:spcPct val="0"/>
              </a:spcBef>
            </a:pPr>
            <a:r>
              <a:rPr lang="en-US" sz="3200" dirty="0" smtClean="0"/>
              <a:t>Influencing factors</a:t>
            </a:r>
          </a:p>
          <a:p>
            <a:pPr lvl="1" eaLnBrk="1" hangingPunct="1">
              <a:spcBef>
                <a:spcPct val="0"/>
              </a:spcBef>
            </a:pPr>
            <a:r>
              <a:rPr lang="en-US" sz="2800" dirty="0" smtClean="0"/>
              <a:t>Fabrication process, mechanical assembly, electrical usage, environmental conditions</a:t>
            </a:r>
          </a:p>
          <a:p>
            <a:pPr lvl="1" eaLnBrk="1" hangingPunct="1">
              <a:spcBef>
                <a:spcPct val="0"/>
              </a:spcBef>
            </a:pPr>
            <a:r>
              <a:rPr lang="en-US" sz="2800" dirty="0" smtClean="0"/>
              <a:t>Mechanical stress, radiation, excessive voltage, current density, temperature, magnetic and electrical fields</a:t>
            </a:r>
          </a:p>
          <a:p>
            <a:pPr eaLnBrk="1" hangingPunct="1">
              <a:spcBef>
                <a:spcPct val="0"/>
              </a:spcBef>
            </a:pPr>
            <a:r>
              <a:rPr lang="en-US" sz="3200" dirty="0" smtClean="0"/>
              <a:t>Negative effects</a:t>
            </a:r>
          </a:p>
          <a:p>
            <a:pPr lvl="1" eaLnBrk="1" hangingPunct="1">
              <a:spcBef>
                <a:spcPct val="0"/>
              </a:spcBef>
            </a:pPr>
            <a:r>
              <a:rPr lang="en-US" sz="2800" dirty="0" smtClean="0"/>
              <a:t>Voltage, power, current, and/or temperature </a:t>
            </a:r>
            <a:r>
              <a:rPr lang="en-US" sz="2800" dirty="0" err="1" smtClean="0"/>
              <a:t>derating</a:t>
            </a:r>
            <a:endParaRPr lang="en-US" sz="2800" dirty="0" smtClean="0"/>
          </a:p>
          <a:p>
            <a:pPr lvl="1" eaLnBrk="1" hangingPunct="1">
              <a:spcBef>
                <a:spcPct val="0"/>
              </a:spcBef>
            </a:pPr>
            <a:r>
              <a:rPr lang="en-US" sz="2800" dirty="0" err="1" smtClean="0"/>
              <a:t>Metastability</a:t>
            </a:r>
            <a:r>
              <a:rPr lang="en-US" sz="2800" dirty="0" smtClean="0"/>
              <a:t>, logic timing margins, timing analysis</a:t>
            </a:r>
          </a:p>
          <a:p>
            <a:pPr lvl="1" eaLnBrk="1" hangingPunct="1">
              <a:spcBef>
                <a:spcPct val="0"/>
              </a:spcBef>
            </a:pPr>
            <a:r>
              <a:rPr lang="en-US" sz="2800" dirty="0" smtClean="0"/>
              <a:t>Overdesign, yield degradation</a:t>
            </a:r>
          </a:p>
        </p:txBody>
      </p:sp>
    </p:spTree>
  </p:cSld>
  <p:clrMapOvr>
    <a:masterClrMapping/>
  </p:clrMapOvr>
  <p:transition>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90500"/>
            <a:ext cx="14020800" cy="1066800"/>
          </a:xfrm>
        </p:spPr>
        <p:txBody>
          <a:bodyPr rtlCol="0">
            <a:normAutofit fontScale="90000"/>
          </a:bodyPr>
          <a:lstStyle/>
          <a:p>
            <a:pPr defTabSz="1306220" eaLnBrk="1" fontAlgn="auto" hangingPunct="1">
              <a:spcAft>
                <a:spcPts val="0"/>
              </a:spcAft>
              <a:defRPr/>
            </a:pPr>
            <a:r>
              <a:rPr lang="en-US" dirty="0" smtClean="0"/>
              <a:t>Causes</a:t>
            </a:r>
            <a:endParaRPr lang="en-US" dirty="0"/>
          </a:p>
        </p:txBody>
      </p:sp>
      <p:sp>
        <p:nvSpPr>
          <p:cNvPr id="32771" name="Content Placeholder 2"/>
          <p:cNvSpPr>
            <a:spLocks noGrp="1"/>
          </p:cNvSpPr>
          <p:nvPr>
            <p:ph idx="1"/>
          </p:nvPr>
        </p:nvSpPr>
        <p:spPr>
          <a:xfrm>
            <a:off x="304800" y="1219200"/>
            <a:ext cx="14020800" cy="6330950"/>
          </a:xfrm>
        </p:spPr>
        <p:txBody>
          <a:bodyPr/>
          <a:lstStyle/>
          <a:p>
            <a:pPr eaLnBrk="1" hangingPunct="1">
              <a:spcBef>
                <a:spcPct val="0"/>
              </a:spcBef>
            </a:pPr>
            <a:r>
              <a:rPr lang="en-US" sz="3200" dirty="0" smtClean="0"/>
              <a:t>Failure rate/time to failure (TTF)</a:t>
            </a:r>
          </a:p>
          <a:p>
            <a:pPr lvl="1">
              <a:spcBef>
                <a:spcPct val="0"/>
              </a:spcBef>
            </a:pPr>
            <a:r>
              <a:rPr lang="en-US" sz="2800" dirty="0" smtClean="0"/>
              <a:t>Infant mortality</a:t>
            </a:r>
          </a:p>
          <a:p>
            <a:pPr lvl="2">
              <a:spcBef>
                <a:spcPct val="0"/>
              </a:spcBef>
            </a:pPr>
            <a:r>
              <a:rPr lang="en-US" sz="2400" dirty="0" smtClean="0"/>
              <a:t>Not screened in fabrication</a:t>
            </a:r>
          </a:p>
          <a:p>
            <a:pPr lvl="2">
              <a:spcBef>
                <a:spcPct val="0"/>
              </a:spcBef>
            </a:pPr>
            <a:r>
              <a:rPr lang="en-US" sz="2400" dirty="0" smtClean="0"/>
              <a:t>Causes</a:t>
            </a:r>
          </a:p>
          <a:p>
            <a:pPr lvl="3">
              <a:spcBef>
                <a:spcPct val="0"/>
              </a:spcBef>
            </a:pPr>
            <a:r>
              <a:rPr lang="en-US" sz="2000" dirty="0" smtClean="0"/>
              <a:t>Micro particles collecting on the wafer </a:t>
            </a:r>
          </a:p>
          <a:p>
            <a:pPr lvl="3">
              <a:spcBef>
                <a:spcPct val="0"/>
              </a:spcBef>
            </a:pPr>
            <a:r>
              <a:rPr lang="en-US" sz="2000" dirty="0" smtClean="0"/>
              <a:t>Material defects, impurity precipitation</a:t>
            </a:r>
          </a:p>
          <a:p>
            <a:pPr lvl="3">
              <a:spcBef>
                <a:spcPct val="0"/>
              </a:spcBef>
            </a:pPr>
            <a:r>
              <a:rPr lang="en-US" sz="2000" dirty="0" smtClean="0"/>
              <a:t>Photolithography defects , mask misalignment</a:t>
            </a:r>
          </a:p>
          <a:p>
            <a:pPr lvl="3">
              <a:spcBef>
                <a:spcPct val="0"/>
              </a:spcBef>
            </a:pPr>
            <a:r>
              <a:rPr lang="en-US" sz="2000" dirty="0" smtClean="0"/>
              <a:t>Damage during fabrication process, scratches</a:t>
            </a:r>
          </a:p>
          <a:p>
            <a:pPr lvl="1">
              <a:spcBef>
                <a:spcPct val="0"/>
              </a:spcBef>
            </a:pPr>
            <a:r>
              <a:rPr lang="en-US" sz="2800" dirty="0" smtClean="0"/>
              <a:t>Useful lifetime period</a:t>
            </a:r>
          </a:p>
          <a:p>
            <a:pPr lvl="2">
              <a:spcBef>
                <a:spcPct val="0"/>
              </a:spcBef>
            </a:pPr>
            <a:r>
              <a:rPr lang="en-US" sz="2400" dirty="0" smtClean="0"/>
              <a:t>Randomly occurring failures due to various causes – stress, temperature, radiation…</a:t>
            </a:r>
          </a:p>
          <a:p>
            <a:pPr lvl="2">
              <a:spcBef>
                <a:spcPct val="0"/>
              </a:spcBef>
            </a:pPr>
            <a:r>
              <a:rPr lang="en-US" sz="2400" dirty="0" smtClean="0"/>
              <a:t>Failure rate is almost constant and never decreases to zero</a:t>
            </a:r>
          </a:p>
          <a:p>
            <a:pPr lvl="1">
              <a:spcBef>
                <a:spcPct val="0"/>
              </a:spcBef>
            </a:pPr>
            <a:r>
              <a:rPr lang="en-US" sz="2800" dirty="0" smtClean="0"/>
              <a:t>Wear-out period</a:t>
            </a:r>
          </a:p>
          <a:p>
            <a:pPr lvl="2">
              <a:spcBef>
                <a:spcPct val="0"/>
              </a:spcBef>
            </a:pPr>
            <a:r>
              <a:rPr lang="en-US" sz="2400" dirty="0" smtClean="0"/>
              <a:t>Product reaching end of life cycle</a:t>
            </a:r>
          </a:p>
          <a:p>
            <a:pPr lvl="2">
              <a:spcBef>
                <a:spcPct val="0"/>
              </a:spcBef>
            </a:pPr>
            <a:r>
              <a:rPr lang="en-US" sz="2400" dirty="0" smtClean="0"/>
              <a:t>Rapid increase in failure frequency</a:t>
            </a:r>
          </a:p>
          <a:p>
            <a:pPr lvl="2">
              <a:spcBef>
                <a:spcPct val="0"/>
              </a:spcBef>
            </a:pPr>
            <a:r>
              <a:rPr lang="en-US" sz="2400" dirty="0" smtClean="0"/>
              <a:t>Caused by age-related wear and tear</a:t>
            </a:r>
          </a:p>
          <a:p>
            <a:pPr lvl="3">
              <a:spcBef>
                <a:spcPct val="0"/>
              </a:spcBef>
            </a:pPr>
            <a:r>
              <a:rPr lang="en-US" sz="2000" dirty="0" err="1" smtClean="0"/>
              <a:t>Electromigration</a:t>
            </a:r>
            <a:r>
              <a:rPr lang="en-US" sz="2000" dirty="0" smtClean="0"/>
              <a:t>, oxide film destruction, hot carrier damage, …</a:t>
            </a:r>
          </a:p>
        </p:txBody>
      </p:sp>
      <p:pic>
        <p:nvPicPr>
          <p:cNvPr id="32772" name="Picture 2"/>
          <p:cNvPicPr>
            <a:picLocks noChangeAspect="1" noChangeArrowheads="1"/>
          </p:cNvPicPr>
          <p:nvPr/>
        </p:nvPicPr>
        <p:blipFill>
          <a:blip r:embed="rId2"/>
          <a:srcRect/>
          <a:stretch>
            <a:fillRect/>
          </a:stretch>
        </p:blipFill>
        <p:spPr bwMode="auto">
          <a:xfrm>
            <a:off x="8361834" y="914400"/>
            <a:ext cx="5292253" cy="3352800"/>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90500"/>
            <a:ext cx="14020800" cy="1066800"/>
          </a:xfrm>
        </p:spPr>
        <p:txBody>
          <a:bodyPr rtlCol="0">
            <a:normAutofit fontScale="90000"/>
          </a:bodyPr>
          <a:lstStyle/>
          <a:p>
            <a:pPr defTabSz="1306220" eaLnBrk="1" fontAlgn="auto" hangingPunct="1">
              <a:spcAft>
                <a:spcPts val="0"/>
              </a:spcAft>
              <a:defRPr/>
            </a:pPr>
            <a:r>
              <a:rPr lang="en-US" dirty="0" smtClean="0"/>
              <a:t>Causes</a:t>
            </a:r>
            <a:endParaRPr lang="en-US" dirty="0"/>
          </a:p>
        </p:txBody>
      </p:sp>
      <p:sp>
        <p:nvSpPr>
          <p:cNvPr id="33795" name="Content Placeholder 2"/>
          <p:cNvSpPr>
            <a:spLocks noGrp="1"/>
          </p:cNvSpPr>
          <p:nvPr>
            <p:ph idx="1"/>
          </p:nvPr>
        </p:nvSpPr>
        <p:spPr>
          <a:xfrm>
            <a:off x="304800" y="1219200"/>
            <a:ext cx="10210800" cy="6330950"/>
          </a:xfrm>
        </p:spPr>
        <p:txBody>
          <a:bodyPr/>
          <a:lstStyle/>
          <a:p>
            <a:pPr eaLnBrk="1" hangingPunct="1">
              <a:spcBef>
                <a:spcPct val="0"/>
              </a:spcBef>
            </a:pPr>
            <a:r>
              <a:rPr lang="en-US" sz="3200" dirty="0" smtClean="0"/>
              <a:t>Radiation: terrestrial environment</a:t>
            </a:r>
          </a:p>
          <a:p>
            <a:pPr lvl="1">
              <a:spcBef>
                <a:spcPct val="0"/>
              </a:spcBef>
            </a:pPr>
            <a:r>
              <a:rPr lang="en-US" sz="2800" dirty="0" smtClean="0"/>
              <a:t>Neutrons</a:t>
            </a:r>
          </a:p>
          <a:p>
            <a:pPr lvl="1">
              <a:spcBef>
                <a:spcPct val="0"/>
              </a:spcBef>
            </a:pPr>
            <a:r>
              <a:rPr lang="en-US" sz="2800" dirty="0" smtClean="0"/>
              <a:t>Alpha particles</a:t>
            </a:r>
          </a:p>
          <a:p>
            <a:pPr lvl="2">
              <a:spcBef>
                <a:spcPct val="0"/>
              </a:spcBef>
            </a:pPr>
            <a:r>
              <a:rPr lang="en-US" sz="2400" dirty="0" smtClean="0"/>
              <a:t>Impurities in incoming materials for manufacturing</a:t>
            </a:r>
          </a:p>
          <a:p>
            <a:pPr lvl="2">
              <a:spcBef>
                <a:spcPct val="0"/>
              </a:spcBef>
            </a:pPr>
            <a:r>
              <a:rPr lang="en-US" sz="2400" dirty="0" err="1" smtClean="0"/>
              <a:t>α’s</a:t>
            </a:r>
            <a:r>
              <a:rPr lang="en-US" sz="2400" dirty="0" smtClean="0"/>
              <a:t> have a finite penetration depth, </a:t>
            </a:r>
            <a:r>
              <a:rPr lang="en-US" sz="2400" i="1" dirty="0" smtClean="0"/>
              <a:t>so externally generated </a:t>
            </a:r>
            <a:r>
              <a:rPr lang="en-US" sz="2400" i="1" dirty="0" err="1" smtClean="0"/>
              <a:t>α’s</a:t>
            </a:r>
            <a:r>
              <a:rPr lang="en-US" sz="2400" i="1" dirty="0" smtClean="0"/>
              <a:t> cannot penetrate package layers</a:t>
            </a:r>
          </a:p>
          <a:p>
            <a:pPr lvl="2">
              <a:spcBef>
                <a:spcPct val="0"/>
              </a:spcBef>
            </a:pPr>
            <a:r>
              <a:rPr lang="en-US" sz="2400" dirty="0" smtClean="0"/>
              <a:t>All SER events due to α-particles are generated by internal sources</a:t>
            </a:r>
          </a:p>
        </p:txBody>
      </p:sp>
      <p:sp>
        <p:nvSpPr>
          <p:cNvPr id="7" name="Content Placeholder 2"/>
          <p:cNvSpPr txBox="1">
            <a:spLocks/>
          </p:cNvSpPr>
          <p:nvPr/>
        </p:nvSpPr>
        <p:spPr bwMode="auto">
          <a:xfrm>
            <a:off x="304800" y="7848600"/>
            <a:ext cx="4648200" cy="381000"/>
          </a:xfrm>
          <a:prstGeom prst="rect">
            <a:avLst/>
          </a:prstGeom>
          <a:noFill/>
          <a:ln w="9525">
            <a:noFill/>
            <a:miter lim="800000"/>
            <a:headEnd/>
            <a:tailEnd/>
          </a:ln>
        </p:spPr>
        <p:txBody>
          <a:bodyPr lIns="130622" tIns="65311" rIns="130622" bIns="65311"/>
          <a:lstStyle/>
          <a:p>
            <a:pPr algn="ctr">
              <a:defRPr/>
            </a:pPr>
            <a:r>
              <a:rPr lang="en-US" sz="1600" dirty="0">
                <a:latin typeface="+mj-lt"/>
                <a:cs typeface="Arial" charset="0"/>
              </a:rPr>
              <a:t>N. </a:t>
            </a:r>
            <a:r>
              <a:rPr lang="en-US" sz="1600" dirty="0" smtClean="0">
                <a:latin typeface="+mj-lt"/>
                <a:cs typeface="Arial" charset="0"/>
              </a:rPr>
              <a:t>Seifert, Intel </a:t>
            </a:r>
            <a:endParaRPr lang="en-US" sz="1600" dirty="0">
              <a:latin typeface="+mj-lt"/>
              <a:cs typeface="Arial" charset="0"/>
            </a:endParaRPr>
          </a:p>
        </p:txBody>
      </p:sp>
      <p:pic>
        <p:nvPicPr>
          <p:cNvPr id="33797" name="Picture 7" descr="athmosgrafik_12.jpg"/>
          <p:cNvPicPr>
            <a:picLocks noChangeAspect="1"/>
          </p:cNvPicPr>
          <p:nvPr/>
        </p:nvPicPr>
        <p:blipFill>
          <a:blip r:embed="rId2"/>
          <a:srcRect/>
          <a:stretch>
            <a:fillRect/>
          </a:stretch>
        </p:blipFill>
        <p:spPr bwMode="auto">
          <a:xfrm>
            <a:off x="10515600" y="3000375"/>
            <a:ext cx="3705225" cy="4391025"/>
          </a:xfrm>
          <a:prstGeom prst="rect">
            <a:avLst/>
          </a:prstGeom>
          <a:noFill/>
          <a:ln w="9525">
            <a:noFill/>
            <a:miter lim="800000"/>
            <a:headEnd/>
            <a:tailEnd/>
          </a:ln>
        </p:spPr>
      </p:pic>
      <p:pic>
        <p:nvPicPr>
          <p:cNvPr id="33798" name="Picture 2"/>
          <p:cNvPicPr>
            <a:picLocks noChangeAspect="1" noChangeArrowheads="1"/>
          </p:cNvPicPr>
          <p:nvPr/>
        </p:nvPicPr>
        <p:blipFill>
          <a:blip r:embed="rId3"/>
          <a:srcRect/>
          <a:stretch>
            <a:fillRect/>
          </a:stretch>
        </p:blipFill>
        <p:spPr bwMode="auto">
          <a:xfrm>
            <a:off x="381000" y="4800600"/>
            <a:ext cx="5069356" cy="2362200"/>
          </a:xfrm>
          <a:prstGeom prst="rect">
            <a:avLst/>
          </a:prstGeom>
          <a:noFill/>
          <a:ln w="9525">
            <a:noFill/>
            <a:miter lim="800000"/>
            <a:headEnd/>
            <a:tailEnd/>
          </a:ln>
        </p:spPr>
      </p:pic>
      <p:sp>
        <p:nvSpPr>
          <p:cNvPr id="8" name="Content Placeholder 2"/>
          <p:cNvSpPr txBox="1">
            <a:spLocks/>
          </p:cNvSpPr>
          <p:nvPr/>
        </p:nvSpPr>
        <p:spPr bwMode="auto">
          <a:xfrm>
            <a:off x="10363200" y="7848600"/>
            <a:ext cx="4267200" cy="381000"/>
          </a:xfrm>
          <a:prstGeom prst="rect">
            <a:avLst/>
          </a:prstGeom>
          <a:noFill/>
          <a:ln w="9525">
            <a:noFill/>
            <a:miter lim="800000"/>
            <a:headEnd/>
            <a:tailEnd/>
          </a:ln>
        </p:spPr>
        <p:txBody>
          <a:bodyPr lIns="130622" tIns="65311" rIns="130622" bIns="65311"/>
          <a:lstStyle/>
          <a:p>
            <a:pPr algn="ctr">
              <a:defRPr/>
            </a:pPr>
            <a:r>
              <a:rPr lang="en-US" sz="1600" dirty="0" err="1" smtClean="0">
                <a:latin typeface="+mj-lt"/>
                <a:cs typeface="Arial" charset="0"/>
              </a:rPr>
              <a:t>Physikalisch-Technische</a:t>
            </a:r>
            <a:r>
              <a:rPr lang="en-US" sz="1600" dirty="0" smtClean="0">
                <a:latin typeface="+mj-lt"/>
                <a:cs typeface="Arial" charset="0"/>
              </a:rPr>
              <a:t> </a:t>
            </a:r>
            <a:r>
              <a:rPr lang="en-US" sz="1600" dirty="0" err="1" smtClean="0">
                <a:latin typeface="+mj-lt"/>
                <a:cs typeface="Arial" charset="0"/>
              </a:rPr>
              <a:t>Bundesanstalt</a:t>
            </a:r>
            <a:endParaRPr lang="en-US" sz="1600" dirty="0">
              <a:latin typeface="+mj-lt"/>
              <a:cs typeface="Arial" charset="0"/>
            </a:endParaRPr>
          </a:p>
        </p:txBody>
      </p:sp>
      <p:pic>
        <p:nvPicPr>
          <p:cNvPr id="10" name="Picture 17"/>
          <p:cNvPicPr>
            <a:picLocks noChangeAspect="1" noChangeArrowheads="1"/>
          </p:cNvPicPr>
          <p:nvPr/>
        </p:nvPicPr>
        <p:blipFill>
          <a:blip r:embed="rId4"/>
          <a:srcRect/>
          <a:stretch>
            <a:fillRect/>
          </a:stretch>
        </p:blipFill>
        <p:spPr bwMode="auto">
          <a:xfrm>
            <a:off x="5791200" y="5148263"/>
            <a:ext cx="4002382" cy="2014537"/>
          </a:xfrm>
          <a:prstGeom prst="rect">
            <a:avLst/>
          </a:prstGeom>
          <a:noFill/>
          <a:ln w="9525">
            <a:noFill/>
            <a:miter lim="800000"/>
            <a:headEnd/>
            <a:tailEnd/>
          </a:ln>
        </p:spPr>
      </p:pic>
      <p:sp>
        <p:nvSpPr>
          <p:cNvPr id="14" name="Content Placeholder 2"/>
          <p:cNvSpPr txBox="1">
            <a:spLocks/>
          </p:cNvSpPr>
          <p:nvPr/>
        </p:nvSpPr>
        <p:spPr bwMode="auto">
          <a:xfrm>
            <a:off x="5715000" y="7848600"/>
            <a:ext cx="4648200" cy="381000"/>
          </a:xfrm>
          <a:prstGeom prst="rect">
            <a:avLst/>
          </a:prstGeom>
          <a:noFill/>
          <a:ln w="9525">
            <a:noFill/>
            <a:miter lim="800000"/>
            <a:headEnd/>
            <a:tailEnd/>
          </a:ln>
        </p:spPr>
        <p:txBody>
          <a:bodyPr lIns="130622" tIns="65311" rIns="130622" bIns="65311"/>
          <a:lstStyle/>
          <a:p>
            <a:pPr algn="ctr">
              <a:defRPr/>
            </a:pPr>
            <a:r>
              <a:rPr lang="en-US" sz="1600" dirty="0" smtClean="0">
                <a:latin typeface="+mj-lt"/>
                <a:cs typeface="Arial" charset="0"/>
              </a:rPr>
              <a:t>P. </a:t>
            </a:r>
            <a:r>
              <a:rPr lang="en-US" sz="1600" dirty="0" err="1" smtClean="0">
                <a:latin typeface="+mj-lt"/>
                <a:cs typeface="Arial" charset="0"/>
              </a:rPr>
              <a:t>Hazucha</a:t>
            </a:r>
            <a:r>
              <a:rPr lang="en-US" sz="1600" dirty="0">
                <a:latin typeface="+mj-lt"/>
                <a:cs typeface="Arial" charset="0"/>
              </a:rPr>
              <a:t>, </a:t>
            </a:r>
            <a:r>
              <a:rPr lang="en-US" sz="1600" dirty="0" smtClean="0">
                <a:latin typeface="+mj-lt"/>
                <a:cs typeface="Arial" charset="0"/>
              </a:rPr>
              <a:t>N. Seifert, Transient </a:t>
            </a:r>
            <a:r>
              <a:rPr lang="en-US" sz="1600" dirty="0">
                <a:latin typeface="+mj-lt"/>
                <a:cs typeface="Arial" charset="0"/>
              </a:rPr>
              <a:t>fault </a:t>
            </a:r>
            <a:r>
              <a:rPr lang="en-US" sz="1600" dirty="0" smtClean="0">
                <a:latin typeface="+mj-lt"/>
                <a:cs typeface="Arial" charset="0"/>
              </a:rPr>
              <a:t>rate </a:t>
            </a:r>
            <a:endParaRPr lang="en-US" sz="1600" dirty="0">
              <a:latin typeface="+mj-lt"/>
              <a:cs typeface="Arial" charset="0"/>
            </a:endParaRPr>
          </a:p>
          <a:p>
            <a:pPr algn="ctr">
              <a:defRPr/>
            </a:pPr>
            <a:endParaRPr lang="en-US" sz="1600" dirty="0">
              <a:latin typeface="+mj-lt"/>
              <a:cs typeface="Arial" charset="0"/>
            </a:endParaRPr>
          </a:p>
          <a:p>
            <a:pPr algn="ctr">
              <a:defRPr/>
            </a:pPr>
            <a:endParaRPr lang="en-US" sz="1600" dirty="0">
              <a:latin typeface="+mj-lt"/>
              <a:cs typeface="Arial" charset="0"/>
            </a:endParaRPr>
          </a:p>
        </p:txBody>
      </p:sp>
      <p:sp>
        <p:nvSpPr>
          <p:cNvPr id="13" name="Rectangle 12"/>
          <p:cNvSpPr/>
          <p:nvPr/>
        </p:nvSpPr>
        <p:spPr>
          <a:xfrm>
            <a:off x="10509956" y="3014133"/>
            <a:ext cx="3714044" cy="4391378"/>
          </a:xfrm>
          <a:prstGeom prst="rect">
            <a:avLst/>
          </a:prstGeom>
          <a:noFill/>
          <a:ln w="25400">
            <a:solidFill>
              <a:srgbClr val="086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90500"/>
            <a:ext cx="14020800" cy="1066800"/>
          </a:xfrm>
        </p:spPr>
        <p:txBody>
          <a:bodyPr rtlCol="0">
            <a:normAutofit fontScale="90000"/>
          </a:bodyPr>
          <a:lstStyle/>
          <a:p>
            <a:pPr defTabSz="1306220" eaLnBrk="1" fontAlgn="auto" hangingPunct="1">
              <a:spcAft>
                <a:spcPts val="0"/>
              </a:spcAft>
              <a:defRPr/>
            </a:pPr>
            <a:r>
              <a:rPr lang="en-US" dirty="0" smtClean="0"/>
              <a:t>Causes</a:t>
            </a:r>
            <a:endParaRPr lang="en-US" dirty="0"/>
          </a:p>
        </p:txBody>
      </p:sp>
      <p:sp>
        <p:nvSpPr>
          <p:cNvPr id="34819" name="Content Placeholder 2"/>
          <p:cNvSpPr>
            <a:spLocks noGrp="1"/>
          </p:cNvSpPr>
          <p:nvPr>
            <p:ph idx="1"/>
          </p:nvPr>
        </p:nvSpPr>
        <p:spPr>
          <a:xfrm>
            <a:off x="304800" y="1219200"/>
            <a:ext cx="14020800" cy="6483350"/>
          </a:xfrm>
        </p:spPr>
        <p:txBody>
          <a:bodyPr/>
          <a:lstStyle/>
          <a:p>
            <a:pPr eaLnBrk="1" hangingPunct="1">
              <a:spcBef>
                <a:spcPct val="0"/>
              </a:spcBef>
            </a:pPr>
            <a:r>
              <a:rPr lang="en-US" sz="3200" dirty="0" smtClean="0"/>
              <a:t>Radiation: single event effects (SEE) and soft errors (SE)…</a:t>
            </a:r>
            <a:endParaRPr lang="en-US" sz="1600" dirty="0" smtClean="0"/>
          </a:p>
          <a:p>
            <a:pPr lvl="1" eaLnBrk="1" hangingPunct="1">
              <a:spcBef>
                <a:spcPct val="0"/>
              </a:spcBef>
            </a:pPr>
            <a:r>
              <a:rPr lang="en-US" sz="2800" dirty="0" smtClean="0"/>
              <a:t>Electrical disturbance in a microelectronic circuit caused by the passage of a single ionizing particle through semiconductor material</a:t>
            </a:r>
          </a:p>
          <a:p>
            <a:pPr lvl="1" eaLnBrk="1" hangingPunct="1">
              <a:spcBef>
                <a:spcPct val="0"/>
              </a:spcBef>
            </a:pPr>
            <a:r>
              <a:rPr lang="en-US" sz="2800" dirty="0" smtClean="0"/>
              <a:t>Classification</a:t>
            </a:r>
          </a:p>
          <a:p>
            <a:pPr lvl="2">
              <a:spcBef>
                <a:spcPct val="0"/>
              </a:spcBef>
            </a:pPr>
            <a:r>
              <a:rPr lang="en-US" sz="2400" dirty="0" smtClean="0"/>
              <a:t>SEE: Single Event Effect</a:t>
            </a:r>
          </a:p>
          <a:p>
            <a:pPr lvl="2">
              <a:spcBef>
                <a:spcPct val="0"/>
              </a:spcBef>
            </a:pPr>
            <a:r>
              <a:rPr lang="en-US" sz="2400" dirty="0" smtClean="0"/>
              <a:t>SER: Soft Error Rate (FIT)</a:t>
            </a:r>
          </a:p>
          <a:p>
            <a:pPr lvl="2">
              <a:spcBef>
                <a:spcPct val="0"/>
              </a:spcBef>
            </a:pPr>
            <a:r>
              <a:rPr lang="en-US" sz="2400" dirty="0" smtClean="0"/>
              <a:t>SEU: Single event upset</a:t>
            </a:r>
          </a:p>
          <a:p>
            <a:pPr lvl="3">
              <a:spcBef>
                <a:spcPct val="0"/>
              </a:spcBef>
            </a:pPr>
            <a:r>
              <a:rPr lang="en-US" sz="2000" dirty="0" smtClean="0"/>
              <a:t>SBU: Single bit upset</a:t>
            </a:r>
          </a:p>
          <a:p>
            <a:pPr lvl="3">
              <a:spcBef>
                <a:spcPct val="0"/>
              </a:spcBef>
            </a:pPr>
            <a:r>
              <a:rPr lang="en-US" sz="2000" dirty="0" smtClean="0"/>
              <a:t>MBU: Multiple bit upset</a:t>
            </a:r>
          </a:p>
          <a:p>
            <a:pPr lvl="2">
              <a:spcBef>
                <a:spcPct val="0"/>
              </a:spcBef>
            </a:pPr>
            <a:r>
              <a:rPr lang="en-US" sz="2400" dirty="0" smtClean="0"/>
              <a:t>SEFI: Single event functional interrupt</a:t>
            </a:r>
          </a:p>
          <a:p>
            <a:pPr lvl="1" eaLnBrk="1" hangingPunct="1">
              <a:spcBef>
                <a:spcPct val="0"/>
              </a:spcBef>
            </a:pPr>
            <a:r>
              <a:rPr lang="en-US" sz="2800" dirty="0" smtClean="0"/>
              <a:t>Categorization of SEE's is also possible in terms of whether they are soft or hard errors</a:t>
            </a:r>
          </a:p>
          <a:p>
            <a:pPr lvl="2" eaLnBrk="1" hangingPunct="1">
              <a:spcBef>
                <a:spcPct val="0"/>
              </a:spcBef>
            </a:pPr>
            <a:r>
              <a:rPr lang="en-US" sz="2400" dirty="0" smtClean="0"/>
              <a:t>Permanency level of damage made to the device</a:t>
            </a:r>
          </a:p>
          <a:p>
            <a:pPr>
              <a:spcBef>
                <a:spcPct val="0"/>
              </a:spcBef>
            </a:pPr>
            <a:r>
              <a:rPr lang="en-US" sz="3200" dirty="0" smtClean="0"/>
              <a:t>Radiation: SER Units</a:t>
            </a:r>
          </a:p>
          <a:p>
            <a:pPr lvl="1">
              <a:spcBef>
                <a:spcPct val="0"/>
              </a:spcBef>
            </a:pPr>
            <a:r>
              <a:rPr lang="en-US" sz="2800" dirty="0" smtClean="0"/>
              <a:t>Unit of SER is Failure in Time (FIT) – 1 FIT = 1 failure in 10</a:t>
            </a:r>
            <a:r>
              <a:rPr lang="en-US" sz="2800" baseline="30000" dirty="0" smtClean="0"/>
              <a:t>9</a:t>
            </a:r>
            <a:r>
              <a:rPr lang="en-US" sz="2800" dirty="0" smtClean="0"/>
              <a:t> device hours</a:t>
            </a:r>
          </a:p>
          <a:p>
            <a:pPr lvl="1">
              <a:spcBef>
                <a:spcPct val="0"/>
              </a:spcBef>
            </a:pPr>
            <a:r>
              <a:rPr lang="en-US" sz="2800" dirty="0" smtClean="0"/>
              <a:t>E.g.: 1Mbit SRAM, SER/bit ~ 1E-3 FIT =&gt; MTTF ~ 10</a:t>
            </a:r>
            <a:r>
              <a:rPr lang="en-US" sz="2800" baseline="30000" dirty="0" smtClean="0"/>
              <a:t>9</a:t>
            </a:r>
            <a:r>
              <a:rPr lang="en-US" sz="2800" dirty="0" smtClean="0"/>
              <a:t> /(1000 FIT*24*365) ~114 years</a:t>
            </a:r>
          </a:p>
          <a:p>
            <a:pPr lvl="1">
              <a:spcBef>
                <a:spcPct val="0"/>
              </a:spcBef>
            </a:pPr>
            <a:r>
              <a:rPr lang="en-US" sz="2800" dirty="0" smtClean="0"/>
              <a:t>But, with 10,000 components in system, =&gt; MTTF ~ 4 days!</a:t>
            </a:r>
          </a:p>
        </p:txBody>
      </p:sp>
      <p:sp>
        <p:nvSpPr>
          <p:cNvPr id="5" name="Content Placeholder 2"/>
          <p:cNvSpPr txBox="1">
            <a:spLocks/>
          </p:cNvSpPr>
          <p:nvPr/>
        </p:nvSpPr>
        <p:spPr bwMode="auto">
          <a:xfrm>
            <a:off x="7086600" y="2971800"/>
            <a:ext cx="6629400" cy="2571750"/>
          </a:xfrm>
          <a:prstGeom prst="rect">
            <a:avLst/>
          </a:prstGeom>
          <a:noFill/>
          <a:ln w="9525">
            <a:noFill/>
            <a:miter lim="800000"/>
            <a:headEnd/>
            <a:tailEnd/>
          </a:ln>
        </p:spPr>
        <p:txBody>
          <a:bodyPr lIns="130622" tIns="65311" rIns="130622" bIns="65311"/>
          <a:lstStyle/>
          <a:p>
            <a:pPr marL="1631950" lvl="2" indent="-325438" eaLnBrk="0" hangingPunct="0">
              <a:buFont typeface="Calibri" pitchFamily="34" charset="0"/>
              <a:buChar char="–"/>
              <a:defRPr/>
            </a:pPr>
            <a:r>
              <a:rPr lang="en-US" sz="2400" dirty="0">
                <a:solidFill>
                  <a:srgbClr val="0860A8"/>
                </a:solidFill>
                <a:latin typeface="+mn-lt"/>
                <a:cs typeface="+mn-cs"/>
              </a:rPr>
              <a:t>SEL: Single event </a:t>
            </a:r>
            <a:r>
              <a:rPr lang="en-US" sz="2400" dirty="0" err="1">
                <a:solidFill>
                  <a:srgbClr val="0860A8"/>
                </a:solidFill>
                <a:latin typeface="+mn-lt"/>
                <a:cs typeface="+mn-cs"/>
              </a:rPr>
              <a:t>latchup</a:t>
            </a:r>
            <a:endParaRPr lang="en-US" sz="2400" dirty="0">
              <a:solidFill>
                <a:srgbClr val="0860A8"/>
              </a:solidFill>
              <a:latin typeface="+mn-lt"/>
              <a:cs typeface="+mn-cs"/>
            </a:endParaRPr>
          </a:p>
          <a:p>
            <a:pPr marL="1631950" lvl="2" indent="-325438" eaLnBrk="0" hangingPunct="0">
              <a:buFont typeface="Calibri" pitchFamily="34" charset="0"/>
              <a:buChar char="–"/>
              <a:defRPr/>
            </a:pPr>
            <a:r>
              <a:rPr lang="en-US" sz="2400" dirty="0">
                <a:solidFill>
                  <a:srgbClr val="0860A8"/>
                </a:solidFill>
                <a:latin typeface="+mn-lt"/>
                <a:cs typeface="+mn-cs"/>
              </a:rPr>
              <a:t>SET: Single event transient</a:t>
            </a:r>
          </a:p>
          <a:p>
            <a:pPr marL="1631950" lvl="2" indent="-325438" eaLnBrk="0" hangingPunct="0">
              <a:buFont typeface="Calibri" pitchFamily="34" charset="0"/>
              <a:buChar char="–"/>
              <a:defRPr/>
            </a:pPr>
            <a:r>
              <a:rPr lang="en-US" sz="2400" dirty="0">
                <a:solidFill>
                  <a:srgbClr val="0860A8"/>
                </a:solidFill>
                <a:latin typeface="+mn-lt"/>
                <a:cs typeface="+mn-cs"/>
              </a:rPr>
              <a:t>SEFI: Single event functional interrupt</a:t>
            </a:r>
          </a:p>
          <a:p>
            <a:pPr marL="1631950" lvl="2" indent="-325438" eaLnBrk="0" hangingPunct="0">
              <a:buFont typeface="Calibri" pitchFamily="34" charset="0"/>
              <a:buChar char="–"/>
              <a:defRPr/>
            </a:pPr>
            <a:r>
              <a:rPr lang="en-US" sz="2400" dirty="0">
                <a:solidFill>
                  <a:srgbClr val="0860A8"/>
                </a:solidFill>
                <a:latin typeface="+mn-lt"/>
                <a:cs typeface="+mn-cs"/>
              </a:rPr>
              <a:t>SEGR: Single event gate rupture</a:t>
            </a:r>
          </a:p>
          <a:p>
            <a:pPr marL="1631950" lvl="2" indent="-325438" eaLnBrk="0" hangingPunct="0">
              <a:buFont typeface="Calibri" pitchFamily="34" charset="0"/>
              <a:buChar char="–"/>
              <a:defRPr/>
            </a:pPr>
            <a:r>
              <a:rPr lang="en-US" sz="2400" dirty="0">
                <a:solidFill>
                  <a:srgbClr val="0860A8"/>
                </a:solidFill>
                <a:latin typeface="+mn-lt"/>
                <a:cs typeface="+mn-cs"/>
              </a:rPr>
              <a:t>SEB: Single event burnout</a:t>
            </a:r>
          </a:p>
          <a:p>
            <a:pPr marL="2286000" lvl="3" indent="-325438" eaLnBrk="0" hangingPunct="0">
              <a:buFont typeface="Calibri" pitchFamily="34" charset="0"/>
              <a:buChar char="–"/>
              <a:defRPr/>
            </a:pPr>
            <a:r>
              <a:rPr lang="en-US" sz="2000" dirty="0">
                <a:solidFill>
                  <a:srgbClr val="0860A8"/>
                </a:solidFill>
                <a:latin typeface="+mn-lt"/>
                <a:cs typeface="+mn-cs"/>
              </a:rPr>
              <a:t>SEGR/SEB are destructive hard errors</a:t>
            </a:r>
          </a:p>
        </p:txBody>
      </p:sp>
    </p:spTree>
  </p:cSld>
  <p:clrMapOvr>
    <a:masterClrMapping/>
  </p:clrMapOvr>
  <p:transition>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90500"/>
            <a:ext cx="14020800" cy="1066800"/>
          </a:xfrm>
        </p:spPr>
        <p:txBody>
          <a:bodyPr rtlCol="0">
            <a:normAutofit fontScale="90000"/>
          </a:bodyPr>
          <a:lstStyle/>
          <a:p>
            <a:pPr defTabSz="1306220" eaLnBrk="1" fontAlgn="auto" hangingPunct="1">
              <a:spcAft>
                <a:spcPts val="0"/>
              </a:spcAft>
              <a:defRPr/>
            </a:pPr>
            <a:r>
              <a:rPr lang="en-US" dirty="0" smtClean="0"/>
              <a:t>Causes</a:t>
            </a:r>
            <a:endParaRPr lang="en-US" dirty="0"/>
          </a:p>
        </p:txBody>
      </p:sp>
      <p:sp>
        <p:nvSpPr>
          <p:cNvPr id="35843" name="Content Placeholder 2"/>
          <p:cNvSpPr>
            <a:spLocks noGrp="1"/>
          </p:cNvSpPr>
          <p:nvPr>
            <p:ph idx="1"/>
          </p:nvPr>
        </p:nvSpPr>
        <p:spPr>
          <a:xfrm>
            <a:off x="304800" y="1219200"/>
            <a:ext cx="14020800" cy="6483350"/>
          </a:xfrm>
        </p:spPr>
        <p:txBody>
          <a:bodyPr/>
          <a:lstStyle/>
          <a:p>
            <a:pPr eaLnBrk="1" hangingPunct="1">
              <a:spcBef>
                <a:spcPct val="0"/>
              </a:spcBef>
            </a:pPr>
            <a:r>
              <a:rPr lang="en-US" sz="3200" dirty="0" smtClean="0"/>
              <a:t>Process</a:t>
            </a:r>
          </a:p>
          <a:p>
            <a:pPr lvl="1" eaLnBrk="1" hangingPunct="1">
              <a:spcBef>
                <a:spcPct val="0"/>
              </a:spcBef>
            </a:pPr>
            <a:r>
              <a:rPr lang="en-US" dirty="0" smtClean="0"/>
              <a:t>Technology scaling</a:t>
            </a:r>
          </a:p>
          <a:p>
            <a:pPr lvl="1" eaLnBrk="1" hangingPunct="1">
              <a:spcBef>
                <a:spcPct val="0"/>
              </a:spcBef>
            </a:pPr>
            <a:r>
              <a:rPr lang="en-US" sz="2800" dirty="0" smtClean="0"/>
              <a:t>Feature size diminution</a:t>
            </a:r>
          </a:p>
          <a:p>
            <a:pPr lvl="1" eaLnBrk="1" hangingPunct="1">
              <a:spcBef>
                <a:spcPct val="0"/>
              </a:spcBef>
            </a:pPr>
            <a:r>
              <a:rPr lang="en-US" dirty="0" smtClean="0"/>
              <a:t>Margin reduction</a:t>
            </a:r>
            <a:endParaRPr lang="en-US" sz="2800" dirty="0" smtClean="0"/>
          </a:p>
        </p:txBody>
      </p:sp>
      <p:sp>
        <p:nvSpPr>
          <p:cNvPr id="21" name="Content Placeholder 2"/>
          <p:cNvSpPr txBox="1">
            <a:spLocks/>
          </p:cNvSpPr>
          <p:nvPr/>
        </p:nvSpPr>
        <p:spPr bwMode="auto">
          <a:xfrm>
            <a:off x="1219200" y="7848600"/>
            <a:ext cx="4724400" cy="381000"/>
          </a:xfrm>
          <a:prstGeom prst="rect">
            <a:avLst/>
          </a:prstGeom>
          <a:noFill/>
          <a:ln w="9525">
            <a:noFill/>
            <a:miter lim="800000"/>
            <a:headEnd/>
            <a:tailEnd/>
          </a:ln>
        </p:spPr>
        <p:txBody>
          <a:bodyPr lIns="130622" tIns="65311" rIns="130622" bIns="65311"/>
          <a:lstStyle/>
          <a:p>
            <a:pPr marL="488950" indent="-488950" algn="ctr">
              <a:defRPr/>
            </a:pPr>
            <a:r>
              <a:rPr lang="en-US" sz="1600" dirty="0" err="1">
                <a:latin typeface="+mn-lt"/>
                <a:cs typeface="Arial" charset="0"/>
              </a:rPr>
              <a:t>Renesas</a:t>
            </a:r>
            <a:r>
              <a:rPr lang="en-US" sz="1600" dirty="0">
                <a:latin typeface="+mn-lt"/>
                <a:cs typeface="Arial" charset="0"/>
              </a:rPr>
              <a:t>, Reliability Handbook, 2008</a:t>
            </a:r>
            <a:endParaRPr lang="en-US" sz="1600" dirty="0">
              <a:latin typeface="+mn-lt"/>
              <a:cs typeface="+mn-cs"/>
            </a:endParaRPr>
          </a:p>
        </p:txBody>
      </p:sp>
      <p:pic>
        <p:nvPicPr>
          <p:cNvPr id="35845" name="Picture 2"/>
          <p:cNvPicPr>
            <a:picLocks noChangeAspect="1" noChangeArrowheads="1"/>
          </p:cNvPicPr>
          <p:nvPr/>
        </p:nvPicPr>
        <p:blipFill>
          <a:blip r:embed="rId2"/>
          <a:srcRect/>
          <a:stretch>
            <a:fillRect/>
          </a:stretch>
        </p:blipFill>
        <p:spPr bwMode="auto">
          <a:xfrm>
            <a:off x="1371600" y="3352800"/>
            <a:ext cx="6553200" cy="3759313"/>
          </a:xfrm>
          <a:prstGeom prst="rect">
            <a:avLst/>
          </a:prstGeom>
          <a:noFill/>
          <a:ln w="9525">
            <a:noFill/>
            <a:miter lim="800000"/>
            <a:headEnd/>
            <a:tailEnd/>
          </a:ln>
        </p:spPr>
      </p:pic>
      <p:pic>
        <p:nvPicPr>
          <p:cNvPr id="6" name="Picture 10"/>
          <p:cNvPicPr>
            <a:picLocks noChangeAspect="1" noChangeArrowheads="1"/>
          </p:cNvPicPr>
          <p:nvPr/>
        </p:nvPicPr>
        <p:blipFill>
          <a:blip r:embed="rId3"/>
          <a:srcRect l="3660" t="2536" r="4053" b="5716"/>
          <a:stretch>
            <a:fillRect/>
          </a:stretch>
        </p:blipFill>
        <p:spPr bwMode="auto">
          <a:xfrm>
            <a:off x="9493957" y="688622"/>
            <a:ext cx="4436532" cy="3296356"/>
          </a:xfrm>
          <a:prstGeom prst="rect">
            <a:avLst/>
          </a:prstGeom>
          <a:noFill/>
          <a:ln w="9525">
            <a:noFill/>
            <a:miter lim="800000"/>
            <a:headEnd/>
            <a:tailEnd/>
          </a:ln>
        </p:spPr>
      </p:pic>
      <p:pic>
        <p:nvPicPr>
          <p:cNvPr id="9" name="Picture 8"/>
          <p:cNvPicPr>
            <a:picLocks noChangeAspect="1" noChangeArrowheads="1"/>
          </p:cNvPicPr>
          <p:nvPr/>
        </p:nvPicPr>
        <p:blipFill>
          <a:blip r:embed="rId4"/>
          <a:srcRect l="3704" t="3042" r="4466" b="6549"/>
          <a:stretch>
            <a:fillRect/>
          </a:stretch>
        </p:blipFill>
        <p:spPr bwMode="auto">
          <a:xfrm>
            <a:off x="9821333" y="4343400"/>
            <a:ext cx="4199467" cy="3299178"/>
          </a:xfrm>
          <a:prstGeom prst="rect">
            <a:avLst/>
          </a:prstGeom>
          <a:noFill/>
          <a:ln w="9525">
            <a:noFill/>
            <a:miter lim="800000"/>
            <a:headEnd/>
            <a:tailEnd/>
          </a:ln>
        </p:spPr>
      </p:pic>
      <p:sp>
        <p:nvSpPr>
          <p:cNvPr id="7" name="Text Box 5"/>
          <p:cNvSpPr txBox="1">
            <a:spLocks noChangeArrowheads="1"/>
          </p:cNvSpPr>
          <p:nvPr/>
        </p:nvSpPr>
        <p:spPr bwMode="auto">
          <a:xfrm>
            <a:off x="11010900" y="3959352"/>
            <a:ext cx="2514600" cy="384048"/>
          </a:xfrm>
          <a:prstGeom prst="rect">
            <a:avLst/>
          </a:prstGeom>
          <a:noFill/>
          <a:ln w="9525">
            <a:noFill/>
            <a:miter lim="800000"/>
            <a:headEnd/>
            <a:tailEnd/>
          </a:ln>
        </p:spPr>
        <p:txBody>
          <a:bodyPr wrap="square" lIns="130622" tIns="65311" rIns="130622" bIns="65311">
            <a:spAutoFit/>
          </a:bodyPr>
          <a:lstStyle/>
          <a:p>
            <a:pPr algn="ctr">
              <a:spcBef>
                <a:spcPct val="50000"/>
              </a:spcBef>
              <a:defRPr/>
            </a:pPr>
            <a:r>
              <a:rPr lang="en-US" sz="1600" dirty="0" err="1" smtClean="0">
                <a:latin typeface="+mn-lt"/>
              </a:rPr>
              <a:t>Borkar</a:t>
            </a:r>
            <a:r>
              <a:rPr lang="en-US" sz="1600" dirty="0">
                <a:latin typeface="+mn-lt"/>
              </a:rPr>
              <a:t>, Intel</a:t>
            </a:r>
          </a:p>
        </p:txBody>
      </p:sp>
      <p:sp>
        <p:nvSpPr>
          <p:cNvPr id="8" name="Text Box 5"/>
          <p:cNvSpPr txBox="1">
            <a:spLocks noChangeArrowheads="1"/>
          </p:cNvSpPr>
          <p:nvPr/>
        </p:nvSpPr>
        <p:spPr bwMode="auto">
          <a:xfrm>
            <a:off x="10858500" y="7845552"/>
            <a:ext cx="2819400" cy="384048"/>
          </a:xfrm>
          <a:prstGeom prst="rect">
            <a:avLst/>
          </a:prstGeom>
          <a:noFill/>
          <a:ln w="9525">
            <a:noFill/>
            <a:miter lim="800000"/>
            <a:headEnd/>
            <a:tailEnd/>
          </a:ln>
        </p:spPr>
        <p:txBody>
          <a:bodyPr wrap="square" lIns="130622" tIns="65311" rIns="130622" bIns="65311">
            <a:spAutoFit/>
          </a:bodyPr>
          <a:lstStyle/>
          <a:p>
            <a:pPr algn="ctr">
              <a:defRPr/>
            </a:pPr>
            <a:r>
              <a:rPr lang="en-US" sz="1600" dirty="0" err="1" smtClean="0">
                <a:latin typeface="+mn-lt"/>
              </a:rPr>
              <a:t>Kauerauf</a:t>
            </a:r>
            <a:r>
              <a:rPr lang="en-US" sz="1600" dirty="0">
                <a:latin typeface="+mn-lt"/>
              </a:rPr>
              <a:t>, EDL, 2002</a:t>
            </a:r>
            <a:endParaRPr lang="pt-BR" sz="1600" dirty="0">
              <a:latin typeface="+mn-lt"/>
            </a:endParaRPr>
          </a:p>
        </p:txBody>
      </p:sp>
      <p:sp>
        <p:nvSpPr>
          <p:cNvPr id="11" name="Rectangle 10"/>
          <p:cNvSpPr/>
          <p:nvPr/>
        </p:nvSpPr>
        <p:spPr>
          <a:xfrm>
            <a:off x="10668000" y="838200"/>
            <a:ext cx="3200400" cy="2286000"/>
          </a:xfrm>
          <a:prstGeom prst="rect">
            <a:avLst/>
          </a:prstGeom>
          <a:noFill/>
          <a:ln w="25400">
            <a:solidFill>
              <a:srgbClr val="086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0668000" y="4495800"/>
            <a:ext cx="3200400" cy="2286000"/>
          </a:xfrm>
          <a:prstGeom prst="rect">
            <a:avLst/>
          </a:prstGeom>
          <a:noFill/>
          <a:ln w="25400">
            <a:solidFill>
              <a:srgbClr val="086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90500"/>
            <a:ext cx="14020800" cy="1066800"/>
          </a:xfrm>
        </p:spPr>
        <p:txBody>
          <a:bodyPr rtlCol="0">
            <a:normAutofit fontScale="90000"/>
          </a:bodyPr>
          <a:lstStyle/>
          <a:p>
            <a:pPr defTabSz="1306220" eaLnBrk="1" fontAlgn="auto" hangingPunct="1">
              <a:spcAft>
                <a:spcPts val="0"/>
              </a:spcAft>
              <a:defRPr/>
            </a:pPr>
            <a:r>
              <a:rPr lang="en-US" dirty="0" smtClean="0"/>
              <a:t>Causes</a:t>
            </a:r>
            <a:endParaRPr lang="en-US" dirty="0"/>
          </a:p>
        </p:txBody>
      </p:sp>
      <p:sp>
        <p:nvSpPr>
          <p:cNvPr id="36867" name="Content Placeholder 2"/>
          <p:cNvSpPr>
            <a:spLocks noGrp="1"/>
          </p:cNvSpPr>
          <p:nvPr>
            <p:ph idx="1"/>
          </p:nvPr>
        </p:nvSpPr>
        <p:spPr>
          <a:xfrm>
            <a:off x="304800" y="1219200"/>
            <a:ext cx="5486400" cy="6483350"/>
          </a:xfrm>
        </p:spPr>
        <p:txBody>
          <a:bodyPr/>
          <a:lstStyle/>
          <a:p>
            <a:pPr eaLnBrk="1" hangingPunct="1">
              <a:spcBef>
                <a:spcPct val="0"/>
              </a:spcBef>
            </a:pPr>
            <a:r>
              <a:rPr lang="en-US" sz="3200" dirty="0" smtClean="0"/>
              <a:t>Process</a:t>
            </a:r>
          </a:p>
          <a:p>
            <a:pPr lvl="1" eaLnBrk="1" hangingPunct="1">
              <a:spcBef>
                <a:spcPct val="0"/>
              </a:spcBef>
            </a:pPr>
            <a:r>
              <a:rPr lang="en-US" sz="2800" dirty="0" smtClean="0"/>
              <a:t>Technology scaling</a:t>
            </a:r>
          </a:p>
          <a:p>
            <a:pPr eaLnBrk="1" hangingPunct="1">
              <a:spcBef>
                <a:spcPct val="0"/>
              </a:spcBef>
            </a:pPr>
            <a:r>
              <a:rPr lang="en-US" dirty="0" smtClean="0"/>
              <a:t>Temperature/voltage</a:t>
            </a:r>
          </a:p>
          <a:p>
            <a:pPr lvl="1" eaLnBrk="1" hangingPunct="1">
              <a:spcBef>
                <a:spcPct val="0"/>
              </a:spcBef>
            </a:pPr>
            <a:r>
              <a:rPr lang="en-US" sz="2400" dirty="0" smtClean="0"/>
              <a:t>Temperature cycling and localized hot spots are an issue</a:t>
            </a:r>
          </a:p>
          <a:p>
            <a:pPr lvl="1" eaLnBrk="1" hangingPunct="1">
              <a:spcBef>
                <a:spcPct val="0"/>
              </a:spcBef>
            </a:pPr>
            <a:r>
              <a:rPr lang="en-US" sz="2400" dirty="0" smtClean="0"/>
              <a:t>Impact: stress, </a:t>
            </a:r>
            <a:r>
              <a:rPr lang="en-US" sz="2400" dirty="0" err="1" smtClean="0"/>
              <a:t>electromigration</a:t>
            </a:r>
            <a:r>
              <a:rPr lang="en-US" sz="2400" dirty="0" smtClean="0"/>
              <a:t>, hot carrier injection (HCI)</a:t>
            </a:r>
          </a:p>
        </p:txBody>
      </p:sp>
      <p:sp>
        <p:nvSpPr>
          <p:cNvPr id="21" name="Content Placeholder 2"/>
          <p:cNvSpPr txBox="1">
            <a:spLocks/>
          </p:cNvSpPr>
          <p:nvPr/>
        </p:nvSpPr>
        <p:spPr bwMode="auto">
          <a:xfrm>
            <a:off x="6248400" y="7772400"/>
            <a:ext cx="8077200" cy="457200"/>
          </a:xfrm>
          <a:prstGeom prst="rect">
            <a:avLst/>
          </a:prstGeom>
          <a:noFill/>
          <a:ln w="9525">
            <a:noFill/>
            <a:miter lim="800000"/>
            <a:headEnd/>
            <a:tailEnd/>
          </a:ln>
        </p:spPr>
        <p:txBody>
          <a:bodyPr lIns="130622" tIns="65311" rIns="130622" bIns="65311"/>
          <a:lstStyle/>
          <a:p>
            <a:pPr marL="488950" indent="-488950" algn="ctr">
              <a:defRPr/>
            </a:pPr>
            <a:r>
              <a:rPr lang="en-US" sz="1600" dirty="0">
                <a:latin typeface="+mn-lt"/>
                <a:cs typeface="Arial" charset="0"/>
              </a:rPr>
              <a:t>Intel Technology Journal, Volume 12, Issue 2, </a:t>
            </a:r>
            <a:r>
              <a:rPr lang="en-US" sz="1600" dirty="0" smtClean="0">
                <a:latin typeface="+mn-lt"/>
                <a:cs typeface="Arial" charset="0"/>
              </a:rPr>
              <a:t>2008</a:t>
            </a:r>
            <a:endParaRPr lang="en-US" sz="1600" dirty="0">
              <a:latin typeface="+mn-lt"/>
              <a:cs typeface="Arial" charset="0"/>
            </a:endParaRPr>
          </a:p>
          <a:p>
            <a:pPr marL="488950" indent="-488950" algn="ctr">
              <a:defRPr/>
            </a:pPr>
            <a:endParaRPr lang="en-US" sz="1600" dirty="0">
              <a:latin typeface="+mn-lt"/>
              <a:cs typeface="+mn-cs"/>
            </a:endParaRPr>
          </a:p>
        </p:txBody>
      </p:sp>
      <p:pic>
        <p:nvPicPr>
          <p:cNvPr id="36875" name="Picture 2"/>
          <p:cNvPicPr>
            <a:picLocks noChangeAspect="1" noChangeArrowheads="1"/>
          </p:cNvPicPr>
          <p:nvPr/>
        </p:nvPicPr>
        <p:blipFill>
          <a:blip r:embed="rId3"/>
          <a:srcRect l="3614" t="3150" r="1957" b="26709"/>
          <a:stretch>
            <a:fillRect/>
          </a:stretch>
        </p:blipFill>
        <p:spPr bwMode="auto">
          <a:xfrm>
            <a:off x="9640712" y="762000"/>
            <a:ext cx="4916510" cy="2794000"/>
          </a:xfrm>
          <a:prstGeom prst="rect">
            <a:avLst/>
          </a:prstGeom>
          <a:noFill/>
          <a:ln w="9525">
            <a:noFill/>
            <a:miter lim="800000"/>
            <a:headEnd/>
            <a:tailEnd/>
          </a:ln>
        </p:spPr>
      </p:pic>
      <p:pic>
        <p:nvPicPr>
          <p:cNvPr id="36876" name="Picture 3"/>
          <p:cNvPicPr>
            <a:picLocks noChangeAspect="1" noChangeArrowheads="1"/>
          </p:cNvPicPr>
          <p:nvPr/>
        </p:nvPicPr>
        <p:blipFill>
          <a:blip r:embed="rId4"/>
          <a:srcRect l="2586" t="2178" r="2764" b="32176"/>
          <a:stretch>
            <a:fillRect/>
          </a:stretch>
        </p:blipFill>
        <p:spPr bwMode="auto">
          <a:xfrm>
            <a:off x="5550126" y="733778"/>
            <a:ext cx="3954195" cy="2901244"/>
          </a:xfrm>
          <a:prstGeom prst="rect">
            <a:avLst/>
          </a:prstGeom>
          <a:noFill/>
          <a:ln w="9525">
            <a:noFill/>
            <a:miter lim="800000"/>
            <a:headEnd/>
            <a:tailEnd/>
          </a:ln>
        </p:spPr>
      </p:pic>
      <p:pic>
        <p:nvPicPr>
          <p:cNvPr id="36878" name="Picture 5"/>
          <p:cNvPicPr>
            <a:picLocks noChangeAspect="1" noChangeArrowheads="1"/>
          </p:cNvPicPr>
          <p:nvPr/>
        </p:nvPicPr>
        <p:blipFill>
          <a:blip r:embed="rId5"/>
          <a:srcRect b="18242"/>
          <a:stretch>
            <a:fillRect/>
          </a:stretch>
        </p:blipFill>
        <p:spPr bwMode="auto">
          <a:xfrm>
            <a:off x="5305777" y="4301067"/>
            <a:ext cx="4481689" cy="3172177"/>
          </a:xfrm>
          <a:prstGeom prst="rect">
            <a:avLst/>
          </a:prstGeom>
          <a:noFill/>
          <a:ln w="9525">
            <a:noFill/>
            <a:miter lim="800000"/>
            <a:headEnd/>
            <a:tailEnd/>
          </a:ln>
        </p:spPr>
      </p:pic>
      <p:pic>
        <p:nvPicPr>
          <p:cNvPr id="36879" name="Picture 7"/>
          <p:cNvPicPr>
            <a:picLocks noChangeAspect="1" noChangeArrowheads="1"/>
          </p:cNvPicPr>
          <p:nvPr/>
        </p:nvPicPr>
        <p:blipFill>
          <a:blip r:embed="rId6"/>
          <a:srcRect r="2009" b="15839"/>
          <a:stretch>
            <a:fillRect/>
          </a:stretch>
        </p:blipFill>
        <p:spPr bwMode="auto">
          <a:xfrm>
            <a:off x="9697156" y="4255911"/>
            <a:ext cx="4459111" cy="3206045"/>
          </a:xfrm>
          <a:prstGeom prst="rect">
            <a:avLst/>
          </a:prstGeom>
          <a:noFill/>
          <a:ln w="9525">
            <a:noFill/>
            <a:miter lim="800000"/>
            <a:headEnd/>
            <a:tailEnd/>
          </a:ln>
        </p:spPr>
      </p:pic>
      <p:sp>
        <p:nvSpPr>
          <p:cNvPr id="17" name="Content Placeholder 2"/>
          <p:cNvSpPr txBox="1">
            <a:spLocks/>
          </p:cNvSpPr>
          <p:nvPr/>
        </p:nvSpPr>
        <p:spPr bwMode="auto">
          <a:xfrm>
            <a:off x="381000" y="7845552"/>
            <a:ext cx="6096000" cy="384048"/>
          </a:xfrm>
          <a:prstGeom prst="rect">
            <a:avLst/>
          </a:prstGeom>
          <a:noFill/>
          <a:ln w="9525">
            <a:noFill/>
            <a:miter lim="800000"/>
            <a:headEnd/>
            <a:tailEnd/>
          </a:ln>
        </p:spPr>
        <p:txBody>
          <a:bodyPr lIns="130622" tIns="65311" rIns="130622" bIns="65311"/>
          <a:lstStyle/>
          <a:p>
            <a:pPr marL="488950" indent="-488950" algn="ctr">
              <a:defRPr/>
            </a:pPr>
            <a:r>
              <a:rPr lang="en-US" sz="1600" dirty="0">
                <a:latin typeface="+mn-lt"/>
                <a:cs typeface="Arial" charset="0"/>
              </a:rPr>
              <a:t>Steve Kang et al. </a:t>
            </a:r>
            <a:r>
              <a:rPr lang="en-US" sz="1600" dirty="0" err="1">
                <a:latin typeface="+mn-lt"/>
                <a:cs typeface="Arial" charset="0"/>
              </a:rPr>
              <a:t>Electrothermal</a:t>
            </a:r>
            <a:r>
              <a:rPr lang="en-US" sz="1600" dirty="0">
                <a:latin typeface="+mn-lt"/>
                <a:cs typeface="Arial" charset="0"/>
              </a:rPr>
              <a:t> analysis of VLSI Systems, </a:t>
            </a:r>
            <a:r>
              <a:rPr lang="en-US" sz="1600" dirty="0" err="1">
                <a:latin typeface="+mn-lt"/>
                <a:cs typeface="Arial" charset="0"/>
              </a:rPr>
              <a:t>Kluwer</a:t>
            </a:r>
            <a:r>
              <a:rPr lang="en-US" sz="1600" dirty="0">
                <a:latin typeface="+mn-lt"/>
                <a:cs typeface="Arial" charset="0"/>
              </a:rPr>
              <a:t> 2000</a:t>
            </a:r>
          </a:p>
          <a:p>
            <a:pPr marL="488950" indent="-488950" algn="ctr">
              <a:defRPr/>
            </a:pPr>
            <a:endParaRPr lang="en-US" sz="1600" dirty="0">
              <a:latin typeface="+mn-lt"/>
              <a:cs typeface="+mn-cs"/>
            </a:endParaRPr>
          </a:p>
        </p:txBody>
      </p:sp>
      <p:sp>
        <p:nvSpPr>
          <p:cNvPr id="11" name="Content Placeholder 2"/>
          <p:cNvSpPr txBox="1">
            <a:spLocks/>
          </p:cNvSpPr>
          <p:nvPr/>
        </p:nvSpPr>
        <p:spPr bwMode="auto">
          <a:xfrm>
            <a:off x="6515100" y="3657600"/>
            <a:ext cx="2667000" cy="457200"/>
          </a:xfrm>
          <a:prstGeom prst="rect">
            <a:avLst/>
          </a:prstGeom>
          <a:noFill/>
          <a:ln w="9525">
            <a:noFill/>
            <a:miter lim="800000"/>
            <a:headEnd/>
            <a:tailEnd/>
          </a:ln>
        </p:spPr>
        <p:txBody>
          <a:bodyPr lIns="130622" tIns="65311" rIns="130622" bIns="65311"/>
          <a:lstStyle/>
          <a:p>
            <a:pPr marL="488950" indent="-488950" algn="ctr">
              <a:defRPr/>
            </a:pPr>
            <a:r>
              <a:rPr lang="en-US" sz="1600" dirty="0" smtClean="0">
                <a:latin typeface="+mn-lt"/>
                <a:cs typeface="+mn-cs"/>
              </a:rPr>
              <a:t>TDDB vs. electric field</a:t>
            </a:r>
            <a:endParaRPr lang="en-US" sz="1600" dirty="0">
              <a:latin typeface="+mn-lt"/>
              <a:cs typeface="+mn-cs"/>
            </a:endParaRPr>
          </a:p>
        </p:txBody>
      </p:sp>
      <p:sp>
        <p:nvSpPr>
          <p:cNvPr id="12" name="Content Placeholder 2"/>
          <p:cNvSpPr txBox="1">
            <a:spLocks/>
          </p:cNvSpPr>
          <p:nvPr/>
        </p:nvSpPr>
        <p:spPr bwMode="auto">
          <a:xfrm>
            <a:off x="10934700" y="3657600"/>
            <a:ext cx="2667000" cy="457200"/>
          </a:xfrm>
          <a:prstGeom prst="rect">
            <a:avLst/>
          </a:prstGeom>
          <a:noFill/>
          <a:ln w="9525">
            <a:noFill/>
            <a:miter lim="800000"/>
            <a:headEnd/>
            <a:tailEnd/>
          </a:ln>
        </p:spPr>
        <p:txBody>
          <a:bodyPr lIns="130622" tIns="65311" rIns="130622" bIns="65311"/>
          <a:lstStyle/>
          <a:p>
            <a:pPr marL="488950" indent="-488950" algn="ctr">
              <a:defRPr/>
            </a:pPr>
            <a:r>
              <a:rPr lang="en-US" sz="1600" dirty="0" smtClean="0">
                <a:latin typeface="+mn-lt"/>
                <a:cs typeface="+mn-cs"/>
              </a:rPr>
              <a:t>Long-term electric field</a:t>
            </a:r>
            <a:endParaRPr lang="en-US" sz="1600" dirty="0">
              <a:latin typeface="+mn-lt"/>
              <a:cs typeface="+mn-cs"/>
            </a:endParaRPr>
          </a:p>
        </p:txBody>
      </p:sp>
      <p:sp>
        <p:nvSpPr>
          <p:cNvPr id="13" name="Content Placeholder 2"/>
          <p:cNvSpPr txBox="1">
            <a:spLocks/>
          </p:cNvSpPr>
          <p:nvPr/>
        </p:nvSpPr>
        <p:spPr bwMode="auto">
          <a:xfrm>
            <a:off x="6362700" y="7315200"/>
            <a:ext cx="2971800" cy="457200"/>
          </a:xfrm>
          <a:prstGeom prst="rect">
            <a:avLst/>
          </a:prstGeom>
          <a:noFill/>
          <a:ln w="9525">
            <a:noFill/>
            <a:miter lim="800000"/>
            <a:headEnd/>
            <a:tailEnd/>
          </a:ln>
        </p:spPr>
        <p:txBody>
          <a:bodyPr lIns="130622" tIns="65311" rIns="130622" bIns="65311"/>
          <a:lstStyle/>
          <a:p>
            <a:pPr marL="488950" indent="-488950" algn="ctr">
              <a:defRPr/>
            </a:pPr>
            <a:r>
              <a:rPr lang="en-US" sz="1600" dirty="0" smtClean="0">
                <a:latin typeface="+mn-lt"/>
                <a:cs typeface="+mn-cs"/>
              </a:rPr>
              <a:t>NMOS hot electron performance</a:t>
            </a:r>
            <a:endParaRPr lang="en-US" sz="1600" dirty="0">
              <a:latin typeface="+mn-lt"/>
              <a:cs typeface="+mn-cs"/>
            </a:endParaRPr>
          </a:p>
        </p:txBody>
      </p:sp>
      <p:sp>
        <p:nvSpPr>
          <p:cNvPr id="14" name="Content Placeholder 2"/>
          <p:cNvSpPr txBox="1">
            <a:spLocks/>
          </p:cNvSpPr>
          <p:nvPr/>
        </p:nvSpPr>
        <p:spPr bwMode="auto">
          <a:xfrm>
            <a:off x="10934700" y="7315200"/>
            <a:ext cx="2667000" cy="457200"/>
          </a:xfrm>
          <a:prstGeom prst="rect">
            <a:avLst/>
          </a:prstGeom>
          <a:noFill/>
          <a:ln w="9525">
            <a:noFill/>
            <a:miter lim="800000"/>
            <a:headEnd/>
            <a:tailEnd/>
          </a:ln>
        </p:spPr>
        <p:txBody>
          <a:bodyPr lIns="130622" tIns="65311" rIns="130622" bIns="65311"/>
          <a:lstStyle/>
          <a:p>
            <a:pPr marL="488950" indent="-488950" algn="ctr">
              <a:defRPr/>
            </a:pPr>
            <a:r>
              <a:rPr lang="en-US" sz="1600" dirty="0" smtClean="0">
                <a:latin typeface="+mn-lt"/>
                <a:cs typeface="+mn-cs"/>
              </a:rPr>
              <a:t>Ring oscillator stress</a:t>
            </a:r>
            <a:endParaRPr lang="en-US" sz="1600" dirty="0">
              <a:latin typeface="+mn-lt"/>
              <a:cs typeface="+mn-cs"/>
            </a:endParaRPr>
          </a:p>
        </p:txBody>
      </p:sp>
      <p:sp>
        <p:nvSpPr>
          <p:cNvPr id="15" name="Content Placeholder 2"/>
          <p:cNvSpPr txBox="1">
            <a:spLocks/>
          </p:cNvSpPr>
          <p:nvPr/>
        </p:nvSpPr>
        <p:spPr bwMode="auto">
          <a:xfrm>
            <a:off x="2095500" y="7315200"/>
            <a:ext cx="2667000" cy="457200"/>
          </a:xfrm>
          <a:prstGeom prst="rect">
            <a:avLst/>
          </a:prstGeom>
          <a:noFill/>
          <a:ln w="9525">
            <a:noFill/>
            <a:miter lim="800000"/>
            <a:headEnd/>
            <a:tailEnd/>
          </a:ln>
        </p:spPr>
        <p:txBody>
          <a:bodyPr lIns="130622" tIns="65311" rIns="130622" bIns="65311"/>
          <a:lstStyle/>
          <a:p>
            <a:pPr marL="488950" indent="-488950" algn="ctr">
              <a:defRPr/>
            </a:pPr>
            <a:r>
              <a:rPr lang="en-US" sz="1600" dirty="0" smtClean="0">
                <a:latin typeface="+mn-lt"/>
                <a:cs typeface="+mn-cs"/>
              </a:rPr>
              <a:t>Temperature effect on MTTF</a:t>
            </a:r>
            <a:endParaRPr lang="en-US" sz="1600" dirty="0">
              <a:latin typeface="+mn-lt"/>
              <a:cs typeface="+mn-cs"/>
            </a:endParaRPr>
          </a:p>
        </p:txBody>
      </p:sp>
      <p:sp>
        <p:nvSpPr>
          <p:cNvPr id="18" name="Rectangle 17"/>
          <p:cNvSpPr/>
          <p:nvPr/>
        </p:nvSpPr>
        <p:spPr>
          <a:xfrm>
            <a:off x="6248400" y="838200"/>
            <a:ext cx="3200400" cy="2286000"/>
          </a:xfrm>
          <a:prstGeom prst="rect">
            <a:avLst/>
          </a:prstGeom>
          <a:noFill/>
          <a:ln w="25400">
            <a:solidFill>
              <a:srgbClr val="086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0668000" y="838200"/>
            <a:ext cx="3200400" cy="2286000"/>
          </a:xfrm>
          <a:prstGeom prst="rect">
            <a:avLst/>
          </a:prstGeom>
          <a:noFill/>
          <a:ln w="25400">
            <a:solidFill>
              <a:srgbClr val="086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10668000" y="4495800"/>
            <a:ext cx="3200400" cy="2286000"/>
          </a:xfrm>
          <a:prstGeom prst="rect">
            <a:avLst/>
          </a:prstGeom>
          <a:noFill/>
          <a:ln w="25400">
            <a:solidFill>
              <a:srgbClr val="086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248400" y="4495800"/>
            <a:ext cx="3200400" cy="2286000"/>
          </a:xfrm>
          <a:prstGeom prst="rect">
            <a:avLst/>
          </a:prstGeom>
          <a:noFill/>
          <a:ln w="25400">
            <a:solidFill>
              <a:srgbClr val="086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descr="temperature MTFF.jpg"/>
          <p:cNvPicPr>
            <a:picLocks noChangeAspect="1"/>
          </p:cNvPicPr>
          <p:nvPr/>
        </p:nvPicPr>
        <p:blipFill>
          <a:blip r:embed="rId7" cstate="print"/>
          <a:stretch>
            <a:fillRect/>
          </a:stretch>
        </p:blipFill>
        <p:spPr>
          <a:xfrm>
            <a:off x="1038578" y="4289778"/>
            <a:ext cx="4199466" cy="3025422"/>
          </a:xfrm>
          <a:prstGeom prst="rect">
            <a:avLst/>
          </a:prstGeom>
        </p:spPr>
      </p:pic>
      <p:sp>
        <p:nvSpPr>
          <p:cNvPr id="24" name="Rectangle 23"/>
          <p:cNvSpPr/>
          <p:nvPr/>
        </p:nvSpPr>
        <p:spPr>
          <a:xfrm>
            <a:off x="1828800" y="4495800"/>
            <a:ext cx="3200400" cy="2286000"/>
          </a:xfrm>
          <a:prstGeom prst="rect">
            <a:avLst/>
          </a:prstGeom>
          <a:noFill/>
          <a:ln w="25400">
            <a:solidFill>
              <a:srgbClr val="086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90500"/>
            <a:ext cx="14020800" cy="1066800"/>
          </a:xfrm>
        </p:spPr>
        <p:txBody>
          <a:bodyPr rtlCol="0">
            <a:normAutofit fontScale="90000"/>
          </a:bodyPr>
          <a:lstStyle/>
          <a:p>
            <a:pPr defTabSz="1306220" eaLnBrk="1" fontAlgn="auto" hangingPunct="1">
              <a:spcAft>
                <a:spcPts val="0"/>
              </a:spcAft>
              <a:defRPr/>
            </a:pPr>
            <a:r>
              <a:rPr lang="en-US" dirty="0" smtClean="0"/>
              <a:t>Solutions</a:t>
            </a:r>
            <a:endParaRPr lang="en-US" dirty="0"/>
          </a:p>
        </p:txBody>
      </p:sp>
      <p:sp>
        <p:nvSpPr>
          <p:cNvPr id="37891" name="Content Placeholder 2"/>
          <p:cNvSpPr>
            <a:spLocks noGrp="1"/>
          </p:cNvSpPr>
          <p:nvPr>
            <p:ph idx="1"/>
          </p:nvPr>
        </p:nvSpPr>
        <p:spPr>
          <a:xfrm>
            <a:off x="304800" y="1219200"/>
            <a:ext cx="14020800" cy="6330950"/>
          </a:xfrm>
        </p:spPr>
        <p:txBody>
          <a:bodyPr/>
          <a:lstStyle/>
          <a:p>
            <a:pPr eaLnBrk="1" hangingPunct="1">
              <a:spcBef>
                <a:spcPct val="0"/>
              </a:spcBef>
            </a:pPr>
            <a:r>
              <a:rPr lang="en-US" sz="3200" dirty="0" smtClean="0"/>
              <a:t>Process – BIR (Built In Reliability)</a:t>
            </a:r>
          </a:p>
          <a:p>
            <a:pPr lvl="1" eaLnBrk="1" hangingPunct="1">
              <a:spcBef>
                <a:spcPct val="0"/>
              </a:spcBef>
            </a:pPr>
            <a:r>
              <a:rPr lang="en-US" sz="2800" dirty="0" smtClean="0"/>
              <a:t>Methods and models developed during process development</a:t>
            </a:r>
          </a:p>
          <a:p>
            <a:pPr lvl="1" eaLnBrk="1" hangingPunct="1">
              <a:spcBef>
                <a:spcPct val="0"/>
              </a:spcBef>
            </a:pPr>
            <a:r>
              <a:rPr lang="en-US" sz="2800" dirty="0" smtClean="0"/>
              <a:t>On-going reliability monitoring during fabrication</a:t>
            </a:r>
          </a:p>
          <a:p>
            <a:pPr eaLnBrk="1" hangingPunct="1">
              <a:spcBef>
                <a:spcPct val="0"/>
              </a:spcBef>
            </a:pPr>
            <a:r>
              <a:rPr lang="en-US" sz="3200" dirty="0" smtClean="0"/>
              <a:t>Architecture</a:t>
            </a:r>
          </a:p>
          <a:p>
            <a:pPr lvl="1" eaLnBrk="1" hangingPunct="1">
              <a:spcBef>
                <a:spcPct val="0"/>
              </a:spcBef>
            </a:pPr>
            <a:r>
              <a:rPr lang="en-US" sz="2800" dirty="0" smtClean="0"/>
              <a:t>Error correction</a:t>
            </a:r>
          </a:p>
          <a:p>
            <a:pPr lvl="1" eaLnBrk="1" hangingPunct="1">
              <a:spcBef>
                <a:spcPct val="0"/>
              </a:spcBef>
            </a:pPr>
            <a:r>
              <a:rPr lang="en-US" sz="2800" dirty="0" smtClean="0"/>
              <a:t>Redundancy – core-level, redundant multi-threading</a:t>
            </a:r>
          </a:p>
          <a:p>
            <a:pPr lvl="1" eaLnBrk="1" hangingPunct="1">
              <a:spcBef>
                <a:spcPct val="0"/>
              </a:spcBef>
            </a:pPr>
            <a:r>
              <a:rPr lang="en-US" dirty="0" smtClean="0"/>
              <a:t>Models for reliability measurements (RAMP)</a:t>
            </a:r>
            <a:endParaRPr lang="en-US" sz="2800" dirty="0" smtClean="0"/>
          </a:p>
          <a:p>
            <a:pPr eaLnBrk="1" hangingPunct="1">
              <a:spcBef>
                <a:spcPct val="0"/>
              </a:spcBef>
            </a:pPr>
            <a:r>
              <a:rPr lang="en-US" sz="3200" dirty="0" smtClean="0"/>
              <a:t>Design for reliability (DFR)/design for test (DFT)</a:t>
            </a:r>
          </a:p>
          <a:p>
            <a:pPr lvl="1" eaLnBrk="1" hangingPunct="1">
              <a:spcBef>
                <a:spcPct val="0"/>
              </a:spcBef>
            </a:pPr>
            <a:r>
              <a:rPr lang="en-US" sz="2800" dirty="0" smtClean="0"/>
              <a:t>Process-specific model-derived design rules and specification</a:t>
            </a:r>
          </a:p>
          <a:p>
            <a:pPr lvl="1" eaLnBrk="1" hangingPunct="1">
              <a:spcBef>
                <a:spcPct val="0"/>
              </a:spcBef>
            </a:pPr>
            <a:r>
              <a:rPr lang="en-US" sz="2800" dirty="0" smtClean="0"/>
              <a:t>Yield-aware variation-tolerant design, reliability-enhanced radiation-hardened devices</a:t>
            </a:r>
          </a:p>
          <a:p>
            <a:pPr lvl="1" eaLnBrk="1" hangingPunct="1">
              <a:spcBef>
                <a:spcPct val="0"/>
              </a:spcBef>
            </a:pPr>
            <a:r>
              <a:rPr lang="en-US" sz="2800" dirty="0" smtClean="0"/>
              <a:t>Reliability-aware power management</a:t>
            </a:r>
          </a:p>
          <a:p>
            <a:pPr lvl="1" eaLnBrk="1" hangingPunct="1">
              <a:spcBef>
                <a:spcPct val="0"/>
              </a:spcBef>
            </a:pPr>
            <a:r>
              <a:rPr lang="en-US" sz="2800" dirty="0" smtClean="0"/>
              <a:t>Built-in reliability test and repair – burn-in, JTAG, BIST, Dynamic Life Test (ALT)</a:t>
            </a:r>
          </a:p>
          <a:p>
            <a:pPr lvl="1" eaLnBrk="1" hangingPunct="1">
              <a:spcBef>
                <a:spcPct val="0"/>
              </a:spcBef>
            </a:pPr>
            <a:r>
              <a:rPr lang="en-US" sz="2800" dirty="0" smtClean="0"/>
              <a:t>New variation-tolerant design methodologies</a:t>
            </a:r>
            <a:endParaRPr lang="en-US" dirty="0" smtClean="0"/>
          </a:p>
          <a:p>
            <a:pPr lvl="1" eaLnBrk="1" hangingPunct="1">
              <a:spcBef>
                <a:spcPct val="0"/>
              </a:spcBef>
            </a:pPr>
            <a:r>
              <a:rPr lang="en-US" dirty="0" smtClean="0"/>
              <a:t>Adaptive circuit techniques</a:t>
            </a:r>
          </a:p>
          <a:p>
            <a:pPr lvl="1" eaLnBrk="1" hangingPunct="1">
              <a:spcBef>
                <a:spcPct val="0"/>
              </a:spcBef>
            </a:pPr>
            <a:r>
              <a:rPr lang="en-US" dirty="0" smtClean="0"/>
              <a:t>Statistical design</a:t>
            </a:r>
          </a:p>
        </p:txBody>
      </p:sp>
      <p:sp>
        <p:nvSpPr>
          <p:cNvPr id="6" name="Rectangle 33"/>
          <p:cNvSpPr>
            <a:spLocks noChangeArrowheads="1"/>
          </p:cNvSpPr>
          <p:nvPr/>
        </p:nvSpPr>
        <p:spPr bwMode="auto">
          <a:xfrm>
            <a:off x="381000" y="7845552"/>
            <a:ext cx="13868400" cy="384048"/>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lIns="130622" tIns="65311" rIns="130622" bIns="65311" anchor="ctr">
            <a:spAutoFit/>
          </a:bodyPr>
          <a:lstStyle/>
          <a:p>
            <a:pPr algn="ctr">
              <a:tabLst>
                <a:tab pos="326555" algn="l"/>
                <a:tab pos="775568" algn="l"/>
              </a:tabLst>
              <a:defRPr/>
            </a:pPr>
            <a:r>
              <a:rPr lang="en-US" sz="1600" dirty="0">
                <a:latin typeface="+mn-lt"/>
              </a:rPr>
              <a:t>J. </a:t>
            </a:r>
            <a:r>
              <a:rPr lang="en-US" sz="1600" dirty="0" err="1">
                <a:latin typeface="+mn-lt"/>
              </a:rPr>
              <a:t>Srinivasan</a:t>
            </a:r>
            <a:r>
              <a:rPr lang="en-US" sz="1600" dirty="0">
                <a:latin typeface="+mn-lt"/>
              </a:rPr>
              <a:t> &amp; al., “RAMP: A Model for Reliability Aware Microprocessor Design”</a:t>
            </a: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UIDATA" val="&lt;database version=&quot;6.0&quot;&gt;&lt;object type=&quot;1&quot; unique_id=&quot;10001&quot;&gt;&lt;object type=&quot;8&quot; unique_id=&quot;10137&quot;&gt;&lt;/object&gt;&lt;object type=&quot;2&quot; unique_id=&quot;10138&quot;&gt;&lt;object type=&quot;3&quot; unique_id=&quot;10139&quot;&gt;&lt;property id=&quot;20148&quot; value=&quot;5&quot;/&gt;&lt;property id=&quot;20300&quot; value=&quot;Slide 1&quot;/&gt;&lt;property id=&quot;20307&quot; value=&quot;257&quot;/&gt;&lt;/object&gt;&lt;object type=&quot;3&quot; unique_id=&quot;10140&quot;&gt;&lt;property id=&quot;20148&quot; value=&quot;5&quot;/&gt;&lt;property id=&quot;20300&quot; value=&quot;Slide 2 - &amp;quot;Agenda&amp;quot;&quot;/&gt;&lt;property id=&quot;20307&quot; value=&quot;258&quot;/&gt;&lt;/object&gt;&lt;object type=&quot;3&quot; unique_id=&quot;10146&quot;&gt;&lt;property id=&quot;20148&quot; value=&quot;5&quot;/&gt;&lt;property id=&quot;20300&quot; value=&quot;Slide 16&quot;/&gt;&lt;property id=&quot;20307&quot; value=&quot;259&quot;/&gt;&lt;/object&gt;&lt;object type=&quot;3&quot; unique_id=&quot;10641&quot;&gt;&lt;property id=&quot;20148&quot; value=&quot;5&quot;/&gt;&lt;property id=&quot;20300&quot; value=&quot;Slide 3 - &amp;quot;Background&amp;quot;&quot;/&gt;&lt;property id=&quot;20307&quot; value=&quot;297&quot;/&gt;&lt;/object&gt;&lt;object type=&quot;3&quot; unique_id=&quot;10642&quot;&gt;&lt;property id=&quot;20148&quot; value=&quot;5&quot;/&gt;&lt;property id=&quot;20300&quot; value=&quot;Slide 6 - &amp;quot;Causes&amp;quot;&quot;/&gt;&lt;property id=&quot;20307&quot; value=&quot;298&quot;/&gt;&lt;/object&gt;&lt;object type=&quot;3&quot; unique_id=&quot;11118&quot;&gt;&lt;property id=&quot;20148&quot; value=&quot;5&quot;/&gt;&lt;property id=&quot;20300&quot; value=&quot;Slide 14 - &amp;quot;Conclusion&amp;quot;&quot;/&gt;&lt;property id=&quot;20307&quot; value=&quot;306&quot;/&gt;&lt;/object&gt;&lt;object type=&quot;3&quot; unique_id=&quot;19751&quot;&gt;&lt;property id=&quot;20148&quot; value=&quot;5&quot;/&gt;&lt;property id=&quot;20300&quot; value=&quot;Slide 4 - &amp;quot;Causes&amp;quot;&quot;/&gt;&lt;property id=&quot;20307&quot; value=&quot;406&quot;/&gt;&lt;/object&gt;&lt;object type=&quot;3&quot; unique_id=&quot;20475&quot;&gt;&lt;property id=&quot;20148&quot; value=&quot;5&quot;/&gt;&lt;property id=&quot;20300&quot; value=&quot;Slide 9 - &amp;quot;Solutions&amp;quot;&quot;/&gt;&lt;property id=&quot;20307&quot; value=&quot;407&quot;/&gt;&lt;/object&gt;&lt;object type=&quot;3&quot; unique_id=&quot;20767&quot;&gt;&lt;property id=&quot;20148&quot; value=&quot;5&quot;/&gt;&lt;property id=&quot;20300&quot; value=&quot;Slide 5 - &amp;quot;Causes&amp;quot;&quot;/&gt;&lt;property id=&quot;20307&quot; value=&quot;408&quot;/&gt;&lt;/object&gt;&lt;object type=&quot;3&quot; unique_id=&quot;21020&quot;&gt;&lt;property id=&quot;20148&quot; value=&quot;5&quot;/&gt;&lt;property id=&quot;20300&quot; value=&quot;Slide 8 - &amp;quot;Causes&amp;quot;&quot;/&gt;&lt;property id=&quot;20307&quot; value=&quot;409&quot;/&gt;&lt;/object&gt;&lt;object type=&quot;3&quot; unique_id=&quot;21285&quot;&gt;&lt;property id=&quot;20148&quot; value=&quot;5&quot;/&gt;&lt;property id=&quot;20300&quot; value=&quot;Slide 7 - &amp;quot;Causes&amp;quot;&quot;/&gt;&lt;property id=&quot;20307&quot; value=&quot;412&quot;/&gt;&lt;/object&gt;&lt;object type=&quot;3&quot; unique_id=&quot;21286&quot;&gt;&lt;property id=&quot;20148&quot; value=&quot;5&quot;/&gt;&lt;property id=&quot;20300&quot; value=&quot;Slide 11 - &amp;quot;Solutions&amp;quot;&quot;/&gt;&lt;property id=&quot;20307&quot; value=&quot;411&quot;/&gt;&lt;/object&gt;&lt;object type=&quot;3&quot; unique_id=&quot;21287&quot;&gt;&lt;property id=&quot;20148&quot; value=&quot;5&quot;/&gt;&lt;property id=&quot;20300&quot; value=&quot;Slide 13 - &amp;quot;Solutions&amp;quot;&quot;/&gt;&lt;property id=&quot;20307&quot; value=&quot;410&quot;/&gt;&lt;/object&gt;&lt;object type=&quot;3&quot; unique_id=&quot;21288&quot;&gt;&lt;property id=&quot;20148&quot; value=&quot;5&quot;/&gt;&lt;property id=&quot;20300&quot; value=&quot;Slide 15 - &amp;quot;Conclusion&amp;quot;&quot;/&gt;&lt;property id=&quot;20307&quot; value=&quot;413&quot;/&gt;&lt;/object&gt;&lt;object type=&quot;3&quot; unique_id=&quot;21358&quot;&gt;&lt;property id=&quot;20148&quot; value=&quot;5&quot;/&gt;&lt;property id=&quot;20300&quot; value=&quot;Slide 10 - &amp;quot;Solutions&amp;quot;&quot;/&gt;&lt;property id=&quot;20307&quot; value=&quot;415&quot;/&gt;&lt;/object&gt;&lt;object type=&quot;3&quot; unique_id=&quot;21359&quot;&gt;&lt;property id=&quot;20148&quot; value=&quot;5&quot;/&gt;&lt;property id=&quot;20300&quot; value=&quot;Slide 12 - &amp;quot;Solutions&amp;quot;&quot;/&gt;&lt;property id=&quot;20307&quot; value=&quot;414&quot;/&gt;&lt;/object&gt;&lt;/object&gt;&lt;/object&gt;&lt;/database&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36171</TotalTime>
  <Words>1749</Words>
  <Application>Microsoft Office PowerPoint</Application>
  <PresentationFormat>Custom</PresentationFormat>
  <Paragraphs>215</Paragraphs>
  <Slides>16</Slides>
  <Notes>2</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Slide 1</vt:lpstr>
      <vt:lpstr>Agenda</vt:lpstr>
      <vt:lpstr>Background</vt:lpstr>
      <vt:lpstr>Causes</vt:lpstr>
      <vt:lpstr>Causes</vt:lpstr>
      <vt:lpstr>Causes</vt:lpstr>
      <vt:lpstr>Causes</vt:lpstr>
      <vt:lpstr>Causes</vt:lpstr>
      <vt:lpstr>Solutions</vt:lpstr>
      <vt:lpstr>Solutions</vt:lpstr>
      <vt:lpstr>Solutions</vt:lpstr>
      <vt:lpstr>Solutions</vt:lpstr>
      <vt:lpstr>Solutions</vt:lpstr>
      <vt:lpstr>Conclusion</vt:lpstr>
      <vt:lpstr>Conclusion</vt:lpstr>
      <vt:lpstr>Slide 16</vt:lpstr>
    </vt:vector>
  </TitlesOfParts>
  <Company>Intel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PSN Clock Synch &amp; Reset</dc:title>
  <dc:creator>Olivier Franza</dc:creator>
  <cp:lastModifiedBy>ofranza</cp:lastModifiedBy>
  <cp:revision>71</cp:revision>
  <dcterms:created xsi:type="dcterms:W3CDTF">2008-03-13T15:38:02Z</dcterms:created>
  <dcterms:modified xsi:type="dcterms:W3CDTF">2009-08-05T13:15:47Z</dcterms:modified>
</cp:coreProperties>
</file>