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3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heme/themeOverride3.xml" ContentType="application/vnd.openxmlformats-officedocument.themeOverride+xml"/>
  <Override PartName="/ppt/notesSlides/notesSlide18.xml" ContentType="application/vnd.openxmlformats-officedocument.presentationml.notesSlide+xml"/>
  <Default Extension="xls" ContentType="application/vnd.ms-exce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69" r:id="rId3"/>
    <p:sldId id="328" r:id="rId4"/>
    <p:sldId id="261" r:id="rId5"/>
    <p:sldId id="262" r:id="rId6"/>
    <p:sldId id="263" r:id="rId7"/>
    <p:sldId id="264" r:id="rId8"/>
    <p:sldId id="329" r:id="rId9"/>
    <p:sldId id="265" r:id="rId10"/>
    <p:sldId id="310" r:id="rId11"/>
    <p:sldId id="311" r:id="rId12"/>
    <p:sldId id="290" r:id="rId13"/>
    <p:sldId id="331" r:id="rId14"/>
    <p:sldId id="330" r:id="rId15"/>
    <p:sldId id="291" r:id="rId16"/>
    <p:sldId id="292" r:id="rId17"/>
    <p:sldId id="293" r:id="rId18"/>
    <p:sldId id="294" r:id="rId19"/>
    <p:sldId id="327" r:id="rId20"/>
    <p:sldId id="296" r:id="rId21"/>
    <p:sldId id="297" r:id="rId22"/>
    <p:sldId id="298" r:id="rId23"/>
    <p:sldId id="299" r:id="rId24"/>
    <p:sldId id="300" r:id="rId25"/>
    <p:sldId id="301" r:id="rId26"/>
    <p:sldId id="302" r:id="rId27"/>
    <p:sldId id="303" r:id="rId28"/>
    <p:sldId id="304" r:id="rId29"/>
    <p:sldId id="266" r:id="rId30"/>
    <p:sldId id="305" r:id="rId31"/>
    <p:sldId id="267" r:id="rId32"/>
    <p:sldId id="314" r:id="rId33"/>
    <p:sldId id="315" r:id="rId34"/>
    <p:sldId id="316" r:id="rId35"/>
    <p:sldId id="317" r:id="rId36"/>
    <p:sldId id="318" r:id="rId37"/>
    <p:sldId id="326" r:id="rId38"/>
  </p:sldIdLst>
  <p:sldSz cx="9144000" cy="6858000" type="screen4x3"/>
  <p:notesSz cx="7099300" cy="10234613"/>
  <p:defaultTextStyle>
    <a:defPPr>
      <a:defRPr lang="en-US"/>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78" autoAdjust="0"/>
    <p:restoredTop sz="87231" autoAdjust="0"/>
  </p:normalViewPr>
  <p:slideViewPr>
    <p:cSldViewPr>
      <p:cViewPr>
        <p:scale>
          <a:sx n="66" d="100"/>
          <a:sy n="66" d="100"/>
        </p:scale>
        <p:origin x="-1044" y="-1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akeuchi\Documents\2009\200906\MPSoC2010\MPSoC2009\a-higuchi\master-presen\final\linesXL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takeuchi\Documents\2009\200906\MPSoC2010\MPSoC2009\a-higuchi\master-presen\final\linesXLS.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takeuchi\Documents\2009\200906\MPSoC2010\MPSoC2009\a-higuchi\master-presen\final\linesXL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takeuchi\Documents\2009\200906\MPSoC2010\MPSoC2009\a-higuchi\master-presen\final\linesXL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0.12838370098585281"/>
          <c:y val="0.19895313388765723"/>
          <c:w val="0.86078951323647457"/>
          <c:h val="0.59685940166297136"/>
        </c:manualLayout>
      </c:layout>
      <c:barChart>
        <c:barDir val="col"/>
        <c:grouping val="clustered"/>
        <c:ser>
          <c:idx val="0"/>
          <c:order val="0"/>
          <c:tx>
            <c:strRef>
              <c:f>表1!$C$15</c:f>
              <c:strCache>
                <c:ptCount val="1"/>
                <c:pt idx="0">
                  <c:v>Description</c:v>
                </c:pt>
              </c:strCache>
            </c:strRef>
          </c:tx>
          <c:spPr>
            <a:solidFill>
              <a:srgbClr val="FFFF99"/>
            </a:solidFill>
            <a:ln w="3175">
              <a:solidFill>
                <a:srgbClr val="000000"/>
              </a:solidFill>
              <a:prstDash val="solid"/>
            </a:ln>
          </c:spPr>
          <c:cat>
            <c:strRef>
              <c:f>表1!$B$16:$B$17</c:f>
              <c:strCache>
                <c:ptCount val="2"/>
                <c:pt idx="0">
                  <c:v>DLX_integer</c:v>
                </c:pt>
                <c:pt idx="1">
                  <c:v>Brownie</c:v>
                </c:pt>
              </c:strCache>
            </c:strRef>
          </c:cat>
          <c:val>
            <c:numRef>
              <c:f>表1!$C$16:$C$17</c:f>
              <c:numCache>
                <c:formatCode>#,##0</c:formatCode>
                <c:ptCount val="2"/>
                <c:pt idx="0">
                  <c:v>10851</c:v>
                </c:pt>
                <c:pt idx="1">
                  <c:v>7176</c:v>
                </c:pt>
              </c:numCache>
            </c:numRef>
          </c:val>
        </c:ser>
        <c:ser>
          <c:idx val="1"/>
          <c:order val="1"/>
          <c:tx>
            <c:strRef>
              <c:f>表1!$D$15</c:f>
              <c:strCache>
                <c:ptCount val="1"/>
                <c:pt idx="0">
                  <c:v>Generated Model</c:v>
                </c:pt>
              </c:strCache>
            </c:strRef>
          </c:tx>
          <c:spPr>
            <a:solidFill>
              <a:srgbClr val="FF9966"/>
            </a:solidFill>
            <a:ln w="3175">
              <a:solidFill>
                <a:srgbClr val="000000"/>
              </a:solidFill>
              <a:prstDash val="solid"/>
            </a:ln>
          </c:spPr>
          <c:cat>
            <c:strRef>
              <c:f>表1!$B$16:$B$17</c:f>
              <c:strCache>
                <c:ptCount val="2"/>
                <c:pt idx="0">
                  <c:v>DLX_integer</c:v>
                </c:pt>
                <c:pt idx="1">
                  <c:v>Brownie</c:v>
                </c:pt>
              </c:strCache>
            </c:strRef>
          </c:cat>
          <c:val>
            <c:numRef>
              <c:f>表1!$D$16:$D$17</c:f>
              <c:numCache>
                <c:formatCode>#,##0</c:formatCode>
                <c:ptCount val="2"/>
                <c:pt idx="0">
                  <c:v>8946</c:v>
                </c:pt>
                <c:pt idx="1">
                  <c:v>11407</c:v>
                </c:pt>
              </c:numCache>
            </c:numRef>
          </c:val>
        </c:ser>
        <c:gapWidth val="100"/>
        <c:axId val="169824256"/>
        <c:axId val="169825792"/>
      </c:barChart>
      <c:catAx>
        <c:axId val="169824256"/>
        <c:scaling>
          <c:orientation val="minMax"/>
        </c:scaling>
        <c:axPos val="b"/>
        <c:numFmt formatCode="General" sourceLinked="1"/>
        <c:tickLblPos val="low"/>
        <c:spPr>
          <a:ln w="3175">
            <a:solidFill>
              <a:srgbClr val="B3B3B3"/>
            </a:solidFill>
            <a:prstDash val="solid"/>
          </a:ln>
        </c:spPr>
        <c:txPr>
          <a:bodyPr rot="0" vert="horz"/>
          <a:lstStyle/>
          <a:p>
            <a:pPr>
              <a:defRPr sz="2000" b="0" i="0" u="none" strike="noStrike" baseline="0">
                <a:solidFill>
                  <a:srgbClr val="000000"/>
                </a:solidFill>
                <a:latin typeface="IPAゴシック"/>
                <a:ea typeface="IPAゴシック"/>
                <a:cs typeface="IPAゴシック"/>
              </a:defRPr>
            </a:pPr>
            <a:endParaRPr lang="ja-JP"/>
          </a:p>
        </c:txPr>
        <c:crossAx val="169825792"/>
        <c:crosses val="autoZero"/>
        <c:auto val="1"/>
        <c:lblAlgn val="ctr"/>
        <c:lblOffset val="100"/>
        <c:tickLblSkip val="1"/>
        <c:tickMarkSkip val="1"/>
      </c:catAx>
      <c:valAx>
        <c:axId val="169825792"/>
        <c:scaling>
          <c:orientation val="minMax"/>
        </c:scaling>
        <c:axPos val="l"/>
        <c:majorGridlines>
          <c:spPr>
            <a:ln w="3175">
              <a:solidFill>
                <a:srgbClr val="B3B3B3"/>
              </a:solidFill>
              <a:prstDash val="solid"/>
            </a:ln>
          </c:spPr>
        </c:majorGridlines>
        <c:numFmt formatCode="#,##0" sourceLinked="1"/>
        <c:tickLblPos val="low"/>
        <c:spPr>
          <a:ln w="3175">
            <a:solidFill>
              <a:srgbClr val="B3B3B3"/>
            </a:solidFill>
            <a:prstDash val="solid"/>
          </a:ln>
        </c:spPr>
        <c:txPr>
          <a:bodyPr rot="0" vert="horz"/>
          <a:lstStyle/>
          <a:p>
            <a:pPr>
              <a:defRPr sz="2000" b="0" i="0" u="none" strike="noStrike" baseline="0">
                <a:solidFill>
                  <a:srgbClr val="000000"/>
                </a:solidFill>
                <a:latin typeface="IPAゴシック"/>
                <a:ea typeface="IPAゴシック"/>
                <a:cs typeface="IPAゴシック"/>
              </a:defRPr>
            </a:pPr>
            <a:endParaRPr lang="ja-JP"/>
          </a:p>
        </c:txPr>
        <c:crossAx val="169824256"/>
        <c:crosses val="autoZero"/>
        <c:crossBetween val="between"/>
        <c:majorUnit val="5000"/>
      </c:valAx>
      <c:spPr>
        <a:noFill/>
        <a:ln w="3175">
          <a:solidFill>
            <a:srgbClr val="B3B3B3"/>
          </a:solidFill>
          <a:prstDash val="solid"/>
        </a:ln>
      </c:spPr>
    </c:plotArea>
    <c:legend>
      <c:legendPos val="tr"/>
      <c:overlay val="1"/>
      <c:spPr>
        <a:noFill/>
        <a:ln w="25400">
          <a:noFill/>
        </a:ln>
      </c:spPr>
      <c:txPr>
        <a:bodyPr/>
        <a:lstStyle/>
        <a:p>
          <a:pPr>
            <a:defRPr sz="1740" b="0" i="0" u="none" strike="noStrike" baseline="0">
              <a:solidFill>
                <a:srgbClr val="000000"/>
              </a:solidFill>
              <a:latin typeface="IPAゴシック"/>
              <a:ea typeface="IPAゴシック"/>
              <a:cs typeface="IPAゴシック"/>
            </a:defRPr>
          </a:pPr>
          <a:endParaRPr lang="ja-JP"/>
        </a:p>
      </c:txPr>
    </c:legend>
    <c:dispBlanksAs val="gap"/>
  </c:chart>
  <c:spPr>
    <a:noFill/>
    <a:ln w="9525">
      <a:noFill/>
    </a:ln>
  </c:spPr>
  <c:txPr>
    <a:bodyPr/>
    <a:lstStyle/>
    <a:p>
      <a:pPr>
        <a:defRPr sz="2000" b="0" i="0" u="none" strike="noStrike" baseline="0">
          <a:solidFill>
            <a:srgbClr val="000000"/>
          </a:solidFill>
          <a:latin typeface="IPAゴシック"/>
          <a:ea typeface="IPAゴシック"/>
          <a:cs typeface="IPAゴシック"/>
        </a:defRPr>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ja-JP"/>
  <c:chart>
    <c:autoTitleDeleted val="1"/>
    <c:plotArea>
      <c:layout>
        <c:manualLayout>
          <c:layoutTarget val="inner"/>
          <c:xMode val="edge"/>
          <c:yMode val="edge"/>
          <c:x val="0.23830397077549409"/>
          <c:y val="0.20512871497123469"/>
          <c:w val="0.80274509771077274"/>
          <c:h val="0.59487328443831244"/>
        </c:manualLayout>
      </c:layout>
      <c:barChart>
        <c:barDir val="col"/>
        <c:grouping val="clustered"/>
        <c:ser>
          <c:idx val="0"/>
          <c:order val="0"/>
          <c:tx>
            <c:strRef>
              <c:f>表1!$G$21</c:f>
              <c:strCache>
                <c:ptCount val="1"/>
                <c:pt idx="0">
                  <c:v>Modified Lines</c:v>
                </c:pt>
              </c:strCache>
            </c:strRef>
          </c:tx>
          <c:spPr>
            <a:solidFill>
              <a:srgbClr val="004586"/>
            </a:solidFill>
            <a:ln w="3175">
              <a:solidFill>
                <a:srgbClr val="000000"/>
              </a:solidFill>
              <a:prstDash val="solid"/>
            </a:ln>
          </c:spPr>
          <c:cat>
            <c:strRef>
              <c:f>表1!$B$22:$B$23</c:f>
              <c:strCache>
                <c:ptCount val="2"/>
                <c:pt idx="0">
                  <c:v>Processor Description</c:v>
                </c:pt>
                <c:pt idx="1">
                  <c:v>Generated TL Model</c:v>
                </c:pt>
              </c:strCache>
            </c:strRef>
          </c:cat>
          <c:val>
            <c:numRef>
              <c:f>表1!$G$22:$G$23</c:f>
              <c:numCache>
                <c:formatCode>General</c:formatCode>
                <c:ptCount val="2"/>
                <c:pt idx="0">
                  <c:v>327</c:v>
                </c:pt>
                <c:pt idx="1">
                  <c:v>4317</c:v>
                </c:pt>
              </c:numCache>
            </c:numRef>
          </c:val>
        </c:ser>
        <c:gapWidth val="100"/>
        <c:axId val="169849600"/>
        <c:axId val="169851136"/>
      </c:barChart>
      <c:catAx>
        <c:axId val="169849600"/>
        <c:scaling>
          <c:orientation val="minMax"/>
        </c:scaling>
        <c:delete val="1"/>
        <c:axPos val="b"/>
        <c:numFmt formatCode="General" sourceLinked="1"/>
        <c:tickLblPos val="none"/>
        <c:crossAx val="169851136"/>
        <c:crosses val="autoZero"/>
        <c:auto val="1"/>
        <c:lblAlgn val="ctr"/>
        <c:lblOffset val="100"/>
        <c:tickLblSkip val="2"/>
        <c:tickMarkSkip val="1"/>
      </c:catAx>
      <c:valAx>
        <c:axId val="169851136"/>
        <c:scaling>
          <c:orientation val="minMax"/>
        </c:scaling>
        <c:axPos val="l"/>
        <c:majorGridlines>
          <c:spPr>
            <a:ln w="3175">
              <a:solidFill>
                <a:srgbClr val="B3B3B3"/>
              </a:solidFill>
              <a:prstDash val="solid"/>
            </a:ln>
          </c:spPr>
        </c:majorGridlines>
        <c:numFmt formatCode="General" sourceLinked="1"/>
        <c:tickLblPos val="low"/>
        <c:spPr>
          <a:ln w="3175">
            <a:solidFill>
              <a:srgbClr val="B3B3B3"/>
            </a:solidFill>
            <a:prstDash val="solid"/>
          </a:ln>
        </c:spPr>
        <c:txPr>
          <a:bodyPr rot="0" vert="horz"/>
          <a:lstStyle/>
          <a:p>
            <a:pPr>
              <a:defRPr sz="2000" b="0" i="0" u="none" strike="noStrike" baseline="0">
                <a:solidFill>
                  <a:srgbClr val="000000"/>
                </a:solidFill>
                <a:latin typeface="IPAゴシック"/>
                <a:ea typeface="IPAゴシック"/>
                <a:cs typeface="IPAゴシック"/>
              </a:defRPr>
            </a:pPr>
            <a:endParaRPr lang="ja-JP"/>
          </a:p>
        </c:txPr>
        <c:crossAx val="169849600"/>
        <c:crosses val="autoZero"/>
        <c:crossBetween val="between"/>
      </c:valAx>
      <c:spPr>
        <a:noFill/>
        <a:ln w="3175">
          <a:solidFill>
            <a:srgbClr val="B3B3B3"/>
          </a:solidFill>
          <a:prstDash val="solid"/>
        </a:ln>
      </c:spPr>
    </c:plotArea>
    <c:legend>
      <c:legendPos val="tr"/>
      <c:layout>
        <c:manualLayout>
          <c:xMode val="edge"/>
          <c:yMode val="edge"/>
          <c:x val="0.6785214380628195"/>
          <c:y val="1.0101010101010105E-2"/>
          <c:w val="0.3181168703975274"/>
          <c:h val="0.20420159601261964"/>
        </c:manualLayout>
      </c:layout>
      <c:spPr>
        <a:noFill/>
        <a:ln w="25400">
          <a:noFill/>
        </a:ln>
      </c:spPr>
      <c:txPr>
        <a:bodyPr/>
        <a:lstStyle/>
        <a:p>
          <a:pPr>
            <a:defRPr sz="1840" b="0" i="0" u="none" strike="noStrike" baseline="0">
              <a:solidFill>
                <a:srgbClr val="000000"/>
              </a:solidFill>
              <a:latin typeface="IPAゴシック"/>
              <a:ea typeface="IPAゴシック"/>
              <a:cs typeface="IPAゴシック"/>
            </a:defRPr>
          </a:pPr>
          <a:endParaRPr lang="ja-JP"/>
        </a:p>
      </c:txPr>
    </c:legend>
    <c:dispBlanksAs val="gap"/>
  </c:chart>
  <c:spPr>
    <a:noFill/>
    <a:ln w="9525">
      <a:noFill/>
    </a:ln>
  </c:spPr>
  <c:txPr>
    <a:bodyPr/>
    <a:lstStyle/>
    <a:p>
      <a:pPr>
        <a:defRPr sz="2000" b="0" i="0" u="none" strike="noStrike" baseline="0">
          <a:solidFill>
            <a:srgbClr val="000000"/>
          </a:solidFill>
          <a:latin typeface="IPAゴシック"/>
          <a:ea typeface="IPAゴシック"/>
          <a:cs typeface="IPAゴシック"/>
        </a:defRPr>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ja-JP"/>
  <c:chart>
    <c:plotArea>
      <c:layout>
        <c:manualLayout>
          <c:layoutTarget val="inner"/>
          <c:xMode val="edge"/>
          <c:yMode val="edge"/>
          <c:x val="0.14042133256279268"/>
          <c:y val="0.18058690744920994"/>
          <c:w val="0.84553702393166885"/>
          <c:h val="0.64334085778781158"/>
        </c:manualLayout>
      </c:layout>
      <c:barChart>
        <c:barDir val="col"/>
        <c:grouping val="percentStacked"/>
        <c:ser>
          <c:idx val="0"/>
          <c:order val="0"/>
          <c:tx>
            <c:strRef>
              <c:f>表2!$K$13</c:f>
              <c:strCache>
                <c:ptCount val="1"/>
                <c:pt idx="0">
                  <c:v>Reuse Design</c:v>
                </c:pt>
              </c:strCache>
            </c:strRef>
          </c:tx>
          <c:spPr>
            <a:solidFill>
              <a:srgbClr val="FF9966"/>
            </a:solidFill>
            <a:ln w="3175">
              <a:solidFill>
                <a:srgbClr val="000000"/>
              </a:solidFill>
              <a:prstDash val="solid"/>
            </a:ln>
          </c:spPr>
          <c:cat>
            <c:strRef>
              <c:f>表2!$J$14:$J$16</c:f>
              <c:strCache>
                <c:ptCount val="3"/>
                <c:pt idx="0">
                  <c:v>Single Processor</c:v>
                </c:pt>
                <c:pt idx="1">
                  <c:v>Single P + IDCT</c:v>
                </c:pt>
                <c:pt idx="2">
                  <c:v>Multi Processors</c:v>
                </c:pt>
              </c:strCache>
            </c:strRef>
          </c:cat>
          <c:val>
            <c:numRef>
              <c:f>表2!$K$14:$K$16</c:f>
              <c:numCache>
                <c:formatCode>General</c:formatCode>
                <c:ptCount val="3"/>
                <c:pt idx="0">
                  <c:v>0</c:v>
                </c:pt>
                <c:pt idx="1">
                  <c:v>983</c:v>
                </c:pt>
                <c:pt idx="2">
                  <c:v>675</c:v>
                </c:pt>
              </c:numCache>
            </c:numRef>
          </c:val>
        </c:ser>
        <c:ser>
          <c:idx val="1"/>
          <c:order val="1"/>
          <c:tx>
            <c:strRef>
              <c:f>表2!$L$13</c:f>
              <c:strCache>
                <c:ptCount val="1"/>
                <c:pt idx="0">
                  <c:v>New Design</c:v>
                </c:pt>
              </c:strCache>
            </c:strRef>
          </c:tx>
          <c:spPr>
            <a:solidFill>
              <a:srgbClr val="FFFF99"/>
            </a:solidFill>
            <a:ln w="3175">
              <a:solidFill>
                <a:srgbClr val="000000"/>
              </a:solidFill>
              <a:prstDash val="solid"/>
            </a:ln>
          </c:spPr>
          <c:cat>
            <c:strRef>
              <c:f>表2!$J$14:$J$16</c:f>
              <c:strCache>
                <c:ptCount val="3"/>
                <c:pt idx="0">
                  <c:v>Single Processor</c:v>
                </c:pt>
                <c:pt idx="1">
                  <c:v>Single P + IDCT</c:v>
                </c:pt>
                <c:pt idx="2">
                  <c:v>Multi Processors</c:v>
                </c:pt>
              </c:strCache>
            </c:strRef>
          </c:cat>
          <c:val>
            <c:numRef>
              <c:f>表2!$L$14:$L$16</c:f>
              <c:numCache>
                <c:formatCode>General</c:formatCode>
                <c:ptCount val="3"/>
                <c:pt idx="0">
                  <c:v>853</c:v>
                </c:pt>
                <c:pt idx="1">
                  <c:v>223</c:v>
                </c:pt>
                <c:pt idx="2">
                  <c:v>355</c:v>
                </c:pt>
              </c:numCache>
            </c:numRef>
          </c:val>
        </c:ser>
        <c:gapWidth val="100"/>
        <c:overlap val="100"/>
        <c:axId val="169515648"/>
        <c:axId val="169521536"/>
      </c:barChart>
      <c:catAx>
        <c:axId val="169515648"/>
        <c:scaling>
          <c:orientation val="minMax"/>
        </c:scaling>
        <c:axPos val="b"/>
        <c:numFmt formatCode="General" sourceLinked="1"/>
        <c:tickLblPos val="low"/>
        <c:spPr>
          <a:ln w="3175">
            <a:solidFill>
              <a:srgbClr val="B3B3B3"/>
            </a:solidFill>
            <a:prstDash val="solid"/>
          </a:ln>
        </c:spPr>
        <c:txPr>
          <a:bodyPr rot="0" vert="horz"/>
          <a:lstStyle/>
          <a:p>
            <a:pPr>
              <a:defRPr/>
            </a:pPr>
            <a:endParaRPr lang="ja-JP"/>
          </a:p>
        </c:txPr>
        <c:crossAx val="169521536"/>
        <c:crosses val="autoZero"/>
        <c:auto val="1"/>
        <c:lblAlgn val="ctr"/>
        <c:lblOffset val="100"/>
        <c:tickLblSkip val="1"/>
        <c:tickMarkSkip val="1"/>
      </c:catAx>
      <c:valAx>
        <c:axId val="169521536"/>
        <c:scaling>
          <c:orientation val="minMax"/>
        </c:scaling>
        <c:axPos val="l"/>
        <c:majorGridlines>
          <c:spPr>
            <a:ln w="3175">
              <a:solidFill>
                <a:srgbClr val="B3B3B3"/>
              </a:solidFill>
              <a:prstDash val="solid"/>
            </a:ln>
          </c:spPr>
        </c:majorGridlines>
        <c:numFmt formatCode="0%" sourceLinked="1"/>
        <c:tickLblPos val="low"/>
        <c:spPr>
          <a:ln w="3175">
            <a:solidFill>
              <a:srgbClr val="B3B3B3"/>
            </a:solidFill>
            <a:prstDash val="solid"/>
          </a:ln>
        </c:spPr>
        <c:txPr>
          <a:bodyPr rot="0" vert="horz"/>
          <a:lstStyle/>
          <a:p>
            <a:pPr>
              <a:defRPr/>
            </a:pPr>
            <a:endParaRPr lang="ja-JP"/>
          </a:p>
        </c:txPr>
        <c:crossAx val="169515648"/>
        <c:crosses val="autoZero"/>
        <c:crossBetween val="between"/>
      </c:valAx>
      <c:spPr>
        <a:noFill/>
        <a:ln w="3175">
          <a:solidFill>
            <a:srgbClr val="B3B3B3"/>
          </a:solidFill>
          <a:prstDash val="solid"/>
        </a:ln>
      </c:spPr>
    </c:plotArea>
    <c:legend>
      <c:legendPos val="t"/>
      <c:layout>
        <c:manualLayout>
          <c:xMode val="edge"/>
          <c:yMode val="edge"/>
          <c:x val="0.3570714242464928"/>
          <c:y val="1.8058690744920992E-2"/>
          <c:w val="0.4122369207359613"/>
          <c:h val="8.80361173814901E-2"/>
        </c:manualLayout>
      </c:layout>
      <c:spPr>
        <a:noFill/>
        <a:ln w="25400">
          <a:noFill/>
        </a:ln>
      </c:spPr>
    </c:legend>
    <c:dispBlanksAs val="gap"/>
  </c:chart>
  <c:spPr>
    <a:noFill/>
    <a:ln w="9525">
      <a:noFill/>
    </a:ln>
  </c:spPr>
  <c:txPr>
    <a:bodyPr/>
    <a:lstStyle/>
    <a:p>
      <a:pPr>
        <a:defRPr sz="2000" b="0" i="0" u="none" strike="noStrike" baseline="0">
          <a:solidFill>
            <a:srgbClr val="000000"/>
          </a:solidFill>
          <a:latin typeface="Lucida Sans Unicode" pitchFamily="34" charset="0"/>
          <a:ea typeface="IPAゴシック"/>
          <a:cs typeface="Lucida Sans Unicode" pitchFamily="34" charset="0"/>
        </a:defRPr>
      </a:pPr>
      <a:endParaRPr lang="ja-JP"/>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lang val="ja-JP"/>
  <c:chart>
    <c:plotArea>
      <c:layout>
        <c:manualLayout>
          <c:layoutTarget val="inner"/>
          <c:xMode val="edge"/>
          <c:yMode val="edge"/>
          <c:x val="3.8593072224852781E-2"/>
          <c:y val="0.17857162319905218"/>
          <c:w val="0.95456788768812961"/>
          <c:h val="0.43080404096771402"/>
        </c:manualLayout>
      </c:layout>
      <c:barChart>
        <c:barDir val="col"/>
        <c:grouping val="clustered"/>
        <c:ser>
          <c:idx val="0"/>
          <c:order val="0"/>
          <c:tx>
            <c:strRef>
              <c:f>表4!$S$21</c:f>
              <c:strCache>
                <c:ptCount val="1"/>
                <c:pt idx="0">
                  <c:v>Record Time</c:v>
                </c:pt>
              </c:strCache>
            </c:strRef>
          </c:tx>
          <c:spPr>
            <a:solidFill>
              <a:srgbClr val="FF9966"/>
            </a:solidFill>
            <a:ln w="3175">
              <a:solidFill>
                <a:srgbClr val="000000"/>
              </a:solidFill>
              <a:prstDash val="solid"/>
            </a:ln>
          </c:spPr>
          <c:dLbls>
            <c:numFmt formatCode="#,##0.00;[Red]\-#,##0.00" sourceLinked="0"/>
            <c:spPr>
              <a:noFill/>
              <a:ln w="25400">
                <a:noFill/>
              </a:ln>
            </c:spPr>
            <c:txPr>
              <a:bodyPr/>
              <a:lstStyle/>
              <a:p>
                <a:pPr>
                  <a:defRPr sz="1800" b="0" i="0" u="none" strike="noStrike" baseline="0">
                    <a:solidFill>
                      <a:srgbClr val="000000"/>
                    </a:solidFill>
                    <a:latin typeface="Lucida Sans Unicode" pitchFamily="34" charset="0"/>
                    <a:ea typeface="IPAゴシック"/>
                    <a:cs typeface="Lucida Sans Unicode" pitchFamily="34" charset="0"/>
                  </a:defRPr>
                </a:pPr>
                <a:endParaRPr lang="ja-JP"/>
              </a:p>
            </c:txPr>
            <c:showVal val="1"/>
          </c:dLbls>
          <c:cat>
            <c:strRef>
              <c:f>表4!$M$22:$M$36</c:f>
              <c:strCache>
                <c:ptCount val="15"/>
                <c:pt idx="0">
                  <c:v>SD adpcm</c:v>
                </c:pt>
                <c:pt idx="1">
                  <c:v>SD qsort</c:v>
                </c:pt>
                <c:pt idx="2">
                  <c:v>SD fft</c:v>
                </c:pt>
                <c:pt idx="3">
                  <c:v>SB adpcm</c:v>
                </c:pt>
                <c:pt idx="4">
                  <c:v>SB qsort</c:v>
                </c:pt>
                <c:pt idx="5">
                  <c:v>SB fft</c:v>
                </c:pt>
                <c:pt idx="6">
                  <c:v>SB jpeg</c:v>
                </c:pt>
                <c:pt idx="7">
                  <c:v>M1 qsort</c:v>
                </c:pt>
                <c:pt idx="8">
                  <c:v>M1 fft</c:v>
                </c:pt>
                <c:pt idx="9">
                  <c:v>M2 qsort</c:v>
                </c:pt>
                <c:pt idx="10">
                  <c:v>M2 fft</c:v>
                </c:pt>
                <c:pt idx="11">
                  <c:v>M3 qsort</c:v>
                </c:pt>
                <c:pt idx="12">
                  <c:v>M3 fft</c:v>
                </c:pt>
                <c:pt idx="13">
                  <c:v>M4 qsort</c:v>
                </c:pt>
                <c:pt idx="14">
                  <c:v>M4 fft</c:v>
                </c:pt>
              </c:strCache>
            </c:strRef>
          </c:cat>
          <c:val>
            <c:numRef>
              <c:f>表4!$S$22:$S$36</c:f>
              <c:numCache>
                <c:formatCode>General</c:formatCode>
                <c:ptCount val="15"/>
                <c:pt idx="0">
                  <c:v>1.3602783445822229</c:v>
                </c:pt>
                <c:pt idx="1">
                  <c:v>1.042527113356114</c:v>
                </c:pt>
                <c:pt idx="2">
                  <c:v>1.0244562774637387</c:v>
                </c:pt>
                <c:pt idx="3">
                  <c:v>1.1568121648224849</c:v>
                </c:pt>
                <c:pt idx="4">
                  <c:v>1.0344800127408824</c:v>
                </c:pt>
                <c:pt idx="5">
                  <c:v>1.0308678682250165</c:v>
                </c:pt>
                <c:pt idx="6">
                  <c:v>1.0247267681307999</c:v>
                </c:pt>
                <c:pt idx="7">
                  <c:v>1.0051898194227213</c:v>
                </c:pt>
                <c:pt idx="8">
                  <c:v>1.032826767616158</c:v>
                </c:pt>
                <c:pt idx="9">
                  <c:v>1.1254127918011021</c:v>
                </c:pt>
                <c:pt idx="10">
                  <c:v>1.1256751290775431</c:v>
                </c:pt>
                <c:pt idx="11">
                  <c:v>1.1787457614487489</c:v>
                </c:pt>
                <c:pt idx="12">
                  <c:v>1.0776230474506321</c:v>
                </c:pt>
                <c:pt idx="13">
                  <c:v>1.3210357637118524</c:v>
                </c:pt>
                <c:pt idx="14">
                  <c:v>1.1456759172208875</c:v>
                </c:pt>
              </c:numCache>
            </c:numRef>
          </c:val>
        </c:ser>
        <c:ser>
          <c:idx val="1"/>
          <c:order val="1"/>
          <c:tx>
            <c:strRef>
              <c:f>表4!$R$21</c:f>
              <c:strCache>
                <c:ptCount val="1"/>
                <c:pt idx="0">
                  <c:v>Simulation Time</c:v>
                </c:pt>
              </c:strCache>
            </c:strRef>
          </c:tx>
          <c:spPr>
            <a:solidFill>
              <a:srgbClr val="FFFF99"/>
            </a:solidFill>
            <a:ln w="3175">
              <a:solidFill>
                <a:srgbClr val="000000"/>
              </a:solidFill>
              <a:prstDash val="solid"/>
            </a:ln>
          </c:spPr>
          <c:cat>
            <c:strRef>
              <c:f>表4!$M$22:$M$36</c:f>
              <c:strCache>
                <c:ptCount val="15"/>
                <c:pt idx="0">
                  <c:v>SD adpcm</c:v>
                </c:pt>
                <c:pt idx="1">
                  <c:v>SD qsort</c:v>
                </c:pt>
                <c:pt idx="2">
                  <c:v>SD fft</c:v>
                </c:pt>
                <c:pt idx="3">
                  <c:v>SB adpcm</c:v>
                </c:pt>
                <c:pt idx="4">
                  <c:v>SB qsort</c:v>
                </c:pt>
                <c:pt idx="5">
                  <c:v>SB fft</c:v>
                </c:pt>
                <c:pt idx="6">
                  <c:v>SB jpeg</c:v>
                </c:pt>
                <c:pt idx="7">
                  <c:v>M1 qsort</c:v>
                </c:pt>
                <c:pt idx="8">
                  <c:v>M1 fft</c:v>
                </c:pt>
                <c:pt idx="9">
                  <c:v>M2 qsort</c:v>
                </c:pt>
                <c:pt idx="10">
                  <c:v>M2 fft</c:v>
                </c:pt>
                <c:pt idx="11">
                  <c:v>M3 qsort</c:v>
                </c:pt>
                <c:pt idx="12">
                  <c:v>M3 fft</c:v>
                </c:pt>
                <c:pt idx="13">
                  <c:v>M4 qsort</c:v>
                </c:pt>
                <c:pt idx="14">
                  <c:v>M4 fft</c:v>
                </c:pt>
              </c:strCache>
            </c:strRef>
          </c:cat>
          <c:val>
            <c:numRef>
              <c:f>表4!$R$22:$R$36</c:f>
              <c:numCache>
                <c:formatCode>General</c:formatCode>
                <c:ptCount val="15"/>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numCache>
            </c:numRef>
          </c:val>
        </c:ser>
        <c:gapWidth val="40"/>
        <c:overlap val="50"/>
        <c:axId val="170001920"/>
        <c:axId val="170003456"/>
      </c:barChart>
      <c:catAx>
        <c:axId val="170001920"/>
        <c:scaling>
          <c:orientation val="minMax"/>
        </c:scaling>
        <c:axPos val="b"/>
        <c:numFmt formatCode="General" sourceLinked="1"/>
        <c:tickLblPos val="low"/>
        <c:spPr>
          <a:ln w="3175">
            <a:solidFill>
              <a:srgbClr val="B3B3B3"/>
            </a:solidFill>
            <a:prstDash val="solid"/>
          </a:ln>
        </c:spPr>
        <c:txPr>
          <a:bodyPr rot="-4800000" vert="horz"/>
          <a:lstStyle/>
          <a:p>
            <a:pPr>
              <a:defRPr sz="2000" b="0" i="0" u="none" strike="noStrike" baseline="0">
                <a:solidFill>
                  <a:srgbClr val="000000"/>
                </a:solidFill>
                <a:latin typeface="Lucida Sans Unicode" pitchFamily="34" charset="0"/>
                <a:ea typeface="IPAゴシック"/>
                <a:cs typeface="Lucida Sans Unicode" pitchFamily="34" charset="0"/>
              </a:defRPr>
            </a:pPr>
            <a:endParaRPr lang="ja-JP"/>
          </a:p>
        </c:txPr>
        <c:crossAx val="170003456"/>
        <c:crosses val="autoZero"/>
        <c:auto val="1"/>
        <c:lblAlgn val="ctr"/>
        <c:lblOffset val="100"/>
        <c:tickLblSkip val="1"/>
        <c:tickMarkSkip val="1"/>
      </c:catAx>
      <c:valAx>
        <c:axId val="170003456"/>
        <c:scaling>
          <c:orientation val="minMax"/>
        </c:scaling>
        <c:axPos val="l"/>
        <c:majorGridlines>
          <c:spPr>
            <a:ln w="3175">
              <a:solidFill>
                <a:srgbClr val="B3B3B3"/>
              </a:solidFill>
              <a:prstDash val="solid"/>
            </a:ln>
          </c:spPr>
        </c:majorGridlines>
        <c:numFmt formatCode="0.0_);[Red]\(0.0\)" sourceLinked="0"/>
        <c:tickLblPos val="low"/>
        <c:spPr>
          <a:ln w="3175">
            <a:solidFill>
              <a:srgbClr val="B3B3B3"/>
            </a:solidFill>
            <a:prstDash val="solid"/>
          </a:ln>
        </c:spPr>
        <c:txPr>
          <a:bodyPr rot="0" vert="horz"/>
          <a:lstStyle/>
          <a:p>
            <a:pPr>
              <a:defRPr sz="2000" b="0" i="0" u="none" strike="noStrike" baseline="0">
                <a:solidFill>
                  <a:srgbClr val="000000"/>
                </a:solidFill>
                <a:latin typeface="IPAゴシック"/>
                <a:ea typeface="IPAゴシック"/>
                <a:cs typeface="IPAゴシック"/>
              </a:defRPr>
            </a:pPr>
            <a:endParaRPr lang="ja-JP"/>
          </a:p>
        </c:txPr>
        <c:crossAx val="170001920"/>
        <c:crosses val="autoZero"/>
        <c:crossBetween val="between"/>
        <c:majorUnit val="0.5"/>
      </c:valAx>
      <c:spPr>
        <a:noFill/>
        <a:ln w="3175">
          <a:solidFill>
            <a:srgbClr val="B3B3B3"/>
          </a:solidFill>
          <a:prstDash val="solid"/>
        </a:ln>
      </c:spPr>
    </c:plotArea>
    <c:legend>
      <c:legendPos val="tr"/>
      <c:legendEntry>
        <c:idx val="0"/>
        <c:txPr>
          <a:bodyPr/>
          <a:lstStyle/>
          <a:p>
            <a:pPr>
              <a:defRPr sz="1840" b="0" i="0" u="none" strike="noStrike" baseline="0">
                <a:solidFill>
                  <a:srgbClr val="000000"/>
                </a:solidFill>
                <a:latin typeface="Lucida Sans Unicode" pitchFamily="34" charset="0"/>
                <a:ea typeface="IPAゴシック"/>
                <a:cs typeface="Lucida Sans Unicode" pitchFamily="34" charset="0"/>
              </a:defRPr>
            </a:pPr>
            <a:endParaRPr lang="ja-JP"/>
          </a:p>
        </c:txPr>
      </c:legendEntry>
      <c:legendEntry>
        <c:idx val="1"/>
        <c:txPr>
          <a:bodyPr/>
          <a:lstStyle/>
          <a:p>
            <a:pPr>
              <a:defRPr sz="1840" b="0" i="0" u="none" strike="noStrike" baseline="0">
                <a:solidFill>
                  <a:srgbClr val="000000"/>
                </a:solidFill>
                <a:latin typeface="Lucida Sans Unicode" pitchFamily="34" charset="0"/>
                <a:ea typeface="IPAゴシック"/>
                <a:cs typeface="Lucida Sans Unicode" pitchFamily="34" charset="0"/>
              </a:defRPr>
            </a:pPr>
            <a:endParaRPr lang="ja-JP"/>
          </a:p>
        </c:txPr>
      </c:legendEntry>
      <c:spPr>
        <a:noFill/>
        <a:ln w="25400">
          <a:noFill/>
        </a:ln>
      </c:spPr>
      <c:txPr>
        <a:bodyPr/>
        <a:lstStyle/>
        <a:p>
          <a:pPr>
            <a:defRPr sz="1840" b="0" i="0" u="none" strike="noStrike" baseline="0">
              <a:solidFill>
                <a:srgbClr val="000000"/>
              </a:solidFill>
              <a:latin typeface="IPAゴシック"/>
              <a:ea typeface="IPAゴシック"/>
              <a:cs typeface="IPAゴシック"/>
            </a:defRPr>
          </a:pPr>
          <a:endParaRPr lang="ja-JP"/>
        </a:p>
      </c:txPr>
    </c:legend>
    <c:dispBlanksAs val="gap"/>
  </c:chart>
  <c:spPr>
    <a:noFill/>
    <a:ln w="9525">
      <a:noFill/>
    </a:ln>
  </c:spPr>
  <c:txPr>
    <a:bodyPr/>
    <a:lstStyle/>
    <a:p>
      <a:pPr>
        <a:defRPr sz="2000" b="0" i="0" u="none" strike="noStrike" baseline="0">
          <a:solidFill>
            <a:srgbClr val="000000"/>
          </a:solidFill>
          <a:latin typeface="IPAゴシック"/>
          <a:ea typeface="IPAゴシック"/>
          <a:cs typeface="IPAゴシック"/>
        </a:defRPr>
      </a:pPr>
      <a:endParaRPr lang="ja-JP"/>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drawing1.xml><?xml version="1.0" encoding="utf-8"?>
<c:userShapes xmlns:c="http://schemas.openxmlformats.org/drawingml/2006/chart">
  <cdr:relSizeAnchor xmlns:cdr="http://schemas.openxmlformats.org/drawingml/2006/chartDrawing">
    <cdr:from>
      <cdr:x>0.52398</cdr:x>
      <cdr:y>0.48611</cdr:y>
    </cdr:from>
    <cdr:to>
      <cdr:x>0.62039</cdr:x>
      <cdr:y>0.58056</cdr:y>
    </cdr:to>
    <cdr:sp macro="" textlink="">
      <cdr:nvSpPr>
        <cdr:cNvPr id="2" name="テキスト ボックス 1"/>
        <cdr:cNvSpPr txBox="1"/>
      </cdr:nvSpPr>
      <cdr:spPr>
        <a:xfrm xmlns:a="http://schemas.openxmlformats.org/drawingml/2006/main">
          <a:off x="4969669" y="2083595"/>
          <a:ext cx="914400" cy="40481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2000">
              <a:latin typeface="Lucida Sans Unicode" pitchFamily="34" charset="0"/>
              <a:cs typeface="Lucida Sans Unicode" pitchFamily="34" charset="0"/>
            </a:rPr>
            <a:t>82%</a:t>
          </a:r>
          <a:endParaRPr lang="ja-JP" altLang="en-US" sz="2000">
            <a:latin typeface="Lucida Sans Unicode" pitchFamily="34" charset="0"/>
            <a:cs typeface="Lucida Sans Unicode" pitchFamily="34" charset="0"/>
          </a:endParaRPr>
        </a:p>
      </cdr:txBody>
    </cdr:sp>
  </cdr:relSizeAnchor>
  <cdr:relSizeAnchor xmlns:cdr="http://schemas.openxmlformats.org/drawingml/2006/chartDrawing">
    <cdr:from>
      <cdr:x>0.80015</cdr:x>
      <cdr:y>0.48333</cdr:y>
    </cdr:from>
    <cdr:to>
      <cdr:x>0.89656</cdr:x>
      <cdr:y>0.69667</cdr:y>
    </cdr:to>
    <cdr:sp macro="" textlink="">
      <cdr:nvSpPr>
        <cdr:cNvPr id="3" name="テキスト ボックス 2"/>
        <cdr:cNvSpPr txBox="1"/>
      </cdr:nvSpPr>
      <cdr:spPr>
        <a:xfrm xmlns:a="http://schemas.openxmlformats.org/drawingml/2006/main">
          <a:off x="7589043" y="207168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2000">
              <a:latin typeface="Lucida Sans Unicode" pitchFamily="34" charset="0"/>
              <a:cs typeface="Lucida Sans Unicode" pitchFamily="34" charset="0"/>
            </a:rPr>
            <a:t>66%</a:t>
          </a:r>
          <a:endParaRPr lang="ja-JP" altLang="en-US" sz="2000">
            <a:latin typeface="Lucida Sans Unicode" pitchFamily="34" charset="0"/>
            <a:cs typeface="Lucida Sans Unicode" pitchFamily="34" charset="0"/>
          </a:endParaRPr>
        </a:p>
      </cdr:txBody>
    </cdr:sp>
  </cdr:relSizeAnchor>
  <cdr:relSizeAnchor xmlns:cdr="http://schemas.openxmlformats.org/drawingml/2006/chartDrawing">
    <cdr:from>
      <cdr:x>0.51896</cdr:x>
      <cdr:y>0.2</cdr:y>
    </cdr:from>
    <cdr:to>
      <cdr:x>0.61537</cdr:x>
      <cdr:y>0.41333</cdr:y>
    </cdr:to>
    <cdr:sp macro="" textlink="">
      <cdr:nvSpPr>
        <cdr:cNvPr id="4" name="テキスト ボックス 3"/>
        <cdr:cNvSpPr txBox="1"/>
      </cdr:nvSpPr>
      <cdr:spPr>
        <a:xfrm xmlns:a="http://schemas.openxmlformats.org/drawingml/2006/main">
          <a:off x="4922044" y="85725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2000">
              <a:latin typeface="Lucida Sans Unicode" pitchFamily="34" charset="0"/>
              <a:cs typeface="Lucida Sans Unicode" pitchFamily="34" charset="0"/>
            </a:rPr>
            <a:t>18%</a:t>
          </a:r>
          <a:endParaRPr lang="ja-JP" altLang="en-US" sz="2000">
            <a:latin typeface="Lucida Sans Unicode" pitchFamily="34" charset="0"/>
            <a:cs typeface="Lucida Sans Unicode" pitchFamily="34" charset="0"/>
          </a:endParaRPr>
        </a:p>
      </cdr:txBody>
    </cdr:sp>
  </cdr:relSizeAnchor>
  <cdr:relSizeAnchor xmlns:cdr="http://schemas.openxmlformats.org/drawingml/2006/chartDrawing">
    <cdr:from>
      <cdr:x>0.81019</cdr:x>
      <cdr:y>0.28333</cdr:y>
    </cdr:from>
    <cdr:to>
      <cdr:x>0.9066</cdr:x>
      <cdr:y>0.49667</cdr:y>
    </cdr:to>
    <cdr:sp macro="" textlink="">
      <cdr:nvSpPr>
        <cdr:cNvPr id="5" name="テキスト ボックス 4"/>
        <cdr:cNvSpPr txBox="1"/>
      </cdr:nvSpPr>
      <cdr:spPr>
        <a:xfrm xmlns:a="http://schemas.openxmlformats.org/drawingml/2006/main">
          <a:off x="7684294" y="121443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2000">
              <a:latin typeface="Lucida Sans Unicode" pitchFamily="34" charset="0"/>
              <a:cs typeface="Lucida Sans Unicode" pitchFamily="34" charset="0"/>
            </a:rPr>
            <a:t>34%</a:t>
          </a:r>
          <a:endParaRPr lang="ja-JP" altLang="en-US" sz="2000">
            <a:latin typeface="Lucida Sans Unicode" pitchFamily="34" charset="0"/>
            <a:cs typeface="Lucida Sans Unicode"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3"/>
            <a:ext cx="3076473" cy="510920"/>
          </a:xfrm>
          <a:prstGeom prst="rect">
            <a:avLst/>
          </a:prstGeom>
        </p:spPr>
        <p:txBody>
          <a:bodyPr vert="horz" lIns="99006" tIns="49503" rIns="99006" bIns="49503" rtlCol="0"/>
          <a:lstStyle>
            <a:lvl1pPr algn="l" fontAlgn="auto">
              <a:spcBef>
                <a:spcPts val="0"/>
              </a:spcBef>
              <a:spcAft>
                <a:spcPts val="0"/>
              </a:spcAft>
              <a:defRPr sz="13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4021193" y="3"/>
            <a:ext cx="3076473" cy="510920"/>
          </a:xfrm>
          <a:prstGeom prst="rect">
            <a:avLst/>
          </a:prstGeom>
        </p:spPr>
        <p:txBody>
          <a:bodyPr vert="horz" lIns="99006" tIns="49503" rIns="99006" bIns="49503" rtlCol="0"/>
          <a:lstStyle>
            <a:lvl1pPr algn="r" fontAlgn="auto">
              <a:spcBef>
                <a:spcPts val="0"/>
              </a:spcBef>
              <a:spcAft>
                <a:spcPts val="0"/>
              </a:spcAft>
              <a:defRPr sz="1300" smtClean="0">
                <a:latin typeface="+mn-lt"/>
                <a:ea typeface="+mn-ea"/>
              </a:defRPr>
            </a:lvl1pPr>
          </a:lstStyle>
          <a:p>
            <a:pPr>
              <a:defRPr/>
            </a:pPr>
            <a:fld id="{89D687FA-D813-4166-9911-D74729696428}" type="datetimeFigureOut">
              <a:rPr lang="ja-JP" altLang="en-US"/>
              <a:pPr>
                <a:defRPr/>
              </a:pPr>
              <a:t>2009/8/7</a:t>
            </a:fld>
            <a:endParaRPr lang="ja-JP" altLang="en-US"/>
          </a:p>
        </p:txBody>
      </p:sp>
      <p:sp>
        <p:nvSpPr>
          <p:cNvPr id="4" name="スライド イメージ プレースホルダ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9006" tIns="49503" rIns="99006" bIns="49503" rtlCol="0" anchor="ctr"/>
          <a:lstStyle/>
          <a:p>
            <a:pPr lvl="0"/>
            <a:endParaRPr lang="ja-JP" altLang="en-US" noProof="0"/>
          </a:p>
        </p:txBody>
      </p:sp>
      <p:sp>
        <p:nvSpPr>
          <p:cNvPr id="5" name="ノート プレースホルダ 4"/>
          <p:cNvSpPr>
            <a:spLocks noGrp="1"/>
          </p:cNvSpPr>
          <p:nvPr>
            <p:ph type="body" sz="quarter" idx="3"/>
          </p:nvPr>
        </p:nvSpPr>
        <p:spPr>
          <a:xfrm>
            <a:off x="710587" y="4861037"/>
            <a:ext cx="5678130" cy="4606387"/>
          </a:xfrm>
          <a:prstGeom prst="rect">
            <a:avLst/>
          </a:prstGeom>
        </p:spPr>
        <p:txBody>
          <a:bodyPr vert="horz" lIns="99006" tIns="49503" rIns="99006" bIns="49503"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1" y="9720450"/>
            <a:ext cx="3076473" cy="512542"/>
          </a:xfrm>
          <a:prstGeom prst="rect">
            <a:avLst/>
          </a:prstGeom>
        </p:spPr>
        <p:txBody>
          <a:bodyPr vert="horz" lIns="99006" tIns="49503" rIns="99006" bIns="49503" rtlCol="0" anchor="b"/>
          <a:lstStyle>
            <a:lvl1pPr algn="l" fontAlgn="auto">
              <a:spcBef>
                <a:spcPts val="0"/>
              </a:spcBef>
              <a:spcAft>
                <a:spcPts val="0"/>
              </a:spcAft>
              <a:defRPr sz="13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4021193" y="9720450"/>
            <a:ext cx="3076473" cy="512542"/>
          </a:xfrm>
          <a:prstGeom prst="rect">
            <a:avLst/>
          </a:prstGeom>
        </p:spPr>
        <p:txBody>
          <a:bodyPr vert="horz" lIns="99006" tIns="49503" rIns="99006" bIns="49503" rtlCol="0" anchor="b"/>
          <a:lstStyle>
            <a:lvl1pPr algn="r" fontAlgn="auto">
              <a:spcBef>
                <a:spcPts val="0"/>
              </a:spcBef>
              <a:spcAft>
                <a:spcPts val="0"/>
              </a:spcAft>
              <a:defRPr sz="1300" smtClean="0">
                <a:latin typeface="+mn-lt"/>
                <a:ea typeface="+mn-ea"/>
              </a:defRPr>
            </a:lvl1pPr>
          </a:lstStyle>
          <a:p>
            <a:pPr>
              <a:defRPr/>
            </a:pPr>
            <a:fld id="{47C9A210-1756-44AE-AB8C-5CCDEAF122F8}"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1536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smtClean="0"/>
          </a:p>
        </p:txBody>
      </p:sp>
      <p:sp>
        <p:nvSpPr>
          <p:cNvPr id="1536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7E2ED2E-2753-4640-9B6B-1712994588A5}" type="slidenum">
              <a:rPr lang="ja-JP" altLang="en-US"/>
              <a:pPr fontAlgn="base">
                <a:spcBef>
                  <a:spcPct val="0"/>
                </a:spcBef>
                <a:spcAft>
                  <a:spcPct val="0"/>
                </a:spcAft>
              </a:pPr>
              <a:t>1</a:t>
            </a:fld>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37891"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The problem</a:t>
            </a:r>
            <a:r>
              <a:rPr lang="en-GB" altLang="ja-JP" baseline="0" dirty="0" smtClean="0">
                <a:latin typeface="IPAゴシック"/>
                <a:ea typeface="IPAゴシック"/>
                <a:cs typeface="IPAゴシック"/>
              </a:rPr>
              <a:t> of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profiling information is that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includes many ASIPs.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ASIPS achieves low HW cost, </a:t>
            </a:r>
            <a:r>
              <a:rPr lang="en-GB" altLang="ja-JP" baseline="0" dirty="0" err="1" smtClean="0">
                <a:latin typeface="IPAゴシック"/>
                <a:ea typeface="IPAゴシック"/>
                <a:cs typeface="IPAゴシック"/>
              </a:rPr>
              <a:t>hgh</a:t>
            </a:r>
            <a:r>
              <a:rPr lang="en-GB" altLang="ja-JP" baseline="0" dirty="0" smtClean="0">
                <a:latin typeface="IPAゴシック"/>
                <a:ea typeface="IPAゴシック"/>
                <a:cs typeface="IPAゴシック"/>
              </a:rPr>
              <a:t> performance, and low power but design of ASIP requires large man-month.</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By using ASIP design environment, the developing cost of ASIPs can be reduced.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3993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is our target </a:t>
            </a:r>
            <a:r>
              <a:rPr lang="en-GB" altLang="ja-JP" dirty="0" err="1" smtClean="0">
                <a:latin typeface="IPAゴシック"/>
                <a:ea typeface="IPAゴシック"/>
                <a:cs typeface="IPAゴシック"/>
              </a:rPr>
              <a:t>MPSoC</a:t>
            </a:r>
            <a:r>
              <a:rPr lang="en-GB" altLang="ja-JP" baseline="0" dirty="0" smtClean="0">
                <a:latin typeface="IPAゴシック"/>
                <a:ea typeface="IPAゴシック"/>
                <a:cs typeface="IPAゴシック"/>
              </a:rPr>
              <a:t> Architecture.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which composed of ASIPs, special purpose modules, and connections.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ASIP is a processor enhanced by specific instruction set.</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Special purpose module is like memory, IDCT which has communication and processing functions.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Connections are shared bus, crossbar switch </a:t>
            </a:r>
            <a:r>
              <a:rPr lang="en-GB" altLang="ja-JP" baseline="0" dirty="0" err="1" smtClean="0">
                <a:latin typeface="IPAゴシック"/>
                <a:ea typeface="IPAゴシック"/>
                <a:cs typeface="IPAゴシック"/>
              </a:rPr>
              <a:t>modeld</a:t>
            </a:r>
            <a:r>
              <a:rPr lang="en-GB" altLang="ja-JP" baseline="0" dirty="0" smtClean="0">
                <a:latin typeface="IPAゴシック"/>
                <a:ea typeface="IPAゴシック"/>
                <a:cs typeface="IPAゴシック"/>
              </a:rPr>
              <a:t> in Transaction Level.</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41987"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Requirements for simulator is</a:t>
            </a: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Evaluation</a:t>
            </a:r>
            <a:r>
              <a:rPr lang="en-GB" altLang="ja-JP" baseline="0" dirty="0" smtClean="0">
                <a:latin typeface="IPAゴシック"/>
                <a:ea typeface="IPAゴシック"/>
                <a:cs typeface="IPAゴシック"/>
              </a:rPr>
              <a:t> of total system, high speed, and accurate evaluation.</a:t>
            </a: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 is a well known language </a:t>
            </a: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which enables system level design, and high level </a:t>
            </a:r>
            <a:r>
              <a:rPr lang="en-GB" altLang="ja-JP" baseline="0" dirty="0" err="1" smtClean="0">
                <a:latin typeface="IPAゴシック"/>
                <a:ea typeface="IPAゴシック"/>
                <a:cs typeface="IPAゴシック"/>
              </a:rPr>
              <a:t>absraction</a:t>
            </a:r>
            <a:r>
              <a:rPr lang="en-GB" altLang="ja-JP" baseline="0" dirty="0" smtClean="0">
                <a:latin typeface="IPAゴシック"/>
                <a:ea typeface="IPAゴシック"/>
                <a:cs typeface="IPAゴシック"/>
              </a:rPr>
              <a:t> &amp; cycle accurate simulation.</a:t>
            </a:r>
            <a:endParaRPr lang="en-GB" altLang="ja-JP" dirty="0" smtClean="0">
              <a:latin typeface="IPAゴシック"/>
              <a:ea typeface="IPAゴシック"/>
              <a:cs typeface="IPAゴシック"/>
            </a:endParaRP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Here, we propose </a:t>
            </a:r>
            <a:r>
              <a:rPr lang="en-GB" altLang="ja-JP" dirty="0" err="1" smtClean="0"/>
              <a:t>SystemC</a:t>
            </a:r>
            <a:r>
              <a:rPr lang="en-GB" altLang="ja-JP" dirty="0" smtClean="0"/>
              <a:t> based simulator generation from processor ADL description and Bus TL model.</a:t>
            </a: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Which</a:t>
            </a:r>
            <a:r>
              <a:rPr lang="en-GB" altLang="ja-JP" baseline="0" dirty="0" smtClean="0">
                <a:latin typeface="IPAゴシック"/>
                <a:ea typeface="IPAゴシック"/>
                <a:cs typeface="IPAゴシック"/>
              </a:rPr>
              <a:t> is realized by extension of HDL generator of ASIP Meister.</a:t>
            </a:r>
            <a:endParaRPr lang="en-GB" altLang="ja-JP" dirty="0" smtClean="0">
              <a:latin typeface="IPAゴシック"/>
              <a:ea typeface="IPAゴシック"/>
              <a:cs typeface="IPAゴシック"/>
            </a:endParaRP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a:p>
            <a:pPr marL="203444" indent="-203444" algn="just">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About</a:t>
            </a:r>
            <a:r>
              <a:rPr lang="en-GB" altLang="ja-JP" baseline="0" dirty="0" smtClean="0">
                <a:latin typeface="IPAゴシック"/>
                <a:ea typeface="IPAゴシック"/>
                <a:cs typeface="IPAゴシック"/>
              </a:rPr>
              <a:t> ASIP Meister, I will explain the following slide.</a:t>
            </a:r>
            <a:endParaRPr lang="en-GB" altLang="ja-JP" dirty="0" smtClean="0">
              <a:latin typeface="IPAゴシック"/>
              <a:ea typeface="IPAゴシック"/>
              <a:cs typeface="IPAゴシック"/>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ASIP Meister is an ASIP development</a:t>
            </a:r>
            <a:r>
              <a:rPr kumimoji="1" lang="en-US" altLang="ja-JP" baseline="0" dirty="0" smtClean="0"/>
              <a:t> environment.</a:t>
            </a:r>
          </a:p>
          <a:p>
            <a:r>
              <a:rPr kumimoji="1" lang="en-US" altLang="ja-JP" baseline="0" dirty="0" smtClean="0"/>
              <a:t>GUI based parameterized design entry, behavior description at clock cycle level, component DM named FHM enable quick design turn around.</a:t>
            </a:r>
          </a:p>
          <a:p>
            <a:r>
              <a:rPr kumimoji="1" lang="en-US" altLang="ja-JP" baseline="0" dirty="0" smtClean="0"/>
              <a:t>It generate application program development Tools such ash compiler, meta-assembler and so-on.</a:t>
            </a:r>
          </a:p>
          <a:p>
            <a:r>
              <a:rPr kumimoji="1" lang="en-US" altLang="ja-JP" baseline="0" dirty="0" smtClean="0"/>
              <a:t>It achieves highly freedom  like design from scratch, design modification from pre-designed instance, and inherit legacy processor </a:t>
            </a:r>
            <a:r>
              <a:rPr kumimoji="1" lang="en-US" altLang="ja-JP" baseline="0" dirty="0" err="1" smtClean="0"/>
              <a:t>Ips</a:t>
            </a:r>
            <a:r>
              <a:rPr kumimoji="1" lang="en-US" altLang="ja-JP" baseline="0" dirty="0" smtClean="0"/>
              <a:t>.</a:t>
            </a:r>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47C9A210-1756-44AE-AB8C-5CCDEAF122F8}" type="slidenum">
              <a:rPr lang="ja-JP" altLang="en-US" smtClean="0"/>
              <a:pPr>
                <a:defRPr/>
              </a:pPr>
              <a:t>13</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ja-JP"/>
              <a:t>ASIP Meister</a:t>
            </a:r>
          </a:p>
        </p:txBody>
      </p:sp>
      <p:sp>
        <p:nvSpPr>
          <p:cNvPr id="5" name="Rectangle 3"/>
          <p:cNvSpPr>
            <a:spLocks noGrp="1" noChangeArrowheads="1"/>
          </p:cNvSpPr>
          <p:nvPr>
            <p:ph type="dt" idx="1"/>
          </p:nvPr>
        </p:nvSpPr>
        <p:spPr>
          <a:ln/>
        </p:spPr>
        <p:txBody>
          <a:bodyPr/>
          <a:lstStyle/>
          <a:p>
            <a:r>
              <a:rPr lang="ja-JP" altLang="en-US"/>
              <a:t>070303</a:t>
            </a:r>
            <a:endParaRPr lang="en-US" altLang="ja-JP"/>
          </a:p>
        </p:txBody>
      </p:sp>
      <p:sp>
        <p:nvSpPr>
          <p:cNvPr id="6" name="Rectangle 6"/>
          <p:cNvSpPr>
            <a:spLocks noGrp="1" noChangeArrowheads="1"/>
          </p:cNvSpPr>
          <p:nvPr>
            <p:ph type="ftr" sz="quarter" idx="4"/>
          </p:nvPr>
        </p:nvSpPr>
        <p:spPr>
          <a:ln/>
        </p:spPr>
        <p:txBody>
          <a:bodyPr/>
          <a:lstStyle/>
          <a:p>
            <a:r>
              <a:rPr lang="en-US" altLang="ja-JP"/>
              <a:t>©2007, ASIP Solutions, Inc.</a:t>
            </a:r>
          </a:p>
        </p:txBody>
      </p:sp>
      <p:sp>
        <p:nvSpPr>
          <p:cNvPr id="7" name="Rectangle 7"/>
          <p:cNvSpPr>
            <a:spLocks noGrp="1" noChangeArrowheads="1"/>
          </p:cNvSpPr>
          <p:nvPr>
            <p:ph type="sldNum" sz="quarter" idx="5"/>
          </p:nvPr>
        </p:nvSpPr>
        <p:spPr>
          <a:ln/>
        </p:spPr>
        <p:txBody>
          <a:bodyPr/>
          <a:lstStyle/>
          <a:p>
            <a:fld id="{3F130667-0231-4653-BBD7-5DBFCD61E8B9}" type="slidenum">
              <a:rPr lang="en-US" altLang="ja-JP"/>
              <a:pPr/>
              <a:t>14</a:t>
            </a:fld>
            <a:endParaRPr lang="en-US" altLang="ja-JP"/>
          </a:p>
        </p:txBody>
      </p:sp>
      <p:sp>
        <p:nvSpPr>
          <p:cNvPr id="500738" name="Rectangle 2"/>
          <p:cNvSpPr>
            <a:spLocks noGrp="1" noRot="1" noChangeAspect="1" noChangeArrowheads="1" noTextEdit="1"/>
          </p:cNvSpPr>
          <p:nvPr>
            <p:ph type="sldImg"/>
          </p:nvPr>
        </p:nvSpPr>
        <p:spPr>
          <a:ln/>
        </p:spPr>
      </p:sp>
      <p:sp>
        <p:nvSpPr>
          <p:cNvPr id="500739" name="Rectangle 3"/>
          <p:cNvSpPr>
            <a:spLocks noGrp="1" noChangeArrowheads="1"/>
          </p:cNvSpPr>
          <p:nvPr>
            <p:ph type="body" idx="1"/>
          </p:nvPr>
        </p:nvSpPr>
        <p:spPr/>
        <p:txBody>
          <a:bodyPr/>
          <a:lstStyle/>
          <a:p>
            <a:r>
              <a:rPr lang="en-US" altLang="ja-JP" dirty="0" smtClean="0"/>
              <a:t>This</a:t>
            </a:r>
            <a:r>
              <a:rPr lang="en-US" altLang="ja-JP" baseline="0" dirty="0" smtClean="0"/>
              <a:t> slide shows the organization of ASIP Meister.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46083"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slide</a:t>
            </a:r>
            <a:r>
              <a:rPr lang="en-GB" altLang="ja-JP" baseline="0" dirty="0" smtClean="0">
                <a:latin typeface="IPAゴシック"/>
                <a:ea typeface="IPAゴシック"/>
                <a:cs typeface="IPAゴシック"/>
              </a:rPr>
              <a:t> summarizes the inputs of ASIP Meister.</a:t>
            </a:r>
            <a:endParaRPr lang="en-GB" altLang="ja-JP" dirty="0" smtClean="0">
              <a:latin typeface="IPAゴシック"/>
              <a:ea typeface="IPAゴシック"/>
              <a:cs typeface="IPAゴシック"/>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48131"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Generated processors from ASIP Meister</a:t>
            </a:r>
            <a:r>
              <a:rPr lang="en-GB" altLang="ja-JP" baseline="0" dirty="0" smtClean="0">
                <a:latin typeface="IPAゴシック"/>
                <a:ea typeface="IPAゴシック"/>
                <a:cs typeface="IPAゴシック"/>
              </a:rPr>
              <a:t> have the structure of this figure.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 number of pipeline can be changed by description </a:t>
            </a:r>
            <a:endParaRPr lang="en-GB" altLang="ja-JP" dirty="0" smtClean="0">
              <a:latin typeface="IPAゴシック"/>
              <a:ea typeface="IPAゴシック"/>
              <a:cs typeface="IPAゴシック"/>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5017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figure shows</a:t>
            </a:r>
            <a:r>
              <a:rPr lang="en-GB" altLang="ja-JP" baseline="0" dirty="0" smtClean="0">
                <a:latin typeface="IPAゴシック"/>
                <a:ea typeface="IPAゴシック"/>
                <a:cs typeface="IPAゴシック"/>
              </a:rPr>
              <a:t> the </a:t>
            </a:r>
            <a:r>
              <a:rPr lang="en-GB" altLang="ja-JP"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 generation of ASIPs from processor descriptions.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From processor descriptions and resource database information, first d</a:t>
            </a:r>
            <a:r>
              <a:rPr lang="en-GB" altLang="ja-JP" dirty="0" smtClean="0"/>
              <a:t>etermine control signals and generate module definitions.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err="1" smtClean="0"/>
              <a:t>SystemC</a:t>
            </a:r>
            <a:r>
              <a:rPr lang="en-GB" altLang="ja-JP" baseline="0" dirty="0" smtClean="0"/>
              <a:t> descriptions of resource is from resource database and control of processors</a:t>
            </a:r>
            <a:endParaRPr lang="en-GB" altLang="ja-JP" dirty="0" smtClean="0"/>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52227"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is the outline of </a:t>
            </a:r>
            <a:r>
              <a:rPr lang="en-GB" altLang="ja-JP" dirty="0" err="1" smtClean="0">
                <a:latin typeface="IPAゴシック"/>
                <a:ea typeface="IPAゴシック"/>
                <a:cs typeface="IPAゴシック"/>
              </a:rPr>
              <a:t>systemC</a:t>
            </a:r>
            <a:r>
              <a:rPr lang="en-GB" altLang="ja-JP" dirty="0" smtClean="0">
                <a:latin typeface="IPAゴシック"/>
                <a:ea typeface="IPAゴシック"/>
                <a:cs typeface="IPAゴシック"/>
              </a:rPr>
              <a:t> generation from processor </a:t>
            </a:r>
            <a:r>
              <a:rPr lang="en-GB" altLang="ja-JP" dirty="0" err="1" smtClean="0">
                <a:latin typeface="IPAゴシック"/>
                <a:ea typeface="IPAゴシック"/>
                <a:cs typeface="IPAゴシック"/>
              </a:rPr>
              <a:t>descroption</a:t>
            </a:r>
            <a:r>
              <a:rPr lang="en-GB" altLang="ja-JP" dirty="0" smtClean="0">
                <a:latin typeface="IPAゴシック"/>
                <a:ea typeface="IPAゴシック"/>
                <a:cs typeface="IPAゴシック"/>
              </a:rPr>
              <a:t>,</a:t>
            </a:r>
            <a:endParaRPr lang="en-GB" altLang="ja-JP" baseline="0" dirty="0" smtClean="0">
              <a:latin typeface="IPAゴシック"/>
              <a:ea typeface="IPAゴシック"/>
              <a:cs typeface="IPAゴシック"/>
            </a:endParaRP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Analyze resource connections and ctrl signals each instruction</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Merge same resource</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Insert </a:t>
            </a:r>
            <a:r>
              <a:rPr lang="en-GB" altLang="ja-JP" baseline="0" dirty="0" err="1" smtClean="0">
                <a:latin typeface="IPAゴシック"/>
                <a:ea typeface="IPAゴシック"/>
                <a:cs typeface="IPAゴシック"/>
              </a:rPr>
              <a:t>mux</a:t>
            </a:r>
            <a:r>
              <a:rPr lang="en-GB" altLang="ja-JP" baseline="0" dirty="0" smtClean="0">
                <a:latin typeface="IPAゴシック"/>
                <a:ea typeface="IPAゴシック"/>
                <a:cs typeface="IPAゴシック"/>
              </a:rPr>
              <a:t> and pipeline </a:t>
            </a:r>
            <a:r>
              <a:rPr lang="en-GB" altLang="ja-JP" baseline="0" dirty="0" err="1" smtClean="0">
                <a:latin typeface="IPAゴシック"/>
                <a:ea typeface="IPAゴシック"/>
                <a:cs typeface="IPAゴシック"/>
              </a:rPr>
              <a:t>reister</a:t>
            </a:r>
            <a:endParaRPr lang="en-GB" altLang="ja-JP" baseline="0" dirty="0" smtClean="0">
              <a:latin typeface="IPAゴシック"/>
              <a:ea typeface="IPAゴシック"/>
              <a:cs typeface="IPAゴシック"/>
            </a:endParaRP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Generate control signal</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Generate module definition according to types</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Then generate </a:t>
            </a:r>
            <a:r>
              <a:rPr lang="en-GB" altLang="ja-JP" baseline="0" dirty="0" err="1" smtClean="0">
                <a:latin typeface="IPAゴシック"/>
                <a:ea typeface="IPAゴシック"/>
                <a:cs typeface="IPAゴシック"/>
              </a:rPr>
              <a:t>SystemC</a:t>
            </a:r>
            <a:endParaRPr lang="en-GB" altLang="ja-JP" baseline="0" dirty="0" smtClean="0">
              <a:latin typeface="IPAゴシック"/>
              <a:ea typeface="IPAゴシック"/>
              <a:cs typeface="IPAゴシック"/>
            </a:endParaRP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From 1 to 4, these steps are the same as HDL generation in ASIP </a:t>
            </a:r>
            <a:r>
              <a:rPr lang="en-GB" altLang="ja-JP" baseline="0" dirty="0" err="1" smtClean="0">
                <a:latin typeface="IPAゴシック"/>
                <a:ea typeface="IPAゴシック"/>
                <a:cs typeface="IPAゴシック"/>
              </a:rPr>
              <a:t>meister</a:t>
            </a:r>
            <a:r>
              <a:rPr lang="en-GB" altLang="ja-JP" baseline="0" dirty="0" smtClean="0">
                <a:latin typeface="IPAゴシック"/>
                <a:ea typeface="IPAゴシック"/>
                <a:cs typeface="IPAゴシック"/>
              </a:rPr>
              <a:t>.</a:t>
            </a: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This table</a:t>
            </a:r>
            <a:r>
              <a:rPr kumimoji="1" lang="en-US" altLang="ja-JP" baseline="0" dirty="0" smtClean="0"/>
              <a:t> summarizes the generation of </a:t>
            </a:r>
            <a:r>
              <a:rPr kumimoji="1" lang="en-US" altLang="ja-JP" baseline="0" dirty="0" err="1" smtClean="0"/>
              <a:t>SystemC</a:t>
            </a:r>
            <a:r>
              <a:rPr kumimoji="1" lang="en-US" altLang="ja-JP" baseline="0" dirty="0" smtClean="0"/>
              <a:t> descriptions.</a:t>
            </a:r>
          </a:p>
          <a:p>
            <a:r>
              <a:rPr kumimoji="1" lang="en-US" altLang="ja-JP" baseline="0" dirty="0" smtClean="0"/>
              <a:t>The left column of this table is Definition of Module, and the right column is the </a:t>
            </a:r>
            <a:r>
              <a:rPr kumimoji="1" lang="en-US" altLang="ja-JP" baseline="0" dirty="0" err="1" smtClean="0"/>
              <a:t>systemC</a:t>
            </a:r>
            <a:r>
              <a:rPr kumimoji="1" lang="en-US" altLang="ja-JP" baseline="0" dirty="0" smtClean="0"/>
              <a:t> description</a:t>
            </a:r>
          </a:p>
          <a:p>
            <a:endParaRPr kumimoji="1" lang="en-US" altLang="ja-JP" baseline="0" dirty="0" smtClean="0"/>
          </a:p>
          <a:p>
            <a:r>
              <a:rPr kumimoji="1" lang="en-US" altLang="ja-JP" baseline="0" dirty="0" smtClean="0"/>
              <a:t> </a:t>
            </a:r>
            <a:endParaRPr kumimoji="1" lang="en-US" altLang="ja-JP" dirty="0" smtClean="0"/>
          </a:p>
          <a:p>
            <a:r>
              <a:rPr kumimoji="1" lang="en-US" altLang="ja-JP" dirty="0" smtClean="0"/>
              <a:t>From the following slide, I will explain translation step by step.</a:t>
            </a:r>
          </a:p>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47C9A210-1756-44AE-AB8C-5CCDEAF122F8}" type="slidenum">
              <a:rPr lang="ja-JP" altLang="en-US" smtClean="0"/>
              <a:pPr>
                <a:defRPr/>
              </a:pPr>
              <a:t>19</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21507" name="Text Box 2"/>
          <p:cNvSpPr txBox="1">
            <a:spLocks noGrp="1" noChangeArrowheads="1"/>
          </p:cNvSpPr>
          <p:nvPr>
            <p:ph type="body" idx="1"/>
          </p:nvPr>
        </p:nvSpPr>
        <p:spPr bwMode="auto">
          <a:xfrm>
            <a:off x="1113359" y="4583682"/>
            <a:ext cx="5077244" cy="4494472"/>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As the</a:t>
            </a:r>
            <a:r>
              <a:rPr lang="en-GB" altLang="ja-JP" baseline="0" dirty="0" smtClean="0">
                <a:latin typeface="IPAゴシック"/>
                <a:ea typeface="IPAゴシック"/>
                <a:cs typeface="IPAゴシック"/>
              </a:rPr>
              <a:t> </a:t>
            </a:r>
            <a:r>
              <a:rPr lang="en-GB" altLang="ja-JP" dirty="0" smtClean="0">
                <a:latin typeface="IPAゴシック"/>
                <a:ea typeface="IPAゴシック"/>
                <a:cs typeface="IPAゴシック"/>
              </a:rPr>
              <a:t>function</a:t>
            </a:r>
            <a:r>
              <a:rPr lang="en-GB" altLang="ja-JP" baseline="0" dirty="0" smtClean="0">
                <a:latin typeface="IPAゴシック"/>
                <a:ea typeface="IPAゴシック"/>
                <a:cs typeface="IPAゴシック"/>
              </a:rPr>
              <a:t> of  portable multimedia devices are expanded and the functions become multifunctional, they are required to achieve high performance and low power processing.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(multi-processor system on a chip) is one of the solutions to achieve these requirements.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Here,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is a device which includes several processors, several dedicated functional blocks, and communications on a chip.</a:t>
            </a:r>
            <a:endParaRPr lang="en-GB" altLang="ja-JP" dirty="0" smtClean="0">
              <a:latin typeface="IPAゴシック"/>
              <a:ea typeface="IPAゴシック"/>
              <a:cs typeface="IPAゴシック"/>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11673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defTabSz="937809">
              <a:lnSpc>
                <a:spcPct val="112000"/>
              </a:lnSpc>
              <a:spcBef>
                <a:spcPct val="0"/>
              </a:spcBef>
              <a:buSzPct val="45000"/>
              <a:tabLst>
                <a:tab pos="686824" algn="l"/>
                <a:tab pos="1373649" algn="l"/>
                <a:tab pos="2060472" algn="l"/>
                <a:tab pos="2747294" algn="l"/>
                <a:tab pos="3435747" algn="l"/>
                <a:tab pos="4122570" algn="l"/>
                <a:tab pos="4809394" algn="l"/>
              </a:tabLst>
              <a:defRPr/>
            </a:pPr>
            <a:r>
              <a:rPr lang="en-GB" altLang="ja-JP" dirty="0" smtClean="0">
                <a:latin typeface="IPAゴシック"/>
                <a:ea typeface="IPAゴシック"/>
                <a:cs typeface="IPAゴシック"/>
              </a:rPr>
              <a:t>In step 1, first class definition</a:t>
            </a:r>
            <a:r>
              <a:rPr lang="en-GB" altLang="ja-JP" baseline="0" dirty="0" smtClean="0">
                <a:latin typeface="IPAゴシック"/>
                <a:ea typeface="IPAゴシック"/>
                <a:cs typeface="IPAゴシック"/>
              </a:rPr>
              <a:t> is generated.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The input is module name.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The</a:t>
            </a:r>
            <a:r>
              <a:rPr lang="en-GB" altLang="ja-JP" baseline="0" dirty="0" smtClean="0">
                <a:latin typeface="IPAゴシック"/>
                <a:ea typeface="IPAゴシック"/>
                <a:cs typeface="IPAゴシック"/>
              </a:rPr>
              <a:t> output is module type definition using </a:t>
            </a:r>
            <a:r>
              <a:rPr lang="en-GB" altLang="ja-JP" baseline="0" dirty="0" err="1" smtClean="0">
                <a:latin typeface="IPAゴシック"/>
                <a:ea typeface="IPAゴシック"/>
                <a:cs typeface="IPAゴシック"/>
              </a:rPr>
              <a:t>SC_Module</a:t>
            </a:r>
            <a:r>
              <a:rPr lang="en-GB" altLang="ja-JP" baseline="0" dirty="0" smtClean="0">
                <a:latin typeface="IPAゴシック"/>
                <a:ea typeface="IPAゴシック"/>
                <a:cs typeface="IPAゴシック"/>
              </a:rPr>
              <a:t> and initialization using </a:t>
            </a:r>
            <a:r>
              <a:rPr lang="en-GB" altLang="ja-JP" baseline="0" dirty="0" err="1" smtClean="0">
                <a:latin typeface="IPAゴシック"/>
                <a:ea typeface="IPAゴシック"/>
                <a:cs typeface="IPAゴシック"/>
              </a:rPr>
              <a:t>sc_ctor</a:t>
            </a:r>
            <a:r>
              <a:rPr lang="en-GB" altLang="ja-JP" baseline="0" dirty="0" smtClean="0">
                <a:latin typeface="IPAゴシック"/>
                <a:ea typeface="IPAゴシック"/>
                <a:cs typeface="IPAゴシック"/>
              </a:rPr>
              <a:t>.</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Right hand side of this slide is the example of class definition on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9026"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129027" name="Text Box 2"/>
          <p:cNvSpPr txBox="1">
            <a:spLocks noGrp="1" noChangeArrowheads="1"/>
          </p:cNvSpPr>
          <p:nvPr>
            <p:ph type="body" idx="1"/>
          </p:nvPr>
        </p:nvSpPr>
        <p:spPr bwMode="auto">
          <a:xfrm>
            <a:off x="1113359" y="4583682"/>
            <a:ext cx="5077244" cy="3895965"/>
          </a:xfrm>
          <a:noFill/>
        </p:spPr>
        <p:txBody>
          <a:bodyPr wrap="square" lIns="0" tIns="0" rIns="0" bIns="0" numCol="1" anchor="t" anchorCtr="0" compatLnSpc="1">
            <a:prstTxWarp prst="textNoShape">
              <a:avLst/>
            </a:prstTxWarp>
          </a:bodyPr>
          <a:lstStyle/>
          <a:p>
            <a:pPr marL="203444" indent="-203444" defTabSz="937809">
              <a:lnSpc>
                <a:spcPct val="112000"/>
              </a:lnSpc>
              <a:spcBef>
                <a:spcPct val="0"/>
              </a:spcBef>
              <a:buSzPct val="45000"/>
              <a:tabLst>
                <a:tab pos="686824" algn="l"/>
                <a:tab pos="1373649" algn="l"/>
                <a:tab pos="2060472" algn="l"/>
                <a:tab pos="2747294" algn="l"/>
                <a:tab pos="3435747" algn="l"/>
                <a:tab pos="4122570" algn="l"/>
                <a:tab pos="4809394" algn="l"/>
              </a:tabLst>
              <a:defRPr/>
            </a:pPr>
            <a:r>
              <a:rPr lang="en-GB" altLang="ja-JP" dirty="0" smtClean="0">
                <a:latin typeface="IPAゴシック"/>
                <a:ea typeface="IPAゴシック"/>
                <a:cs typeface="IPAゴシック"/>
              </a:rPr>
              <a:t>In step 2&amp;3, port definition</a:t>
            </a:r>
            <a:r>
              <a:rPr lang="en-GB" altLang="ja-JP" baseline="0" dirty="0" smtClean="0">
                <a:latin typeface="IPAゴシック"/>
                <a:ea typeface="IPAゴシック"/>
                <a:cs typeface="IPAゴシック"/>
              </a:rPr>
              <a:t> and signal definition is generated.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The input is information of input/output port and signal</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Generation step is as follows.</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Define data type</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Initializations by constructor with signal name</a:t>
            </a: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Since data type largely affects the  simulation speed, we select data type according to the rule here.</a:t>
            </a: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If the bit width W is 1, the data type is </a:t>
            </a:r>
            <a:r>
              <a:rPr lang="en-GB" altLang="ja-JP" baseline="0" dirty="0" err="1" smtClean="0">
                <a:latin typeface="IPAゴシック"/>
                <a:ea typeface="IPAゴシック"/>
                <a:cs typeface="IPAゴシック"/>
              </a:rPr>
              <a:t>bool</a:t>
            </a:r>
            <a:r>
              <a:rPr lang="en-GB" altLang="ja-JP" baseline="0" dirty="0" smtClean="0">
                <a:latin typeface="IPAゴシック"/>
                <a:ea typeface="IPAゴシック"/>
                <a:cs typeface="IPAゴシック"/>
              </a:rPr>
              <a:t>.</a:t>
            </a: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If the bit width W is greater than or equal to 2 and smaller than or equal to 64, the data type is </a:t>
            </a:r>
            <a:r>
              <a:rPr lang="en-GB" altLang="ja-JP" baseline="0" dirty="0" err="1" smtClean="0">
                <a:latin typeface="IPAゴシック"/>
                <a:ea typeface="IPAゴシック"/>
                <a:cs typeface="IPAゴシック"/>
              </a:rPr>
              <a:t>sc_uint</a:t>
            </a:r>
            <a:r>
              <a:rPr lang="en-GB" altLang="ja-JP" baseline="0" dirty="0" smtClean="0">
                <a:latin typeface="IPAゴシック"/>
                <a:ea typeface="IPAゴシック"/>
                <a:cs typeface="IPAゴシック"/>
              </a:rPr>
              <a:t>&lt;W&gt;</a:t>
            </a:r>
          </a:p>
          <a:p>
            <a:pPr marL="234452" indent="-234452">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 </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76803"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defTabSz="937809">
              <a:lnSpc>
                <a:spcPct val="112000"/>
              </a:lnSpc>
              <a:spcBef>
                <a:spcPct val="0"/>
              </a:spcBef>
              <a:buSzPct val="45000"/>
              <a:tabLst>
                <a:tab pos="686824" algn="l"/>
                <a:tab pos="1373649" algn="l"/>
                <a:tab pos="2060472" algn="l"/>
                <a:tab pos="2747294" algn="l"/>
                <a:tab pos="3435747" algn="l"/>
                <a:tab pos="4122570" algn="l"/>
                <a:tab pos="4809394" algn="l"/>
              </a:tabLst>
              <a:defRPr/>
            </a:pPr>
            <a:r>
              <a:rPr lang="en-GB" altLang="ja-JP" dirty="0" smtClean="0">
                <a:latin typeface="IPAゴシック"/>
                <a:ea typeface="IPAゴシック"/>
                <a:cs typeface="IPAゴシック"/>
              </a:rPr>
              <a:t>In step 4, sub module</a:t>
            </a:r>
            <a:r>
              <a:rPr lang="en-GB" altLang="ja-JP" baseline="0" dirty="0" smtClean="0">
                <a:latin typeface="IPAゴシック"/>
                <a:ea typeface="IPAゴシック"/>
                <a:cs typeface="IPAゴシック"/>
              </a:rPr>
              <a:t> </a:t>
            </a:r>
            <a:r>
              <a:rPr lang="en-GB" altLang="ja-JP" dirty="0" smtClean="0">
                <a:latin typeface="IPAゴシック"/>
                <a:ea typeface="IPAゴシック"/>
                <a:cs typeface="IPAゴシック"/>
              </a:rPr>
              <a:t>definition</a:t>
            </a:r>
            <a:r>
              <a:rPr lang="en-GB" altLang="ja-JP" baseline="0" dirty="0" smtClean="0">
                <a:latin typeface="IPAゴシック"/>
                <a:ea typeface="IPAゴシック"/>
                <a:cs typeface="IPAゴシック"/>
              </a:rPr>
              <a:t> is generated.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The input is information of </a:t>
            </a:r>
            <a:r>
              <a:rPr lang="en-GB" altLang="ja-JP" dirty="0" err="1" smtClean="0">
                <a:latin typeface="IPAゴシック"/>
                <a:ea typeface="IPAゴシック"/>
                <a:cs typeface="IPAゴシック"/>
              </a:rPr>
              <a:t>sumodules</a:t>
            </a:r>
            <a:endParaRPr lang="en-GB" altLang="ja-JP"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Generation is as follows.</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Declaration of type and instance name</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err="1" smtClean="0">
                <a:latin typeface="IPAゴシック"/>
                <a:ea typeface="IPAゴシック"/>
                <a:cs typeface="IPAゴシック"/>
              </a:rPr>
              <a:t>Initilalizations</a:t>
            </a:r>
            <a:r>
              <a:rPr lang="en-GB" altLang="ja-JP" baseline="0" dirty="0" smtClean="0">
                <a:latin typeface="IPAゴシック"/>
                <a:ea typeface="IPAゴシック"/>
                <a:cs typeface="IPAゴシック"/>
              </a:rPr>
              <a:t> by constructor(</a:t>
            </a:r>
            <a:r>
              <a:rPr lang="en-GB" altLang="ja-JP" baseline="0" dirty="0" err="1" smtClean="0">
                <a:latin typeface="IPAゴシック"/>
                <a:ea typeface="IPAゴシック"/>
                <a:cs typeface="IPAゴシック"/>
              </a:rPr>
              <a:t>instance_name</a:t>
            </a:r>
            <a:r>
              <a:rPr lang="en-GB" altLang="ja-JP" baseline="0" dirty="0" smtClean="0">
                <a:latin typeface="IPAゴシック"/>
                <a:ea typeface="IPAゴシック"/>
                <a:cs typeface="IPAゴシック"/>
              </a:rPr>
              <a:t>)</a:t>
            </a:r>
          </a:p>
          <a:p>
            <a:pPr marL="234452" indent="-234452">
              <a:lnSpc>
                <a:spcPct val="112000"/>
              </a:lnSpc>
              <a:spcBef>
                <a:spcPct val="0"/>
              </a:spcBef>
              <a:buSzPct val="45000"/>
              <a:buAutoNum type="arabicPeriod"/>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Make connections by signal assignment to each port</a:t>
            </a:r>
            <a:endParaRPr lang="en-GB" altLang="ja-JP" dirty="0" smtClean="0">
              <a:latin typeface="IPAゴシック"/>
              <a:ea typeface="IPAゴシック"/>
              <a:cs typeface="IPAゴシック"/>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78851"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In step 5, process definition</a:t>
            </a:r>
            <a:r>
              <a:rPr lang="en-GB" altLang="ja-JP" baseline="0" dirty="0" smtClean="0">
                <a:latin typeface="IPAゴシック"/>
                <a:ea typeface="IPAゴシック"/>
                <a:cs typeface="IPAゴシック"/>
              </a:rPr>
              <a:t> is generated.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Process definition is categorized into 3 types.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State machine type, Register type, and Signal Assignment.</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8089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Process generation for state update of State machine is composed of two steps.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Initialize on reset, and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State Update at rising clock.</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 below code segment is an example of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a:t>
            </a:r>
            <a:endParaRPr lang="en-GB" altLang="ja-JP"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82947"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In process generation for control state transition</a:t>
            </a:r>
            <a:r>
              <a:rPr lang="en-GB" altLang="ja-JP" baseline="0" dirty="0" smtClean="0">
                <a:latin typeface="IPAゴシック"/>
                <a:ea typeface="IPAゴシック"/>
                <a:cs typeface="IPAゴシック"/>
              </a:rPr>
              <a:t> of state machine,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 input is state </a:t>
            </a:r>
            <a:r>
              <a:rPr lang="en-GB" altLang="ja-JP" baseline="0" dirty="0" err="1" smtClean="0">
                <a:latin typeface="IPAゴシック"/>
                <a:ea typeface="IPAゴシック"/>
                <a:cs typeface="IPAゴシック"/>
              </a:rPr>
              <a:t>transitino</a:t>
            </a:r>
            <a:r>
              <a:rPr lang="en-GB" altLang="ja-JP" baseline="0" dirty="0" smtClean="0">
                <a:latin typeface="IPAゴシック"/>
                <a:ea typeface="IPAゴシック"/>
                <a:cs typeface="IPAゴシック"/>
              </a:rPr>
              <a:t> table,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err="1" smtClean="0">
                <a:latin typeface="IPAゴシック"/>
                <a:ea typeface="IPAゴシック"/>
                <a:cs typeface="IPAゴシック"/>
              </a:rPr>
              <a:t>Gneration</a:t>
            </a:r>
            <a:r>
              <a:rPr lang="en-GB" altLang="ja-JP" baseline="0" dirty="0" smtClean="0">
                <a:latin typeface="IPAゴシック"/>
                <a:ea typeface="IPAゴシック"/>
                <a:cs typeface="IPAゴシック"/>
              </a:rPr>
              <a:t> is conducted the following steps for each state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1. Judge the current state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2. Output the signal</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3. State transition; condition and the transition to the next state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 right hand side of the slide is an example of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 description of Control Transition of State Machine.</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dirty="0" smtClean="0">
              <a:latin typeface="IPAゴシック"/>
              <a:ea typeface="IPAゴシック"/>
              <a:cs typeface="IPAゴシック"/>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84995"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In</a:t>
            </a:r>
            <a:r>
              <a:rPr lang="en-GB" altLang="ja-JP" baseline="0" dirty="0" smtClean="0">
                <a:latin typeface="IPAゴシック"/>
                <a:ea typeface="IPAゴシック"/>
                <a:cs typeface="IPAゴシック"/>
              </a:rPr>
              <a:t> process generation for register update, register update process is composed of two steps.</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Initialize register on reset, and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Update output signal at rising clock.</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 below code segment is an example of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a:t>
            </a:r>
            <a:endParaRPr lang="en-GB" altLang="ja-JP" dirty="0" smtClean="0">
              <a:latin typeface="IPAゴシック"/>
              <a:ea typeface="IPAゴシック"/>
              <a:cs typeface="IPAゴシック"/>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87043" name="Text Box 2"/>
          <p:cNvSpPr txBox="1">
            <a:spLocks noGrp="1" noChangeArrowheads="1"/>
          </p:cNvSpPr>
          <p:nvPr>
            <p:ph type="body" idx="1"/>
          </p:nvPr>
        </p:nvSpPr>
        <p:spPr bwMode="auto">
          <a:xfrm>
            <a:off x="1113359" y="4583681"/>
            <a:ext cx="5077244" cy="3665646"/>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In process generation for signal assignment,</a:t>
            </a:r>
            <a:r>
              <a:rPr lang="en-GB" altLang="ja-JP" baseline="0" dirty="0" smtClean="0">
                <a:latin typeface="IPAゴシック"/>
                <a:ea typeface="IPAゴシック"/>
                <a:cs typeface="IPAゴシック"/>
              </a:rPr>
              <a:t> the inputs are signal assignment statements and the output are processes. The number of processes largely affects the simulation speed and the process number reduction is very important. Generation step is composed of 3 steps. </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endParaRPr lang="en-GB" altLang="ja-JP" baseline="0" dirty="0" smtClean="0">
              <a:latin typeface="IPAゴシック"/>
              <a:ea typeface="IPAゴシック"/>
              <a:cs typeface="IPAゴシック"/>
            </a:endParaRP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First, group assignments according to destination.</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Second, analyze input signals of each group</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Third, make processes which have the same input signal.</a:t>
            </a:r>
            <a:endParaRPr lang="en-GB" altLang="ja-JP" dirty="0" smtClean="0">
              <a:latin typeface="IPAゴシック"/>
              <a:ea typeface="IPAゴシック"/>
              <a:cs typeface="IPAゴシック"/>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89091"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slide shows the example of process generation for</a:t>
            </a:r>
            <a:r>
              <a:rPr lang="en-GB" altLang="ja-JP" baseline="0" dirty="0" smtClean="0">
                <a:latin typeface="IPAゴシック"/>
                <a:ea typeface="IPAゴシック"/>
                <a:cs typeface="IPAゴシック"/>
              </a:rPr>
              <a:t> signal assignment. In this example, in order to reduce process reduction, assignment to signal a is combined to one process and the input signal is the same, assignments to signal b and c are combined. Right hand side of this slide is the example of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 output.</a:t>
            </a:r>
            <a:endParaRPr lang="en-GB" altLang="ja-JP" dirty="0" smtClean="0">
              <a:latin typeface="IPAゴシック"/>
              <a:ea typeface="IPAゴシック"/>
              <a:cs typeface="IPAゴシック"/>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9728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In </a:t>
            </a:r>
            <a:r>
              <a:rPr lang="en-US" altLang="ja-JP" dirty="0" err="1" smtClean="0"/>
              <a:t>SystemC</a:t>
            </a:r>
            <a:r>
              <a:rPr lang="en-US" altLang="ja-JP" baseline="0" dirty="0" smtClean="0"/>
              <a:t> generation step, we use extension of ASIP Meister HDL generator. By using extension of ASIP Meister HDL generator, </a:t>
            </a:r>
            <a:r>
              <a:rPr lang="en-US" altLang="ja-JP" baseline="0" dirty="0" err="1" smtClean="0"/>
              <a:t>systemC</a:t>
            </a:r>
            <a:r>
              <a:rPr lang="en-US" altLang="ja-JP" baseline="0" dirty="0" smtClean="0"/>
              <a:t> </a:t>
            </a:r>
            <a:r>
              <a:rPr lang="en-US" altLang="ja-JP" baseline="0" dirty="0" err="1" smtClean="0"/>
              <a:t>descroption</a:t>
            </a:r>
            <a:r>
              <a:rPr lang="en-US" altLang="ja-JP" baseline="0" dirty="0" smtClean="0"/>
              <a:t> is generated from processor specification. </a:t>
            </a:r>
            <a:r>
              <a:rPr lang="en-US" altLang="ja-JP" baseline="0" dirty="0" err="1" smtClean="0"/>
              <a:t>SystemC</a:t>
            </a:r>
            <a:r>
              <a:rPr lang="en-US" altLang="ja-JP" baseline="0" dirty="0" smtClean="0"/>
              <a:t> description of buses and dedicated HWs should be designed by designer. This simulator includes profiling functions of function execution cycles.</a:t>
            </a:r>
          </a:p>
          <a:p>
            <a:pPr>
              <a:spcBef>
                <a:spcPct val="0"/>
              </a:spcBef>
            </a:pPr>
            <a:r>
              <a:rPr lang="en-US" altLang="ja-JP" baseline="0" dirty="0" smtClean="0"/>
              <a:t>Simulator requires high speed simulation, we carefully select data types and reduces the number of processes </a:t>
            </a:r>
            <a:endParaRPr lang="ja-JP" altLang="en-US" dirty="0" smtClean="0"/>
          </a:p>
        </p:txBody>
      </p:sp>
      <p:sp>
        <p:nvSpPr>
          <p:cNvPr id="9728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3EFF2DC-18A6-4F89-AAE0-E97A16BA66CE}" type="slidenum">
              <a:rPr lang="ja-JP" altLang="en-US"/>
              <a:pPr fontAlgn="base">
                <a:spcBef>
                  <a:spcPct val="0"/>
                </a:spcBef>
                <a:spcAft>
                  <a:spcPct val="0"/>
                </a:spcAft>
              </a:pPr>
              <a:t>29</a:t>
            </a:fld>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21507" name="Text Box 2"/>
          <p:cNvSpPr txBox="1">
            <a:spLocks noGrp="1" noChangeArrowheads="1"/>
          </p:cNvSpPr>
          <p:nvPr>
            <p:ph type="body" idx="1"/>
          </p:nvPr>
        </p:nvSpPr>
        <p:spPr bwMode="auto">
          <a:xfrm>
            <a:off x="1113359" y="4583682"/>
            <a:ext cx="5077244" cy="4494472"/>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Although</a:t>
            </a:r>
            <a:r>
              <a:rPr lang="en-GB" altLang="ja-JP" baseline="0" dirty="0" smtClean="0">
                <a:latin typeface="IPAゴシック"/>
                <a:ea typeface="IPAゴシック"/>
                <a:cs typeface="IPAゴシック"/>
              </a:rPr>
              <a:t>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is one of solutions for future demand, to design optimal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is still a difficult problem. It is because optimal design for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is an output of repeated evaluation of </a:t>
            </a:r>
            <a:r>
              <a:rPr lang="en-GB" altLang="ja-JP" baseline="0" dirty="0" err="1" smtClean="0">
                <a:latin typeface="IPAゴシック"/>
                <a:ea typeface="IPAゴシック"/>
                <a:cs typeface="IPAゴシック"/>
              </a:rPr>
              <a:t>SoC</a:t>
            </a:r>
            <a:r>
              <a:rPr lang="en-GB" altLang="ja-JP" baseline="0" dirty="0" smtClean="0">
                <a:latin typeface="IPAゴシック"/>
                <a:ea typeface="IPAゴシック"/>
                <a:cs typeface="IPAゴシック"/>
              </a:rPr>
              <a:t>, repeated selection from a lot of processors, a lot of dedicated functional block and their communications. </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Therefore, exploration of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requires extremely long time. Because multi or many processors requires process partitioning. Processor design itself requires a large design time.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may include </a:t>
            </a:r>
            <a:r>
              <a:rPr lang="en-GB" altLang="ja-JP" baseline="0" dirty="0" err="1" smtClean="0">
                <a:latin typeface="IPAゴシック"/>
                <a:ea typeface="IPAゴシック"/>
                <a:cs typeface="IPAゴシック"/>
              </a:rPr>
              <a:t>homogeneou</a:t>
            </a:r>
            <a:r>
              <a:rPr lang="en-GB" altLang="ja-JP" baseline="0" dirty="0" smtClean="0">
                <a:latin typeface="IPAゴシック"/>
                <a:ea typeface="IPAゴシック"/>
                <a:cs typeface="IPAゴシック"/>
              </a:rPr>
              <a:t> MP System or </a:t>
            </a:r>
            <a:r>
              <a:rPr lang="en-GB" altLang="ja-JP" baseline="0" dirty="0" err="1" smtClean="0">
                <a:latin typeface="IPAゴシック"/>
                <a:ea typeface="IPAゴシック"/>
                <a:cs typeface="IPAゴシック"/>
              </a:rPr>
              <a:t>heterogenous</a:t>
            </a:r>
            <a:r>
              <a:rPr lang="en-GB" altLang="ja-JP" baseline="0" dirty="0" smtClean="0">
                <a:latin typeface="IPAゴシック"/>
                <a:ea typeface="IPAゴシック"/>
                <a:cs typeface="IPAゴシック"/>
              </a:rPr>
              <a:t> MP system. Bus or other components largely affects the performance.</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9113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In experiment 1,</a:t>
            </a:r>
            <a:r>
              <a:rPr lang="en-GB" altLang="ja-JP" baseline="0" dirty="0" smtClean="0">
                <a:latin typeface="IPAゴシック"/>
                <a:ea typeface="IPAゴシック"/>
                <a:cs typeface="IPAゴシック"/>
              </a:rPr>
              <a:t> the objective is to confirm the </a:t>
            </a:r>
            <a:r>
              <a:rPr lang="en-GB" altLang="ja-JP" baseline="0" dirty="0" err="1" smtClean="0">
                <a:latin typeface="IPAゴシック"/>
                <a:ea typeface="IPAゴシック"/>
                <a:cs typeface="IPAゴシック"/>
              </a:rPr>
              <a:t>behavior</a:t>
            </a:r>
            <a:r>
              <a:rPr lang="en-GB" altLang="ja-JP" baseline="0" dirty="0" smtClean="0">
                <a:latin typeface="IPAゴシック"/>
                <a:ea typeface="IPAゴシック"/>
                <a:cs typeface="IPAゴシック"/>
              </a:rPr>
              <a:t> of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 description compared with </a:t>
            </a:r>
            <a:r>
              <a:rPr lang="en-GB" altLang="ja-JP" baseline="0" dirty="0" err="1" smtClean="0">
                <a:latin typeface="IPAゴシック"/>
                <a:ea typeface="IPAゴシック"/>
                <a:cs typeface="IPAゴシック"/>
              </a:rPr>
              <a:t>behavior</a:t>
            </a:r>
            <a:r>
              <a:rPr lang="en-GB" altLang="ja-JP" baseline="0" dirty="0" smtClean="0">
                <a:latin typeface="IPAゴシック"/>
                <a:ea typeface="IPAゴシック"/>
                <a:cs typeface="IPAゴシック"/>
              </a:rPr>
              <a:t> of VHDL description.</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We use three kind of processors with different instruction sets and pipeline stages. We use </a:t>
            </a:r>
            <a:r>
              <a:rPr lang="en-GB" altLang="ja-JP" baseline="0" dirty="0" err="1" smtClean="0">
                <a:latin typeface="IPAゴシック"/>
                <a:ea typeface="IPAゴシック"/>
                <a:cs typeface="IPAゴシック"/>
              </a:rPr>
              <a:t>modelsim</a:t>
            </a:r>
            <a:r>
              <a:rPr lang="en-GB" altLang="ja-JP" baseline="0" dirty="0" smtClean="0">
                <a:latin typeface="IPAゴシック"/>
                <a:ea typeface="IPAゴシック"/>
                <a:cs typeface="IPAゴシック"/>
              </a:rPr>
              <a:t> as VHDL simulator</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And OSCI reference simulator for </a:t>
            </a:r>
            <a:r>
              <a:rPr lang="en-GB" altLang="ja-JP" baseline="0" dirty="0" err="1" smtClean="0">
                <a:latin typeface="IPAゴシック"/>
                <a:ea typeface="IPAゴシック"/>
                <a:cs typeface="IPAゴシック"/>
              </a:rPr>
              <a:t>systemC</a:t>
            </a:r>
            <a:r>
              <a:rPr lang="en-GB" altLang="ja-JP" baseline="0" dirty="0" smtClean="0">
                <a:latin typeface="IPAゴシック"/>
                <a:ea typeface="IPAゴシック"/>
                <a:cs typeface="IPAゴシック"/>
              </a:rPr>
              <a:t>.</a:t>
            </a:r>
            <a:endParaRPr lang="en-GB" altLang="ja-JP" dirty="0" smtClean="0">
              <a:latin typeface="IPAゴシック"/>
              <a:ea typeface="IPAゴシック"/>
              <a:cs typeface="IPAゴシック"/>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10035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This table</a:t>
            </a:r>
            <a:r>
              <a:rPr lang="en-US" altLang="ja-JP" baseline="0" dirty="0" smtClean="0"/>
              <a:t> shows the comparison of speeds of VHDL simulator and </a:t>
            </a:r>
            <a:r>
              <a:rPr lang="en-US" altLang="ja-JP" baseline="0" dirty="0" err="1" smtClean="0"/>
              <a:t>SystemC</a:t>
            </a:r>
            <a:r>
              <a:rPr lang="en-US" altLang="ja-JP" baseline="0" dirty="0" smtClean="0"/>
              <a:t> simulator when 10 to the 7</a:t>
            </a:r>
            <a:r>
              <a:rPr lang="en-US" altLang="ja-JP" baseline="30000" dirty="0" smtClean="0"/>
              <a:t>th</a:t>
            </a:r>
            <a:r>
              <a:rPr lang="en-US" altLang="ja-JP" baseline="0" dirty="0" smtClean="0"/>
              <a:t> power cycle instructions are executed. </a:t>
            </a:r>
          </a:p>
          <a:p>
            <a:pPr>
              <a:spcBef>
                <a:spcPct val="0"/>
              </a:spcBef>
            </a:pPr>
            <a:r>
              <a:rPr lang="en-US" altLang="ja-JP" baseline="0" dirty="0" smtClean="0"/>
              <a:t>We can get the same result both on </a:t>
            </a:r>
            <a:r>
              <a:rPr lang="en-US" altLang="ja-JP" baseline="0" dirty="0" err="1" smtClean="0"/>
              <a:t>modelsim</a:t>
            </a:r>
            <a:r>
              <a:rPr lang="en-US" altLang="ja-JP" baseline="0" dirty="0" smtClean="0"/>
              <a:t> and OSCI </a:t>
            </a:r>
            <a:r>
              <a:rPr lang="en-US" altLang="ja-JP" baseline="0" dirty="0" err="1" smtClean="0"/>
              <a:t>systemC</a:t>
            </a:r>
            <a:r>
              <a:rPr lang="en-US" altLang="ja-JP" baseline="0" dirty="0" smtClean="0"/>
              <a:t>.</a:t>
            </a:r>
          </a:p>
          <a:p>
            <a:pPr>
              <a:spcBef>
                <a:spcPct val="0"/>
              </a:spcBef>
            </a:pPr>
            <a:r>
              <a:rPr lang="en-US" altLang="ja-JP" baseline="0" dirty="0" smtClean="0"/>
              <a:t>The simulation speeds of simulator from </a:t>
            </a:r>
            <a:r>
              <a:rPr lang="en-US" altLang="ja-JP" baseline="0" dirty="0" err="1" smtClean="0"/>
              <a:t>systemC</a:t>
            </a:r>
            <a:r>
              <a:rPr lang="en-US" altLang="ja-JP" baseline="0" dirty="0" smtClean="0"/>
              <a:t> Is 10 to 70% faster than VHDL. The reason is that although we consider some high speed simulation mechanism, abstraction level of processor descriptions are  RT level. The speed of simulation is not so different. By rising the abstraction level, we think the simulator achieves further high speed.</a:t>
            </a:r>
            <a:endParaRPr lang="ja-JP" altLang="en-US" dirty="0" smtClean="0"/>
          </a:p>
        </p:txBody>
      </p:sp>
      <p:sp>
        <p:nvSpPr>
          <p:cNvPr id="10035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4A8A80-5E89-45B8-83FB-934ED09FFE8E}" type="slidenum">
              <a:rPr lang="ja-JP" altLang="en-US"/>
              <a:pPr fontAlgn="base">
                <a:spcBef>
                  <a:spcPct val="0"/>
                </a:spcBef>
                <a:spcAft>
                  <a:spcPct val="0"/>
                </a:spcAft>
              </a:pPr>
              <a:t>31</a:t>
            </a:fld>
            <a:endParaRPr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1"/>
          <p:cNvSpPr txBox="1">
            <a:spLocks noGrp="1" noRot="1" noChangeAspect="1" noChangeArrowheads="1"/>
          </p:cNvSpPr>
          <p:nvPr>
            <p:ph type="sldImg"/>
          </p:nvPr>
        </p:nvSpPr>
        <p:spPr bwMode="auto">
          <a:xfrm>
            <a:off x="1447800" y="962025"/>
            <a:ext cx="4403725" cy="3302000"/>
          </a:xfrm>
          <a:solidFill>
            <a:srgbClr val="FFFFFF"/>
          </a:solidFill>
          <a:ln>
            <a:solidFill>
              <a:srgbClr val="000000"/>
            </a:solidFill>
            <a:miter lim="800000"/>
            <a:headEnd/>
            <a:tailEnd/>
          </a:ln>
        </p:spPr>
      </p:sp>
      <p:sp>
        <p:nvSpPr>
          <p:cNvPr id="10649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In experiment 2,</a:t>
            </a:r>
            <a:r>
              <a:rPr lang="en-GB" altLang="ja-JP" baseline="0" dirty="0" smtClean="0">
                <a:latin typeface="IPAゴシック"/>
                <a:ea typeface="IPAゴシック"/>
                <a:cs typeface="IPAゴシック"/>
              </a:rPr>
              <a:t> the objective is design time overhead evaluation. We use two kind of processors. </a:t>
            </a:r>
            <a:r>
              <a:rPr lang="en-GB" altLang="ja-JP" baseline="0" dirty="0" err="1" smtClean="0">
                <a:latin typeface="IPAゴシック"/>
                <a:ea typeface="IPAゴシック"/>
                <a:cs typeface="IPAゴシック"/>
              </a:rPr>
              <a:t>DLX_integer</a:t>
            </a:r>
            <a:r>
              <a:rPr lang="en-GB" altLang="ja-JP" baseline="0" dirty="0" smtClean="0">
                <a:latin typeface="IPAゴシック"/>
                <a:ea typeface="IPAゴシック"/>
                <a:cs typeface="IPAゴシック"/>
              </a:rPr>
              <a:t> processor, which has 59 instructions, 5 stages, 1 delay slot, and Brownie processor, which has 45 instructions, 4stages, 0 delay slot. </a:t>
            </a:r>
            <a:r>
              <a:rPr lang="en-GB" altLang="ja-JP" baseline="0" dirty="0" err="1" smtClean="0">
                <a:latin typeface="IPAゴシック"/>
                <a:ea typeface="IPAゴシック"/>
                <a:cs typeface="IPAゴシック"/>
              </a:rPr>
              <a:t>Bowrnie</a:t>
            </a:r>
            <a:r>
              <a:rPr lang="en-GB" altLang="ja-JP" baseline="0" dirty="0" smtClean="0">
                <a:latin typeface="IPAゴシック"/>
                <a:ea typeface="IPAゴシック"/>
                <a:cs typeface="IPAゴシック"/>
              </a:rPr>
              <a:t> with added instruction processor is also considered.</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We conducted experiment on the below environment.</a:t>
            </a:r>
            <a:endParaRPr lang="en-GB" altLang="ja-JP" dirty="0" smtClean="0">
              <a:latin typeface="IPAゴシック"/>
              <a:ea typeface="IPAゴシック"/>
              <a:cs typeface="IPAゴシック"/>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108547"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These</a:t>
            </a:r>
            <a:r>
              <a:rPr lang="en-GB" altLang="ja-JP" baseline="0" dirty="0" smtClean="0">
                <a:latin typeface="IPAゴシック"/>
                <a:ea typeface="IPAゴシック"/>
                <a:cs typeface="IPAゴシック"/>
              </a:rPr>
              <a:t> figures are the target </a:t>
            </a:r>
            <a:r>
              <a:rPr lang="en-GB" altLang="ja-JP" baseline="0" dirty="0" err="1" smtClean="0">
                <a:latin typeface="IPAゴシック"/>
                <a:ea typeface="IPAゴシック"/>
                <a:cs typeface="IPAゴシック"/>
              </a:rPr>
              <a:t>MPSoC</a:t>
            </a:r>
            <a:r>
              <a:rPr lang="en-GB" altLang="ja-JP" baseline="0" dirty="0" smtClean="0">
                <a:latin typeface="IPAゴシック"/>
                <a:ea typeface="IPAゴシック"/>
                <a:cs typeface="IPAゴシック"/>
              </a:rPr>
              <a:t> architectures used in our experiments. The first one is a single processor system with data memory, where instruction memory is a local memory for a processor. Second one is a single processor system with dedicated HW such as IDCT. Other condition except for dedicated HW is the same. The last one is multi-processor system combined on global bus. In this experiment, we assume homogeneous multi-processor system as MP system. </a:t>
            </a:r>
            <a:endParaRPr lang="en-GB" altLang="ja-JP" dirty="0" smtClean="0">
              <a:latin typeface="IPAゴシック"/>
              <a:ea typeface="IPAゴシック"/>
              <a:cs typeface="IPAゴシック"/>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111619"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slide shows the evaluation</a:t>
            </a:r>
            <a:r>
              <a:rPr lang="en-GB" altLang="ja-JP" baseline="0" dirty="0" smtClean="0">
                <a:latin typeface="IPAゴシック"/>
                <a:ea typeface="IPAゴシック"/>
                <a:cs typeface="IPAゴシック"/>
              </a:rPr>
              <a:t> of description. Left hand side figure shows the generated descriptions and the input description. According to the processor, </a:t>
            </a:r>
          </a:p>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baseline="0" dirty="0" smtClean="0">
                <a:latin typeface="IPAゴシック"/>
                <a:ea typeface="IPAゴシック"/>
                <a:cs typeface="IPAゴシック"/>
              </a:rPr>
              <a:t>The right hand side figure shows input descriptions and generated descriptions when adding some instructions. The input description is only 8% compared to the generated descriptions.</a:t>
            </a:r>
            <a:endParaRPr lang="en-GB" altLang="ja-JP" dirty="0" smtClean="0">
              <a:latin typeface="IPAゴシック"/>
              <a:ea typeface="IPAゴシック"/>
              <a:cs typeface="IPAゴシック"/>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114691"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slide shows the amount of descriptions excluding processors.</a:t>
            </a:r>
            <a:r>
              <a:rPr lang="en-GB" altLang="ja-JP" baseline="0" dirty="0" smtClean="0">
                <a:latin typeface="IPAゴシック"/>
                <a:ea typeface="IPAゴシック"/>
                <a:cs typeface="IPAゴシック"/>
              </a:rPr>
              <a:t> First, we designed single processor system. Therefore 100% design is new. Then, we designed single processor and IDCT system. This time more than 80% descriptions are reused. On the other hand, descriptions for single processor is used for MP system. 66 % descriptions are reused and about 34 % should be newly designed.</a:t>
            </a:r>
            <a:endParaRPr lang="en-GB" altLang="ja-JP" dirty="0" smtClean="0">
              <a:latin typeface="IPAゴシック"/>
              <a:ea typeface="IPAゴシック"/>
              <a:cs typeface="IPAゴシック"/>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7762" name="Rectangle 1"/>
          <p:cNvSpPr txBox="1">
            <a:spLocks noGrp="1" noRot="1" noChangeAspect="1" noChangeArrowheads="1"/>
          </p:cNvSpPr>
          <p:nvPr>
            <p:ph type="sldImg"/>
          </p:nvPr>
        </p:nvSpPr>
        <p:spPr bwMode="auto">
          <a:xfrm>
            <a:off x="1447800" y="962025"/>
            <a:ext cx="4402138" cy="3302000"/>
          </a:xfrm>
          <a:solidFill>
            <a:srgbClr val="FFFFFF"/>
          </a:solidFill>
          <a:ln>
            <a:solidFill>
              <a:srgbClr val="000000"/>
            </a:solidFill>
            <a:miter lim="800000"/>
            <a:headEnd/>
            <a:tailEnd/>
          </a:ln>
        </p:spPr>
      </p:sp>
      <p:sp>
        <p:nvSpPr>
          <p:cNvPr id="117763" name="Text Box 2"/>
          <p:cNvSpPr txBox="1">
            <a:spLocks noGrp="1" noChangeArrowheads="1"/>
          </p:cNvSpPr>
          <p:nvPr>
            <p:ph type="body" idx="1"/>
          </p:nvPr>
        </p:nvSpPr>
        <p:spPr bwMode="auto">
          <a:xfrm>
            <a:off x="1113359" y="4583681"/>
            <a:ext cx="5077244" cy="3576438"/>
          </a:xfrm>
          <a:noFill/>
        </p:spPr>
        <p:txBody>
          <a:bodyPr wrap="square" lIns="0" tIns="0" rIns="0" bIns="0" numCol="1" anchor="t" anchorCtr="0" compatLnSpc="1">
            <a:prstTxWarp prst="textNoShape">
              <a:avLst/>
            </a:prstTxWarp>
          </a:bodyPr>
          <a:lstStyle/>
          <a:p>
            <a:pPr marL="203444" indent="-203444">
              <a:lnSpc>
                <a:spcPct val="112000"/>
              </a:lnSpc>
              <a:spcBef>
                <a:spcPct val="0"/>
              </a:spcBef>
              <a:buSzPct val="45000"/>
              <a:tabLst>
                <a:tab pos="686824" algn="l"/>
                <a:tab pos="1373649" algn="l"/>
                <a:tab pos="2060472" algn="l"/>
                <a:tab pos="2747294" algn="l"/>
                <a:tab pos="3435747" algn="l"/>
                <a:tab pos="4122570" algn="l"/>
                <a:tab pos="4809394" algn="l"/>
              </a:tabLst>
            </a:pPr>
            <a:r>
              <a:rPr lang="en-GB" altLang="ja-JP" dirty="0" smtClean="0">
                <a:latin typeface="IPAゴシック"/>
                <a:ea typeface="IPAゴシック"/>
                <a:cs typeface="IPAゴシック"/>
              </a:rPr>
              <a:t>This slide shows the evaluation</a:t>
            </a:r>
            <a:r>
              <a:rPr lang="en-GB" altLang="ja-JP" baseline="0" dirty="0" smtClean="0">
                <a:latin typeface="IPAゴシック"/>
                <a:ea typeface="IPAゴシック"/>
                <a:cs typeface="IPAゴシック"/>
              </a:rPr>
              <a:t> of profiling overhead. X axis is the combination of type of processors and program name. SD </a:t>
            </a:r>
            <a:r>
              <a:rPr lang="en-GB" altLang="ja-JP" baseline="0" dirty="0" err="1" smtClean="0">
                <a:latin typeface="IPAゴシック"/>
                <a:ea typeface="IPAゴシック"/>
                <a:cs typeface="IPAゴシック"/>
              </a:rPr>
              <a:t>adpcm</a:t>
            </a:r>
            <a:r>
              <a:rPr lang="en-GB" altLang="ja-JP" baseline="0" dirty="0" smtClean="0">
                <a:latin typeface="IPAゴシック"/>
                <a:ea typeface="IPAゴシック"/>
                <a:cs typeface="IPAゴシック"/>
              </a:rPr>
              <a:t> indicates simulation result of running </a:t>
            </a:r>
            <a:r>
              <a:rPr lang="en-GB" altLang="ja-JP" baseline="0" dirty="0" err="1" smtClean="0">
                <a:latin typeface="IPAゴシック"/>
                <a:ea typeface="IPAゴシック"/>
                <a:cs typeface="IPAゴシック"/>
              </a:rPr>
              <a:t>adpcm</a:t>
            </a:r>
            <a:r>
              <a:rPr lang="en-GB" altLang="ja-JP" baseline="0" dirty="0" smtClean="0">
                <a:latin typeface="IPAゴシック"/>
                <a:ea typeface="IPAゴシック"/>
                <a:cs typeface="IPAゴシック"/>
              </a:rPr>
              <a:t> program on single </a:t>
            </a:r>
            <a:r>
              <a:rPr lang="en-GB" altLang="ja-JP" baseline="0" dirty="0" err="1" smtClean="0">
                <a:latin typeface="IPAゴシック"/>
                <a:ea typeface="IPAゴシック"/>
                <a:cs typeface="IPAゴシック"/>
              </a:rPr>
              <a:t>DLX_integer</a:t>
            </a:r>
            <a:r>
              <a:rPr lang="en-GB" altLang="ja-JP" baseline="0" dirty="0" smtClean="0">
                <a:latin typeface="IPAゴシック"/>
                <a:ea typeface="IPAゴシック"/>
                <a:cs typeface="IPAゴシック"/>
              </a:rPr>
              <a:t> processor system. Y axis is the profiling overhead time when normalizing to the simulation time. They are almost 1 to 1.3 times longer than only simulation time.</a:t>
            </a:r>
            <a:endParaRPr lang="en-GB" altLang="ja-JP" dirty="0" smtClean="0">
              <a:latin typeface="IPAゴシック"/>
              <a:ea typeface="IPAゴシック"/>
              <a:cs typeface="IPAゴシック"/>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12390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In conclusion,</a:t>
            </a:r>
            <a:r>
              <a:rPr lang="en-US" altLang="ja-JP" baseline="0" dirty="0" smtClean="0"/>
              <a:t> in this presentation, I talked simulator generation method based on configurable processor developing environment and transaction level model bus. </a:t>
            </a:r>
            <a:r>
              <a:rPr lang="en-US" altLang="ja-JP" baseline="0" dirty="0" err="1" smtClean="0"/>
              <a:t>SystemC</a:t>
            </a:r>
            <a:r>
              <a:rPr lang="en-US" altLang="ja-JP" baseline="0" dirty="0" smtClean="0"/>
              <a:t> description is generated by extension of HDL generation of processor. Simulator overhead collecting profiling data was not so large.</a:t>
            </a:r>
          </a:p>
          <a:p>
            <a:pPr>
              <a:spcBef>
                <a:spcPct val="0"/>
              </a:spcBef>
            </a:pPr>
            <a:endParaRPr lang="en-US" altLang="ja-JP" baseline="0" dirty="0" smtClean="0"/>
          </a:p>
          <a:p>
            <a:pPr>
              <a:spcBef>
                <a:spcPct val="0"/>
              </a:spcBef>
            </a:pPr>
            <a:r>
              <a:rPr lang="en-US" altLang="ja-JP" baseline="0" dirty="0" smtClean="0"/>
              <a:t>Thank you for your attention.</a:t>
            </a:r>
          </a:p>
          <a:p>
            <a:pPr>
              <a:spcBef>
                <a:spcPct val="0"/>
              </a:spcBef>
            </a:pPr>
            <a:endParaRPr lang="ja-JP" altLang="en-US" dirty="0" smtClean="0"/>
          </a:p>
        </p:txBody>
      </p:sp>
      <p:sp>
        <p:nvSpPr>
          <p:cNvPr id="12390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73A4BE-814F-4582-8E67-F0787FEB05BE}" type="slidenum">
              <a:rPr lang="ja-JP" altLang="en-US"/>
              <a:pPr fontAlgn="base">
                <a:spcBef>
                  <a:spcPct val="0"/>
                </a:spcBef>
                <a:spcAft>
                  <a:spcPct val="0"/>
                </a:spcAft>
              </a:pPr>
              <a:t>37</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560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Here, we propose</a:t>
            </a:r>
            <a:r>
              <a:rPr lang="en-US" altLang="ja-JP" baseline="0" dirty="0" smtClean="0"/>
              <a:t> a solution for </a:t>
            </a:r>
            <a:r>
              <a:rPr lang="en-US" altLang="ja-JP" baseline="0" dirty="0" err="1" smtClean="0"/>
              <a:t>MPSoC</a:t>
            </a:r>
            <a:r>
              <a:rPr lang="en-US" altLang="ja-JP" baseline="0" dirty="0" smtClean="0"/>
              <a:t> evaluation, which is a combination of configurable processor developing environment and high abstraction level descriptions. They enables efficient </a:t>
            </a:r>
            <a:r>
              <a:rPr lang="en-US" altLang="ja-JP" baseline="0" dirty="0" err="1" smtClean="0"/>
              <a:t>SoC</a:t>
            </a:r>
            <a:r>
              <a:rPr lang="en-US" altLang="ja-JP" baseline="0" dirty="0" smtClean="0"/>
              <a:t> simulation.</a:t>
            </a:r>
          </a:p>
          <a:p>
            <a:pPr>
              <a:spcBef>
                <a:spcPct val="0"/>
              </a:spcBef>
            </a:pPr>
            <a:r>
              <a:rPr lang="en-US" altLang="ja-JP" baseline="0" dirty="0" smtClean="0"/>
              <a:t>In this method, when generating simulation model, process partitioning is considered.</a:t>
            </a:r>
          </a:p>
          <a:p>
            <a:pPr>
              <a:spcBef>
                <a:spcPct val="0"/>
              </a:spcBef>
            </a:pPr>
            <a:r>
              <a:rPr lang="en-US" altLang="ja-JP" baseline="0" dirty="0" smtClean="0"/>
              <a:t>Utilizing configurable processor design environment and high level abstraction description on communications.</a:t>
            </a:r>
          </a:p>
        </p:txBody>
      </p:sp>
      <p:sp>
        <p:nvSpPr>
          <p:cNvPr id="2560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8A0B4F4-3BEC-4B2B-A50B-5C9D722A30C1}" type="slidenum">
              <a:rPr lang="ja-JP" altLang="en-US"/>
              <a:pPr fontAlgn="base">
                <a:spcBef>
                  <a:spcPct val="0"/>
                </a:spcBef>
                <a:spcAft>
                  <a:spcPct val="0"/>
                </a:spcAft>
              </a:pPr>
              <a:t>4</a:t>
            </a:fld>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2969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Thi</a:t>
            </a:r>
            <a:r>
              <a:rPr lang="en-US" altLang="ja-JP" baseline="0" dirty="0" smtClean="0"/>
              <a:t>s is an architecture model of </a:t>
            </a:r>
            <a:r>
              <a:rPr lang="en-US" altLang="ja-JP" baseline="0" dirty="0" err="1" smtClean="0"/>
              <a:t>SoC</a:t>
            </a:r>
            <a:r>
              <a:rPr lang="en-US" altLang="ja-JP" baseline="0" dirty="0" smtClean="0"/>
              <a:t> which we assume. This architecture is composed of ASIPs, buses, and dedicated HWs.</a:t>
            </a:r>
          </a:p>
          <a:p>
            <a:pPr>
              <a:spcBef>
                <a:spcPct val="0"/>
              </a:spcBef>
            </a:pPr>
            <a:r>
              <a:rPr lang="en-US" altLang="ja-JP" baseline="0" dirty="0" smtClean="0"/>
              <a:t>As dedicated HWs, we think memory, semaphore for communication between ASIPS, I/O interface for communication between input/output ports, and special HWs.</a:t>
            </a:r>
            <a:endParaRPr lang="ja-JP" altLang="en-US" dirty="0" smtClean="0"/>
          </a:p>
        </p:txBody>
      </p:sp>
      <p:sp>
        <p:nvSpPr>
          <p:cNvPr id="2969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5602F72-45F5-452F-A1B1-880AA32E7920}" type="slidenum">
              <a:rPr lang="ja-JP" altLang="en-US"/>
              <a:pPr fontAlgn="base">
                <a:spcBef>
                  <a:spcPct val="0"/>
                </a:spcBef>
                <a:spcAft>
                  <a:spcPct val="0"/>
                </a:spcAft>
              </a:pPr>
              <a:t>5</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174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This figure</a:t>
            </a:r>
            <a:r>
              <a:rPr lang="en-US" altLang="ja-JP" baseline="0" dirty="0" smtClean="0"/>
              <a:t> shows our proposed </a:t>
            </a:r>
            <a:r>
              <a:rPr lang="en-US" altLang="ja-JP" baseline="0" dirty="0" err="1" smtClean="0"/>
              <a:t>MPSoC</a:t>
            </a:r>
            <a:r>
              <a:rPr lang="en-US" altLang="ja-JP" baseline="0" dirty="0" smtClean="0"/>
              <a:t> evaluation flow. First, system specification is given. Some dedicated HWs are described in </a:t>
            </a:r>
            <a:r>
              <a:rPr lang="en-US" altLang="ja-JP" baseline="0" dirty="0" err="1" smtClean="0"/>
              <a:t>systemC</a:t>
            </a:r>
            <a:r>
              <a:rPr lang="en-US" altLang="ja-JP" baseline="0" dirty="0" smtClean="0"/>
              <a:t> description and some processes are mapped to them. Some processes are mapped to processors. By determining the processor specification, </a:t>
            </a:r>
          </a:p>
          <a:p>
            <a:pPr>
              <a:spcBef>
                <a:spcPct val="0"/>
              </a:spcBef>
            </a:pPr>
            <a:r>
              <a:rPr lang="en-US" altLang="ja-JP" baseline="0" dirty="0" smtClean="0"/>
              <a:t>we design ASIPS from its specification. The ASIP description are in </a:t>
            </a:r>
            <a:r>
              <a:rPr lang="en-US" altLang="ja-JP" baseline="0" dirty="0" err="1" smtClean="0"/>
              <a:t>SystemC</a:t>
            </a:r>
            <a:r>
              <a:rPr lang="en-US" altLang="ja-JP" baseline="0" dirty="0" smtClean="0"/>
              <a:t> description for total simulation.</a:t>
            </a:r>
          </a:p>
          <a:p>
            <a:pPr>
              <a:spcBef>
                <a:spcPct val="0"/>
              </a:spcBef>
            </a:pPr>
            <a:r>
              <a:rPr lang="en-US" altLang="ja-JP" baseline="0" dirty="0" smtClean="0"/>
              <a:t>By combining the descriptions of ASIPs, dedicated HWs, and bus, we can generate a simulator composed of </a:t>
            </a:r>
            <a:r>
              <a:rPr lang="en-US" altLang="ja-JP" baseline="0" dirty="0" err="1" smtClean="0"/>
              <a:t>systemC</a:t>
            </a:r>
            <a:r>
              <a:rPr lang="en-US" altLang="ja-JP" baseline="0" dirty="0" smtClean="0"/>
              <a:t> descriptions.</a:t>
            </a:r>
          </a:p>
          <a:p>
            <a:pPr>
              <a:spcBef>
                <a:spcPct val="0"/>
              </a:spcBef>
            </a:pPr>
            <a:r>
              <a:rPr lang="en-US" altLang="ja-JP" baseline="0" dirty="0" smtClean="0"/>
              <a:t>After simulation, we can remap process mapping to processors, processor itself, and bus. Then we can start another simulation.</a:t>
            </a:r>
            <a:endParaRPr lang="ja-JP" altLang="en-US" dirty="0" smtClean="0"/>
          </a:p>
        </p:txBody>
      </p:sp>
      <p:sp>
        <p:nvSpPr>
          <p:cNvPr id="31747"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402D80D-418C-495A-8B86-CBF3A6722C21}" type="slidenum">
              <a:rPr lang="ja-JP" altLang="en-US"/>
              <a:pPr fontAlgn="base">
                <a:spcBef>
                  <a:spcPct val="0"/>
                </a:spcBef>
                <a:spcAft>
                  <a:spcPct val="0"/>
                </a:spcAft>
              </a:pPr>
              <a:t>6</a:t>
            </a:fld>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379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S</a:t>
            </a:r>
            <a:r>
              <a:rPr lang="en-US" altLang="ja-JP" baseline="0" dirty="0" smtClean="0"/>
              <a:t>ystem specification is given by task graph.</a:t>
            </a:r>
          </a:p>
          <a:p>
            <a:pPr>
              <a:spcBef>
                <a:spcPct val="0"/>
              </a:spcBef>
            </a:pPr>
            <a:r>
              <a:rPr lang="en-US" altLang="ja-JP" baseline="0" dirty="0" smtClean="0"/>
              <a:t>Some tasks are mapped to ASIPs and some tasks are mapped to dedicated HWs.</a:t>
            </a:r>
          </a:p>
        </p:txBody>
      </p:sp>
      <p:sp>
        <p:nvSpPr>
          <p:cNvPr id="3379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1C4AF1-A912-41CB-AE0D-6DCF0E399DCE}" type="slidenum">
              <a:rPr lang="ja-JP" altLang="en-US"/>
              <a:pPr fontAlgn="base">
                <a:spcBef>
                  <a:spcPct val="0"/>
                </a:spcBef>
                <a:spcAft>
                  <a:spcPct val="0"/>
                </a:spcAft>
              </a:pPr>
              <a:t>7</a:t>
            </a:fld>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3794"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Combining</a:t>
            </a:r>
            <a:r>
              <a:rPr lang="en-US" altLang="ja-JP" baseline="0" dirty="0" smtClean="0"/>
              <a:t> the processor and dedicated HWs with bus model, system can be simulated.</a:t>
            </a:r>
            <a:endParaRPr lang="ja-JP" altLang="en-US" dirty="0" smtClean="0"/>
          </a:p>
        </p:txBody>
      </p:sp>
      <p:sp>
        <p:nvSpPr>
          <p:cNvPr id="33795"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1C4AF1-A912-41CB-AE0D-6DCF0E399DCE}" type="slidenum">
              <a:rPr lang="ja-JP" altLang="en-US"/>
              <a:pPr fontAlgn="base">
                <a:spcBef>
                  <a:spcPct val="0"/>
                </a:spcBef>
                <a:spcAft>
                  <a:spcPct val="0"/>
                </a:spcAft>
              </a:pPr>
              <a:t>8</a:t>
            </a:fld>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3584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ja-JP" dirty="0" smtClean="0"/>
              <a:t>After generating simulators, designer evaluates the system, which include bus occupations,</a:t>
            </a:r>
            <a:r>
              <a:rPr lang="en-US" altLang="ja-JP" baseline="0" dirty="0" smtClean="0"/>
              <a:t> execution cycles.</a:t>
            </a:r>
          </a:p>
          <a:p>
            <a:pPr>
              <a:spcBef>
                <a:spcPct val="0"/>
              </a:spcBef>
            </a:pPr>
            <a:r>
              <a:rPr lang="en-US" altLang="ja-JP" baseline="0" dirty="0" smtClean="0"/>
              <a:t>When bus collision is a problem, bus partitioning and software refinement are required.</a:t>
            </a:r>
          </a:p>
          <a:p>
            <a:pPr>
              <a:spcBef>
                <a:spcPct val="0"/>
              </a:spcBef>
            </a:pPr>
            <a:r>
              <a:rPr lang="en-US" altLang="ja-JP" baseline="0" dirty="0" smtClean="0"/>
              <a:t>When execution cycles is a problem, designer remap process mapping and enhance the instruction of ASIPs.</a:t>
            </a:r>
          </a:p>
          <a:p>
            <a:pPr>
              <a:spcBef>
                <a:spcPct val="0"/>
              </a:spcBef>
            </a:pPr>
            <a:endParaRPr lang="en-US" altLang="ja-JP" baseline="0" dirty="0" smtClean="0"/>
          </a:p>
          <a:p>
            <a:pPr>
              <a:spcBef>
                <a:spcPct val="0"/>
              </a:spcBef>
            </a:pPr>
            <a:r>
              <a:rPr lang="en-US" altLang="ja-JP" baseline="0" dirty="0" smtClean="0"/>
              <a:t>Anyway, designer will make some refinements and simulate the system again </a:t>
            </a:r>
            <a:r>
              <a:rPr lang="en-US" altLang="ja-JP" baseline="0" smtClean="0"/>
              <a:t>and again.</a:t>
            </a:r>
            <a:endParaRPr lang="ja-JP" altLang="en-US" dirty="0" smtClean="0"/>
          </a:p>
        </p:txBody>
      </p:sp>
      <p:sp>
        <p:nvSpPr>
          <p:cNvPr id="3584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3E7638E-6F93-47C5-A177-4DA7C8F42BA9}" type="slidenum">
              <a:rPr lang="ja-JP" altLang="en-US"/>
              <a:pPr fontAlgn="base">
                <a:spcBef>
                  <a:spcPct val="0"/>
                </a:spcBef>
                <a:spcAft>
                  <a:spcPct val="0"/>
                </a:spcAft>
              </a:pPr>
              <a:t>9</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直角三角形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grpSp>
        <p:nvGrpSpPr>
          <p:cNvPr id="5" name="グループ化 1"/>
          <p:cNvGrpSpPr>
            <a:grpSpLocks/>
          </p:cNvGrpSpPr>
          <p:nvPr/>
        </p:nvGrpSpPr>
        <p:grpSpPr bwMode="auto">
          <a:xfrm>
            <a:off x="-3175" y="4953000"/>
            <a:ext cx="9147175" cy="1911350"/>
            <a:chOff x="-3765" y="4832896"/>
            <a:chExt cx="9147765" cy="2032192"/>
          </a:xfrm>
        </p:grpSpPr>
        <p:sp>
          <p:nvSpPr>
            <p:cNvPr id="6" name="フリーフォーム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7" name="フリーフォーム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8"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cxnSp>
          <p:nvCxnSpPr>
            <p:cNvPr id="10"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4" descr="rogo"/>
          <p:cNvPicPr>
            <a:picLocks noChangeAspect="1" noChangeArrowheads="1"/>
          </p:cNvPicPr>
          <p:nvPr userDrawn="1"/>
        </p:nvPicPr>
        <p:blipFill>
          <a:blip r:embed="rId3" cstate="print"/>
          <a:srcRect/>
          <a:stretch>
            <a:fillRect/>
          </a:stretch>
        </p:blipFill>
        <p:spPr bwMode="auto">
          <a:xfrm>
            <a:off x="7869238" y="5786438"/>
            <a:ext cx="936625" cy="922337"/>
          </a:xfrm>
          <a:prstGeom prst="rect">
            <a:avLst/>
          </a:prstGeom>
          <a:noFill/>
          <a:ln w="9525">
            <a:noFill/>
            <a:miter lim="800000"/>
            <a:headEnd/>
            <a:tailEnd/>
          </a:ln>
        </p:spPr>
      </p:pic>
      <p:sp>
        <p:nvSpPr>
          <p:cNvPr id="9" name="タイトル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ja-JP" altLang="en-US" smtClean="0"/>
              <a:t>マスタ タイトルの書式設定</a:t>
            </a:r>
            <a:endParaRPr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ja-JP" altLang="en-US" smtClean="0"/>
              <a:t>マスタ サブタイトルの書式設定</a:t>
            </a:r>
            <a:endParaRPr lang="en-US"/>
          </a:p>
        </p:txBody>
      </p:sp>
      <p:sp>
        <p:nvSpPr>
          <p:cNvPr id="12" name="日付プレースホルダ 29"/>
          <p:cNvSpPr>
            <a:spLocks noGrp="1"/>
          </p:cNvSpPr>
          <p:nvPr>
            <p:ph type="dt" sz="half" idx="10"/>
          </p:nvPr>
        </p:nvSpPr>
        <p:spPr/>
        <p:txBody>
          <a:bodyPr/>
          <a:lstStyle>
            <a:lvl1pPr>
              <a:defRPr smtClean="0">
                <a:solidFill>
                  <a:srgbClr val="FFFFFF"/>
                </a:solidFill>
              </a:defRPr>
            </a:lvl1pPr>
            <a:extLst/>
          </a:lstStyle>
          <a:p>
            <a:pPr>
              <a:defRPr/>
            </a:pPr>
            <a:endParaRPr lang="en-US" dirty="0"/>
          </a:p>
        </p:txBody>
      </p:sp>
      <p:sp>
        <p:nvSpPr>
          <p:cNvPr id="13" name="フッター プレースホルダ 18"/>
          <p:cNvSpPr>
            <a:spLocks noGrp="1"/>
          </p:cNvSpPr>
          <p:nvPr>
            <p:ph type="ftr" sz="quarter" idx="11"/>
          </p:nvPr>
        </p:nvSpPr>
        <p:spPr/>
        <p:txBody>
          <a:bodyPr/>
          <a:lstStyle>
            <a:lvl1pPr>
              <a:defRPr sz="1600" smtClean="0">
                <a:solidFill>
                  <a:schemeClr val="accent1">
                    <a:tint val="20000"/>
                  </a:schemeClr>
                </a:solidFill>
              </a:defRPr>
            </a:lvl1pPr>
            <a:extLst/>
          </a:lstStyle>
          <a:p>
            <a:pPr>
              <a:defRPr/>
            </a:pPr>
            <a:r>
              <a:rPr lang="en-US"/>
              <a:t>MPSoC 2009</a:t>
            </a:r>
            <a:endParaRPr lang="en-US" dirty="0"/>
          </a:p>
        </p:txBody>
      </p:sp>
      <p:sp>
        <p:nvSpPr>
          <p:cNvPr id="14" name="スライド番号プレースホルダ 26"/>
          <p:cNvSpPr>
            <a:spLocks noGrp="1"/>
          </p:cNvSpPr>
          <p:nvPr>
            <p:ph type="sldNum" sz="quarter" idx="12"/>
          </p:nvPr>
        </p:nvSpPr>
        <p:spPr/>
        <p:txBody>
          <a:bodyPr/>
          <a:lstStyle>
            <a:lvl1pPr>
              <a:defRPr sz="1600" smtClean="0">
                <a:solidFill>
                  <a:srgbClr val="FFFFFF"/>
                </a:solidFill>
              </a:defRPr>
            </a:lvl1pPr>
            <a:extLst/>
          </a:lstStyle>
          <a:p>
            <a:pPr>
              <a:defRPr/>
            </a:pPr>
            <a:fld id="{7D160D0C-CF9F-490F-A4BE-4D4210A6456B}" type="slidenum">
              <a:rPr lang="en-US"/>
              <a:pPr>
                <a:defRPr/>
              </a:pPr>
              <a:t>&lt;#&gt;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9"/>
          <p:cNvSpPr>
            <a:spLocks noGrp="1"/>
          </p:cNvSpPr>
          <p:nvPr>
            <p:ph type="dt" sz="half" idx="10"/>
          </p:nvPr>
        </p:nvSpPr>
        <p:spPr/>
        <p:txBody>
          <a:bodyPr/>
          <a:lstStyle>
            <a:lvl1pPr>
              <a:defRPr/>
            </a:lvl1pPr>
          </a:lstStyle>
          <a:p>
            <a:pPr>
              <a:defRPr/>
            </a:pPr>
            <a:endParaRPr lang="en-US" dirty="0"/>
          </a:p>
        </p:txBody>
      </p:sp>
      <p:sp>
        <p:nvSpPr>
          <p:cNvPr id="5" name="フッター プレースホルダ 21"/>
          <p:cNvSpPr>
            <a:spLocks noGrp="1"/>
          </p:cNvSpPr>
          <p:nvPr>
            <p:ph type="ftr" sz="quarter" idx="11"/>
          </p:nvPr>
        </p:nvSpPr>
        <p:spPr/>
        <p:txBody>
          <a:bodyPr/>
          <a:lstStyle>
            <a:lvl1pPr>
              <a:defRPr/>
            </a:lvl1pPr>
          </a:lstStyle>
          <a:p>
            <a:pPr>
              <a:defRPr/>
            </a:pPr>
            <a:r>
              <a:rPr lang="en-US"/>
              <a:t>MPSoC 2009</a:t>
            </a:r>
            <a:endParaRPr lang="en-US" dirty="0"/>
          </a:p>
        </p:txBody>
      </p:sp>
      <p:sp>
        <p:nvSpPr>
          <p:cNvPr id="6" name="スライド番号プレースホルダ 17"/>
          <p:cNvSpPr>
            <a:spLocks noGrp="1"/>
          </p:cNvSpPr>
          <p:nvPr>
            <p:ph type="sldNum" sz="quarter" idx="12"/>
          </p:nvPr>
        </p:nvSpPr>
        <p:spPr/>
        <p:txBody>
          <a:bodyPr/>
          <a:lstStyle>
            <a:lvl1pPr>
              <a:defRPr/>
            </a:lvl1pPr>
          </a:lstStyle>
          <a:p>
            <a:pPr>
              <a:defRPr/>
            </a:pPr>
            <a:fld id="{CD232DC2-E41B-4A0A-BAD5-900930EE0FB8}" type="slidenum">
              <a:rPr lang="en-US"/>
              <a:pPr>
                <a:defRPr/>
              </a:pPr>
              <a:t>&lt;#&gt;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extLs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9"/>
          <p:cNvSpPr>
            <a:spLocks noGrp="1"/>
          </p:cNvSpPr>
          <p:nvPr>
            <p:ph type="dt" sz="half" idx="10"/>
          </p:nvPr>
        </p:nvSpPr>
        <p:spPr/>
        <p:txBody>
          <a:bodyPr/>
          <a:lstStyle>
            <a:lvl1pPr>
              <a:defRPr/>
            </a:lvl1pPr>
          </a:lstStyle>
          <a:p>
            <a:pPr>
              <a:defRPr/>
            </a:pPr>
            <a:endParaRPr lang="en-US" dirty="0"/>
          </a:p>
        </p:txBody>
      </p:sp>
      <p:sp>
        <p:nvSpPr>
          <p:cNvPr id="5" name="フッター プレースホルダ 21"/>
          <p:cNvSpPr>
            <a:spLocks noGrp="1"/>
          </p:cNvSpPr>
          <p:nvPr>
            <p:ph type="ftr" sz="quarter" idx="11"/>
          </p:nvPr>
        </p:nvSpPr>
        <p:spPr/>
        <p:txBody>
          <a:bodyPr/>
          <a:lstStyle>
            <a:lvl1pPr>
              <a:defRPr/>
            </a:lvl1pPr>
          </a:lstStyle>
          <a:p>
            <a:pPr>
              <a:defRPr/>
            </a:pPr>
            <a:r>
              <a:rPr lang="en-US"/>
              <a:t>MPSoC 2009</a:t>
            </a:r>
            <a:endParaRPr lang="en-US" dirty="0"/>
          </a:p>
        </p:txBody>
      </p:sp>
      <p:sp>
        <p:nvSpPr>
          <p:cNvPr id="6" name="スライド番号プレースホルダ 17"/>
          <p:cNvSpPr>
            <a:spLocks noGrp="1"/>
          </p:cNvSpPr>
          <p:nvPr>
            <p:ph type="sldNum" sz="quarter" idx="12"/>
          </p:nvPr>
        </p:nvSpPr>
        <p:spPr/>
        <p:txBody>
          <a:bodyPr/>
          <a:lstStyle>
            <a:lvl1pPr>
              <a:defRPr/>
            </a:lvl1pPr>
          </a:lstStyle>
          <a:p>
            <a:pPr>
              <a:defRPr/>
            </a:pPr>
            <a:fld id="{0AC833BE-5DE7-414C-BC87-50AD56D45FC2}" type="slidenum">
              <a:rPr lang="en-US"/>
              <a:pPr>
                <a:defRPr/>
              </a:pPr>
              <a:t>&lt;#&gt;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フッター プレースホルダ 4"/>
          <p:cNvSpPr txBox="1">
            <a:spLocks/>
          </p:cNvSpPr>
          <p:nvPr userDrawn="1"/>
        </p:nvSpPr>
        <p:spPr>
          <a:xfrm>
            <a:off x="5992813" y="6411913"/>
            <a:ext cx="2349500" cy="365125"/>
          </a:xfrm>
          <a:prstGeom prst="rect">
            <a:avLst/>
          </a:prstGeom>
        </p:spPr>
        <p:txBody>
          <a:bodyPr anchor="b"/>
          <a:lstStyle>
            <a:extLst/>
          </a:lstStyle>
          <a:p>
            <a:pPr algn="r" fontAlgn="auto">
              <a:spcBef>
                <a:spcPts val="0"/>
              </a:spcBef>
              <a:spcAft>
                <a:spcPts val="0"/>
              </a:spcAft>
              <a:defRPr/>
            </a:pPr>
            <a:r>
              <a:rPr kumimoji="0" lang="en-US" dirty="0">
                <a:latin typeface="+mn-lt"/>
                <a:ea typeface="+mn-ea"/>
              </a:rPr>
              <a:t>Osaka University</a:t>
            </a:r>
          </a:p>
        </p:txBody>
      </p:sp>
      <p:sp>
        <p:nvSpPr>
          <p:cNvPr id="3" name="コンテンツ プレースホルダ 2"/>
          <p:cNvSpPr>
            <a:spLocks noGrp="1"/>
          </p:cNvSpPr>
          <p:nvPr>
            <p:ph idx="1"/>
          </p:nvPr>
        </p:nvSpPr>
        <p:spPr/>
        <p:txBody>
          <a:bodyPr/>
          <a:lstStyle>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タイトル 6"/>
          <p:cNvSpPr>
            <a:spLocks noGrp="1"/>
          </p:cNvSpPr>
          <p:nvPr>
            <p:ph type="title"/>
          </p:nvPr>
        </p:nvSpPr>
        <p:spPr/>
        <p:txBody>
          <a:bodyPr rtlCol="0"/>
          <a:lstStyle>
            <a:extLst/>
          </a:lstStyle>
          <a:p>
            <a:r>
              <a:rPr lang="ja-JP" altLang="en-US" smtClean="0"/>
              <a:t>マスタ タイトルの書式設定</a:t>
            </a:r>
            <a:endParaRPr lang="en-US"/>
          </a:p>
        </p:txBody>
      </p:sp>
      <p:sp>
        <p:nvSpPr>
          <p:cNvPr id="5" name="フッター プレースホルダ 4"/>
          <p:cNvSpPr>
            <a:spLocks noGrp="1"/>
          </p:cNvSpPr>
          <p:nvPr>
            <p:ph type="ftr" sz="quarter" idx="10"/>
          </p:nvPr>
        </p:nvSpPr>
        <p:spPr>
          <a:xfrm>
            <a:off x="3535363" y="6408738"/>
            <a:ext cx="2351087" cy="365125"/>
          </a:xfrm>
        </p:spPr>
        <p:txBody>
          <a:bodyPr/>
          <a:lstStyle>
            <a:lvl1pPr>
              <a:defRPr sz="1800" dirty="0" err="1" smtClean="0"/>
            </a:lvl1pPr>
            <a:extLst/>
          </a:lstStyle>
          <a:p>
            <a:pPr>
              <a:defRPr/>
            </a:pPr>
            <a:r>
              <a:rPr lang="en-US"/>
              <a:t>MPSoC 2009</a:t>
            </a:r>
          </a:p>
        </p:txBody>
      </p:sp>
      <p:sp>
        <p:nvSpPr>
          <p:cNvPr id="6" name="スライド番号プレースホルダ 5"/>
          <p:cNvSpPr>
            <a:spLocks noGrp="1"/>
          </p:cNvSpPr>
          <p:nvPr>
            <p:ph type="sldNum" sz="quarter" idx="11"/>
          </p:nvPr>
        </p:nvSpPr>
        <p:spPr/>
        <p:txBody>
          <a:bodyPr/>
          <a:lstStyle>
            <a:lvl1pPr>
              <a:defRPr sz="1600" smtClean="0"/>
            </a:lvl1pPr>
            <a:extLst/>
          </a:lstStyle>
          <a:p>
            <a:pPr>
              <a:defRPr/>
            </a:pPr>
            <a:fld id="{172AC917-3856-4697-9CF2-A02C75CAE366}" type="slidenum">
              <a:rPr lang="en-US"/>
              <a:pPr>
                <a:defRPr/>
              </a:pPr>
              <a:t>&lt;#&gt;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4" name="山形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kumimoji="0" lang="en-US"/>
          </a:p>
        </p:txBody>
      </p:sp>
      <p:sp>
        <p:nvSpPr>
          <p:cNvPr id="5" name="山形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kumimoji="0" lang="en-US"/>
          </a:p>
        </p:txBody>
      </p:sp>
      <p:sp>
        <p:nvSpPr>
          <p:cNvPr id="2" name="タイトル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ja-JP" altLang="en-US" smtClean="0"/>
              <a:t>マスタ テキストの書式設定</a:t>
            </a:r>
          </a:p>
        </p:txBody>
      </p:sp>
      <p:sp>
        <p:nvSpPr>
          <p:cNvPr id="6" name="日付プレースホルダ 3"/>
          <p:cNvSpPr>
            <a:spLocks noGrp="1"/>
          </p:cNvSpPr>
          <p:nvPr>
            <p:ph type="dt" sz="half" idx="10"/>
          </p:nvPr>
        </p:nvSpPr>
        <p:spPr/>
        <p:txBody>
          <a:bodyPr/>
          <a:lstStyle>
            <a:lvl1pPr>
              <a:defRPr/>
            </a:lvl1pPr>
            <a:extLst/>
          </a:lstStyle>
          <a:p>
            <a:pPr>
              <a:defRPr/>
            </a:pPr>
            <a:endParaRPr lang="en-US"/>
          </a:p>
        </p:txBody>
      </p:sp>
      <p:sp>
        <p:nvSpPr>
          <p:cNvPr id="7" name="フッター プレースホルダ 4"/>
          <p:cNvSpPr>
            <a:spLocks noGrp="1"/>
          </p:cNvSpPr>
          <p:nvPr>
            <p:ph type="ftr" sz="quarter" idx="11"/>
          </p:nvPr>
        </p:nvSpPr>
        <p:spPr/>
        <p:txBody>
          <a:bodyPr/>
          <a:lstStyle>
            <a:lvl1pPr>
              <a:defRPr/>
            </a:lvl1pPr>
            <a:extLst/>
          </a:lstStyle>
          <a:p>
            <a:pPr>
              <a:defRPr/>
            </a:pPr>
            <a:r>
              <a:rPr lang="en-US"/>
              <a:t>MPSoC 2009</a:t>
            </a:r>
          </a:p>
        </p:txBody>
      </p:sp>
      <p:sp>
        <p:nvSpPr>
          <p:cNvPr id="8" name="スライド番号プレースホルダ 5"/>
          <p:cNvSpPr>
            <a:spLocks noGrp="1"/>
          </p:cNvSpPr>
          <p:nvPr>
            <p:ph type="sldNum" sz="quarter" idx="12"/>
          </p:nvPr>
        </p:nvSpPr>
        <p:spPr/>
        <p:txBody>
          <a:bodyPr/>
          <a:lstStyle>
            <a:lvl1pPr>
              <a:defRPr/>
            </a:lvl1pPr>
            <a:extLst/>
          </a:lstStyle>
          <a:p>
            <a:pPr>
              <a:defRPr/>
            </a:pPr>
            <a:fld id="{83FECD5E-704C-4585-B8C9-9B345003D1C9}" type="slidenum">
              <a:rPr lang="en-US"/>
              <a:pPr>
                <a:defRPr/>
              </a:pPr>
              <a:t>&lt;#&gt;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タイトル 7"/>
          <p:cNvSpPr>
            <a:spLocks noGrp="1"/>
          </p:cNvSpPr>
          <p:nvPr>
            <p:ph type="title"/>
          </p:nvPr>
        </p:nvSpPr>
        <p:spPr/>
        <p:txBody>
          <a:bodyPr rtlCol="0"/>
          <a:lstStyle>
            <a:extLst/>
          </a:lstStyle>
          <a:p>
            <a:r>
              <a:rPr lang="ja-JP" altLang="en-US" smtClean="0"/>
              <a:t>マスタ タイトルの書式設定</a:t>
            </a:r>
            <a:endParaRPr lang="en-US"/>
          </a:p>
        </p:txBody>
      </p:sp>
      <p:sp>
        <p:nvSpPr>
          <p:cNvPr id="5" name="日付プレースホルダ 4"/>
          <p:cNvSpPr>
            <a:spLocks noGrp="1"/>
          </p:cNvSpPr>
          <p:nvPr>
            <p:ph type="dt" sz="half" idx="10"/>
          </p:nvPr>
        </p:nvSpPr>
        <p:spPr/>
        <p:txBody>
          <a:bodyPr/>
          <a:lstStyle>
            <a:lvl1pPr>
              <a:defRPr/>
            </a:lvl1pPr>
            <a:extLst/>
          </a:lstStyle>
          <a:p>
            <a:pPr>
              <a:defRPr/>
            </a:pPr>
            <a:endParaRPr lang="en-US"/>
          </a:p>
        </p:txBody>
      </p:sp>
      <p:sp>
        <p:nvSpPr>
          <p:cNvPr id="6" name="フッター プレースホルダ 5"/>
          <p:cNvSpPr>
            <a:spLocks noGrp="1"/>
          </p:cNvSpPr>
          <p:nvPr>
            <p:ph type="ftr" sz="quarter" idx="11"/>
          </p:nvPr>
        </p:nvSpPr>
        <p:spPr/>
        <p:txBody>
          <a:bodyPr/>
          <a:lstStyle>
            <a:lvl1pPr>
              <a:defRPr/>
            </a:lvl1pPr>
            <a:extLst/>
          </a:lstStyle>
          <a:p>
            <a:pPr>
              <a:defRPr/>
            </a:pPr>
            <a:r>
              <a:rPr lang="en-US"/>
              <a:t>MPSoC 2009</a:t>
            </a:r>
          </a:p>
        </p:txBody>
      </p:sp>
      <p:sp>
        <p:nvSpPr>
          <p:cNvPr id="7" name="スライド番号プレースホルダ 6"/>
          <p:cNvSpPr>
            <a:spLocks noGrp="1"/>
          </p:cNvSpPr>
          <p:nvPr>
            <p:ph type="sldNum" sz="quarter" idx="12"/>
          </p:nvPr>
        </p:nvSpPr>
        <p:spPr/>
        <p:txBody>
          <a:bodyPr/>
          <a:lstStyle>
            <a:lvl1pPr>
              <a:defRPr/>
            </a:lvl1pPr>
            <a:extLst/>
          </a:lstStyle>
          <a:p>
            <a:pPr>
              <a:defRPr/>
            </a:pPr>
            <a:fld id="{9CBE83CC-97FA-43BE-A041-8DDF1DC986B3}" type="slidenum">
              <a:rPr lang="en-US"/>
              <a:pPr>
                <a:defRPr/>
              </a:pPr>
              <a:t>&lt;#&gt;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7" name="フッター プレースホルダ 4"/>
          <p:cNvSpPr txBox="1">
            <a:spLocks/>
          </p:cNvSpPr>
          <p:nvPr userDrawn="1"/>
        </p:nvSpPr>
        <p:spPr>
          <a:xfrm>
            <a:off x="5992813" y="6411913"/>
            <a:ext cx="2349500" cy="365125"/>
          </a:xfrm>
          <a:prstGeom prst="rect">
            <a:avLst/>
          </a:prstGeom>
        </p:spPr>
        <p:txBody>
          <a:bodyPr anchor="b"/>
          <a:lstStyle>
            <a:extLst/>
          </a:lstStyle>
          <a:p>
            <a:pPr algn="r" fontAlgn="auto">
              <a:spcBef>
                <a:spcPts val="0"/>
              </a:spcBef>
              <a:spcAft>
                <a:spcPts val="0"/>
              </a:spcAft>
              <a:defRPr/>
            </a:pPr>
            <a:r>
              <a:rPr kumimoji="0" lang="en-US" dirty="0">
                <a:latin typeface="+mn-lt"/>
                <a:ea typeface="+mn-ea"/>
              </a:rPr>
              <a:t>Osaka University</a:t>
            </a:r>
          </a:p>
        </p:txBody>
      </p:sp>
      <p:pic>
        <p:nvPicPr>
          <p:cNvPr id="8" name="Picture 4" descr="rogo"/>
          <p:cNvPicPr>
            <a:picLocks noChangeAspect="1" noChangeArrowheads="1"/>
          </p:cNvPicPr>
          <p:nvPr userDrawn="1"/>
        </p:nvPicPr>
        <p:blipFill>
          <a:blip r:embed="rId2" cstate="print"/>
          <a:srcRect/>
          <a:stretch>
            <a:fillRect/>
          </a:stretch>
        </p:blipFill>
        <p:spPr bwMode="auto">
          <a:xfrm>
            <a:off x="7869238" y="5786438"/>
            <a:ext cx="936625" cy="922337"/>
          </a:xfrm>
          <a:prstGeom prst="rect">
            <a:avLst/>
          </a:prstGeom>
          <a:noFill/>
          <a:ln w="9525">
            <a:noFill/>
            <a:miter lim="800000"/>
            <a:headEnd/>
            <a:tailEnd/>
          </a:ln>
        </p:spPr>
      </p:pic>
      <p:sp>
        <p:nvSpPr>
          <p:cNvPr id="2" name="タイトル 1"/>
          <p:cNvSpPr>
            <a:spLocks noGrp="1"/>
          </p:cNvSpPr>
          <p:nvPr>
            <p:ph type="title"/>
          </p:nvPr>
        </p:nvSpPr>
        <p:spPr>
          <a:xfrm>
            <a:off x="457200" y="273050"/>
            <a:ext cx="8229600" cy="1143000"/>
          </a:xfrm>
        </p:spPr>
        <p:txBody>
          <a:bodyPr/>
          <a:lstStyle>
            <a:lvl1pPr>
              <a:defRPr/>
            </a:lvl1pPr>
            <a:extLst/>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ja-JP" altLang="en-US" smtClean="0"/>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ja-JP" altLang="en-US" smtClean="0"/>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9" name="スライド番号プレースホルダ 8"/>
          <p:cNvSpPr>
            <a:spLocks noGrp="1"/>
          </p:cNvSpPr>
          <p:nvPr>
            <p:ph type="sldNum" sz="quarter" idx="10"/>
          </p:nvPr>
        </p:nvSpPr>
        <p:spPr/>
        <p:txBody>
          <a:bodyPr/>
          <a:lstStyle>
            <a:lvl1pPr>
              <a:defRPr/>
            </a:lvl1pPr>
            <a:extLst/>
          </a:lstStyle>
          <a:p>
            <a:pPr>
              <a:defRPr/>
            </a:pPr>
            <a:fld id="{780ABA6F-0304-48BF-B351-DC6AD30C7F4D}" type="slidenum">
              <a:rPr lang="en-US"/>
              <a:pPr>
                <a:defRPr/>
              </a:pPr>
              <a:t>&lt;#&gt;</a:t>
            </a:fld>
            <a:endParaRPr lang="en-US"/>
          </a:p>
        </p:txBody>
      </p:sp>
      <p:sp>
        <p:nvSpPr>
          <p:cNvPr id="10" name="フッター プレースホルダ 4"/>
          <p:cNvSpPr>
            <a:spLocks noGrp="1"/>
          </p:cNvSpPr>
          <p:nvPr>
            <p:ph type="ftr" sz="quarter" idx="11"/>
          </p:nvPr>
        </p:nvSpPr>
        <p:spPr>
          <a:xfrm>
            <a:off x="3535363" y="6408738"/>
            <a:ext cx="2351087" cy="365125"/>
          </a:xfrm>
        </p:spPr>
        <p:txBody>
          <a:bodyPr/>
          <a:lstStyle>
            <a:lvl1pPr>
              <a:defRPr sz="1800" dirty="0" err="1" smtClean="0"/>
            </a:lvl1pPr>
            <a:extLst/>
          </a:lstStyle>
          <a:p>
            <a:pPr>
              <a:defRPr/>
            </a:pPr>
            <a:r>
              <a:rPr lang="en-US"/>
              <a:t>MPSoC 2009</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6" name="タイトル 5"/>
          <p:cNvSpPr>
            <a:spLocks noGrp="1"/>
          </p:cNvSpPr>
          <p:nvPr>
            <p:ph type="title"/>
          </p:nvPr>
        </p:nvSpPr>
        <p:spPr/>
        <p:txBody>
          <a:bodyPr rtlCol="0"/>
          <a:lstStyle>
            <a:extLst/>
          </a:lstStyle>
          <a:p>
            <a:r>
              <a:rPr lang="ja-JP" altLang="en-US" smtClean="0"/>
              <a:t>マスタ タイトルの書式設定</a:t>
            </a:r>
            <a:endParaRPr lang="en-US"/>
          </a:p>
        </p:txBody>
      </p:sp>
      <p:sp>
        <p:nvSpPr>
          <p:cNvPr id="3" name="日付プレースホルダ 2"/>
          <p:cNvSpPr>
            <a:spLocks noGrp="1"/>
          </p:cNvSpPr>
          <p:nvPr>
            <p:ph type="dt" sz="half" idx="10"/>
          </p:nvPr>
        </p:nvSpPr>
        <p:spPr/>
        <p:txBody>
          <a:bodyPr/>
          <a:lstStyle>
            <a:lvl1pPr>
              <a:defRPr/>
            </a:lvl1pPr>
            <a:extLst/>
          </a:lstStyle>
          <a:p>
            <a:pPr>
              <a:defRPr/>
            </a:pPr>
            <a:endParaRPr lang="en-US"/>
          </a:p>
        </p:txBody>
      </p:sp>
      <p:sp>
        <p:nvSpPr>
          <p:cNvPr id="4" name="フッター プレースホルダ 3"/>
          <p:cNvSpPr>
            <a:spLocks noGrp="1"/>
          </p:cNvSpPr>
          <p:nvPr>
            <p:ph type="ftr" sz="quarter" idx="11"/>
          </p:nvPr>
        </p:nvSpPr>
        <p:spPr/>
        <p:txBody>
          <a:bodyPr/>
          <a:lstStyle>
            <a:lvl1pPr>
              <a:defRPr/>
            </a:lvl1pPr>
            <a:extLst/>
          </a:lstStyle>
          <a:p>
            <a:pPr>
              <a:defRPr/>
            </a:pPr>
            <a:r>
              <a:rPr lang="en-US"/>
              <a:t>MPSoC 2009</a:t>
            </a:r>
          </a:p>
        </p:txBody>
      </p:sp>
      <p:sp>
        <p:nvSpPr>
          <p:cNvPr id="5" name="スライド番号プレースホルダ 4"/>
          <p:cNvSpPr>
            <a:spLocks noGrp="1"/>
          </p:cNvSpPr>
          <p:nvPr>
            <p:ph type="sldNum" sz="quarter" idx="12"/>
          </p:nvPr>
        </p:nvSpPr>
        <p:spPr/>
        <p:txBody>
          <a:bodyPr/>
          <a:lstStyle>
            <a:lvl1pPr>
              <a:defRPr/>
            </a:lvl1pPr>
            <a:extLst/>
          </a:lstStyle>
          <a:p>
            <a:pPr>
              <a:defRPr/>
            </a:pPr>
            <a:fld id="{C94ECB80-2530-4E86-A173-7C4B08AA57C5}" type="slidenum">
              <a:rPr lang="en-US"/>
              <a:pPr>
                <a:defRPr/>
              </a:pPr>
              <a:t>&lt;#&gt;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9"/>
          <p:cNvSpPr>
            <a:spLocks noGrp="1"/>
          </p:cNvSpPr>
          <p:nvPr>
            <p:ph type="dt" sz="half" idx="10"/>
          </p:nvPr>
        </p:nvSpPr>
        <p:spPr/>
        <p:txBody>
          <a:bodyPr/>
          <a:lstStyle>
            <a:lvl1pPr>
              <a:defRPr/>
            </a:lvl1pPr>
          </a:lstStyle>
          <a:p>
            <a:pPr>
              <a:defRPr/>
            </a:pPr>
            <a:endParaRPr lang="en-US" dirty="0"/>
          </a:p>
        </p:txBody>
      </p:sp>
      <p:sp>
        <p:nvSpPr>
          <p:cNvPr id="3" name="フッター プレースホルダ 21"/>
          <p:cNvSpPr>
            <a:spLocks noGrp="1"/>
          </p:cNvSpPr>
          <p:nvPr>
            <p:ph type="ftr" sz="quarter" idx="11"/>
          </p:nvPr>
        </p:nvSpPr>
        <p:spPr/>
        <p:txBody>
          <a:bodyPr/>
          <a:lstStyle>
            <a:lvl1pPr>
              <a:defRPr/>
            </a:lvl1pPr>
          </a:lstStyle>
          <a:p>
            <a:pPr>
              <a:defRPr/>
            </a:pPr>
            <a:r>
              <a:rPr lang="en-US"/>
              <a:t>MPSoC 2009</a:t>
            </a:r>
            <a:endParaRPr lang="en-US" dirty="0"/>
          </a:p>
        </p:txBody>
      </p:sp>
      <p:sp>
        <p:nvSpPr>
          <p:cNvPr id="4" name="スライド番号プレースホルダ 17"/>
          <p:cNvSpPr>
            <a:spLocks noGrp="1"/>
          </p:cNvSpPr>
          <p:nvPr>
            <p:ph type="sldNum" sz="quarter" idx="12"/>
          </p:nvPr>
        </p:nvSpPr>
        <p:spPr/>
        <p:txBody>
          <a:bodyPr/>
          <a:lstStyle>
            <a:lvl1pPr>
              <a:defRPr/>
            </a:lvl1pPr>
          </a:lstStyle>
          <a:p>
            <a:pPr>
              <a:defRPr/>
            </a:pPr>
            <a:fld id="{5E17F6C5-2E57-46DC-B0BA-D01985281EE8}" type="slidenum">
              <a:rPr lang="en-US"/>
              <a:pPr>
                <a:defRPr/>
              </a:pPr>
              <a:t>&lt;#&gt;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ja-JP" altLang="en-US" smtClean="0"/>
              <a:t>マスタ タイトルの書式設定</a:t>
            </a:r>
            <a:endParaRPr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ja-JP" altLang="en-US" smtClean="0"/>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4"/>
          <p:cNvSpPr>
            <a:spLocks noGrp="1"/>
          </p:cNvSpPr>
          <p:nvPr>
            <p:ph type="dt" sz="half" idx="10"/>
          </p:nvPr>
        </p:nvSpPr>
        <p:spPr>
          <a:xfrm>
            <a:off x="6727825" y="6408738"/>
            <a:ext cx="1919288" cy="365125"/>
          </a:xfrm>
        </p:spPr>
        <p:txBody>
          <a:bodyPr/>
          <a:lstStyle>
            <a:lvl1pPr>
              <a:defRPr/>
            </a:lvl1pPr>
            <a:extLst/>
          </a:lstStyle>
          <a:p>
            <a:pPr>
              <a:defRPr/>
            </a:pPr>
            <a:endParaRPr lang="en-US"/>
          </a:p>
        </p:txBody>
      </p:sp>
      <p:sp>
        <p:nvSpPr>
          <p:cNvPr id="6" name="フッター プレースホルダ 5"/>
          <p:cNvSpPr>
            <a:spLocks noGrp="1"/>
          </p:cNvSpPr>
          <p:nvPr>
            <p:ph type="ftr" sz="quarter" idx="11"/>
          </p:nvPr>
        </p:nvSpPr>
        <p:spPr/>
        <p:txBody>
          <a:bodyPr/>
          <a:lstStyle>
            <a:lvl1pPr>
              <a:defRPr/>
            </a:lvl1pPr>
            <a:extLst/>
          </a:lstStyle>
          <a:p>
            <a:pPr>
              <a:defRPr/>
            </a:pPr>
            <a:r>
              <a:rPr lang="en-US"/>
              <a:t>MPSoC 2009</a:t>
            </a:r>
          </a:p>
        </p:txBody>
      </p:sp>
      <p:sp>
        <p:nvSpPr>
          <p:cNvPr id="7" name="スライド番号プレースホルダ 6"/>
          <p:cNvSpPr>
            <a:spLocks noGrp="1"/>
          </p:cNvSpPr>
          <p:nvPr>
            <p:ph type="sldNum" sz="quarter" idx="12"/>
          </p:nvPr>
        </p:nvSpPr>
        <p:spPr/>
        <p:txBody>
          <a:bodyPr/>
          <a:lstStyle>
            <a:lvl1pPr>
              <a:defRPr/>
            </a:lvl1pPr>
            <a:extLst/>
          </a:lstStyle>
          <a:p>
            <a:pPr>
              <a:defRPr/>
            </a:pPr>
            <a:fld id="{134A9F96-E086-400B-9B1C-136F11926144}" type="slidenum">
              <a:rPr lang="en-US"/>
              <a:pPr>
                <a:defRPr/>
              </a:pPr>
              <a:t>&lt;#&gt;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5" name="フリーフォーム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6" name="フリーフォーム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7" name="直角三角形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cxnSp>
        <p:nvCxnSpPr>
          <p:cNvPr id="8"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山形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kumimoji="0" lang="en-US"/>
          </a:p>
        </p:txBody>
      </p:sp>
      <p:sp>
        <p:nvSpPr>
          <p:cNvPr id="10" name="山形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kumimoji="0" lang="en-US"/>
          </a:p>
        </p:txBody>
      </p:sp>
      <p:sp>
        <p:nvSpPr>
          <p:cNvPr id="4" name="テキスト プレースホルダ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ja-JP" altLang="en-US" smtClean="0"/>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ja-JP" altLang="en-US" noProof="0" smtClean="0"/>
              <a:t>アイコンをクリックして図を追加</a:t>
            </a:r>
            <a:endParaRPr lang="en-US" noProof="0" dirty="0"/>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ja-JP" altLang="en-US" smtClean="0"/>
              <a:t>マスタ タイトルの書式設定</a:t>
            </a:r>
            <a:endParaRPr lang="en-US"/>
          </a:p>
        </p:txBody>
      </p:sp>
      <p:sp>
        <p:nvSpPr>
          <p:cNvPr id="11" name="日付プレースホルダ 4"/>
          <p:cNvSpPr>
            <a:spLocks noGrp="1"/>
          </p:cNvSpPr>
          <p:nvPr>
            <p:ph type="dt" sz="half" idx="10"/>
          </p:nvPr>
        </p:nvSpPr>
        <p:spPr/>
        <p:txBody>
          <a:bodyPr/>
          <a:lstStyle>
            <a:lvl1pPr>
              <a:defRPr smtClean="0">
                <a:solidFill>
                  <a:schemeClr val="tx1"/>
                </a:solidFill>
              </a:defRPr>
            </a:lvl1pPr>
            <a:extLst/>
          </a:lstStyle>
          <a:p>
            <a:pPr>
              <a:defRPr/>
            </a:pPr>
            <a:endParaRPr lang="en-US"/>
          </a:p>
        </p:txBody>
      </p:sp>
      <p:sp>
        <p:nvSpPr>
          <p:cNvPr id="12" name="フッター プレースホルダ 5"/>
          <p:cNvSpPr>
            <a:spLocks noGrp="1"/>
          </p:cNvSpPr>
          <p:nvPr>
            <p:ph type="ftr" sz="quarter" idx="11"/>
          </p:nvPr>
        </p:nvSpPr>
        <p:spPr>
          <a:xfrm>
            <a:off x="4379913" y="6408738"/>
            <a:ext cx="2351087" cy="365125"/>
          </a:xfrm>
        </p:spPr>
        <p:txBody>
          <a:bodyPr/>
          <a:lstStyle>
            <a:lvl1pPr>
              <a:defRPr smtClean="0">
                <a:solidFill>
                  <a:schemeClr val="tx1"/>
                </a:solidFill>
              </a:defRPr>
            </a:lvl1pPr>
            <a:extLst/>
          </a:lstStyle>
          <a:p>
            <a:pPr>
              <a:defRPr/>
            </a:pPr>
            <a:r>
              <a:rPr lang="en-US"/>
              <a:t>MPSoC 2009</a:t>
            </a:r>
          </a:p>
        </p:txBody>
      </p:sp>
      <p:sp>
        <p:nvSpPr>
          <p:cNvPr id="13" name="スライド番号プレースホルダ 6"/>
          <p:cNvSpPr>
            <a:spLocks noGrp="1"/>
          </p:cNvSpPr>
          <p:nvPr>
            <p:ph type="sldNum" sz="quarter" idx="12"/>
          </p:nvPr>
        </p:nvSpPr>
        <p:spPr/>
        <p:txBody>
          <a:bodyPr/>
          <a:lstStyle>
            <a:lvl1pPr>
              <a:defRPr smtClean="0">
                <a:solidFill>
                  <a:schemeClr val="tx1"/>
                </a:solidFill>
              </a:defRPr>
            </a:lvl1pPr>
            <a:extLst/>
          </a:lstStyle>
          <a:p>
            <a:pPr>
              <a:defRPr/>
            </a:pPr>
            <a:fld id="{26362E8F-EE5F-4899-908A-BB5C1FD97453}" type="slidenum">
              <a:rPr lang="en-US"/>
              <a:pPr>
                <a:defRPr/>
              </a:pPr>
              <a:t>&lt;#&gt;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12" name="フリーフォーム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14" name="直角三角形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ja-JP" altLang="en-US" smtClean="0"/>
              <a:t>マスタ タイトルの書式設定</a:t>
            </a:r>
            <a:endParaRPr lang="en-US"/>
          </a:p>
        </p:txBody>
      </p:sp>
      <p:sp>
        <p:nvSpPr>
          <p:cNvPr id="99337" name="テキスト プレースホルダ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 name="日付プレースホルダ 9"/>
          <p:cNvSpPr>
            <a:spLocks noGrp="1"/>
          </p:cNvSpPr>
          <p:nvPr>
            <p:ph type="dt" sz="half" idx="2"/>
          </p:nvPr>
        </p:nvSpPr>
        <p:spPr>
          <a:xfrm>
            <a:off x="6418263" y="6408738"/>
            <a:ext cx="1920875" cy="365125"/>
          </a:xfrm>
          <a:prstGeom prst="rect">
            <a:avLst/>
          </a:prstGeom>
        </p:spPr>
        <p:txBody>
          <a:bodyPr vert="horz" anchor="b"/>
          <a:lstStyle>
            <a:lvl1pPr algn="l" eaLnBrk="1" fontAlgn="auto" latinLnBrk="0" hangingPunct="1">
              <a:spcBef>
                <a:spcPts val="0"/>
              </a:spcBef>
              <a:spcAft>
                <a:spcPts val="0"/>
              </a:spcAft>
              <a:defRPr kumimoji="0" sz="1600" smtClean="0">
                <a:solidFill>
                  <a:schemeClr val="tx1"/>
                </a:solidFill>
                <a:latin typeface="+mn-lt"/>
                <a:ea typeface="+mn-ea"/>
              </a:defRPr>
            </a:lvl1pPr>
            <a:extLst/>
          </a:lstStyle>
          <a:p>
            <a:pPr>
              <a:defRPr/>
            </a:pPr>
            <a:endParaRPr lang="en-US" dirty="0"/>
          </a:p>
        </p:txBody>
      </p:sp>
      <p:sp>
        <p:nvSpPr>
          <p:cNvPr id="22" name="フッター プレースホルダ 21"/>
          <p:cNvSpPr>
            <a:spLocks noGrp="1"/>
          </p:cNvSpPr>
          <p:nvPr>
            <p:ph type="ftr" sz="quarter" idx="3"/>
          </p:nvPr>
        </p:nvSpPr>
        <p:spPr>
          <a:xfrm>
            <a:off x="4071938" y="6408738"/>
            <a:ext cx="2351087" cy="365125"/>
          </a:xfrm>
          <a:prstGeom prst="rect">
            <a:avLst/>
          </a:prstGeom>
        </p:spPr>
        <p:txBody>
          <a:bodyPr vert="horz" anchor="b"/>
          <a:lstStyle>
            <a:lvl1pPr algn="r" eaLnBrk="1" fontAlgn="auto" latinLnBrk="0" hangingPunct="1">
              <a:spcBef>
                <a:spcPts val="0"/>
              </a:spcBef>
              <a:spcAft>
                <a:spcPts val="0"/>
              </a:spcAft>
              <a:defRPr kumimoji="0" sz="1600" smtClean="0">
                <a:solidFill>
                  <a:schemeClr val="tx1"/>
                </a:solidFill>
                <a:latin typeface="+mn-lt"/>
                <a:ea typeface="+mn-ea"/>
              </a:defRPr>
            </a:lvl1pPr>
            <a:extLst/>
          </a:lstStyle>
          <a:p>
            <a:pPr>
              <a:defRPr/>
            </a:pPr>
            <a:r>
              <a:rPr lang="en-US"/>
              <a:t>MPSoC 2009</a:t>
            </a:r>
            <a:endParaRPr lang="en-US" dirty="0"/>
          </a:p>
        </p:txBody>
      </p:sp>
      <p:sp>
        <p:nvSpPr>
          <p:cNvPr id="18" name="スライド番号プレースホルダ 17"/>
          <p:cNvSpPr>
            <a:spLocks noGrp="1"/>
          </p:cNvSpPr>
          <p:nvPr>
            <p:ph type="sldNum" sz="quarter" idx="4"/>
          </p:nvPr>
        </p:nvSpPr>
        <p:spPr>
          <a:xfrm>
            <a:off x="8358188" y="6408738"/>
            <a:ext cx="655637" cy="365125"/>
          </a:xfrm>
          <a:prstGeom prst="rect">
            <a:avLst/>
          </a:prstGeom>
        </p:spPr>
        <p:txBody>
          <a:bodyPr vert="horz" anchor="b"/>
          <a:lstStyle>
            <a:lvl1pPr algn="r" eaLnBrk="1" fontAlgn="auto" latinLnBrk="0" hangingPunct="1">
              <a:spcBef>
                <a:spcPts val="0"/>
              </a:spcBef>
              <a:spcAft>
                <a:spcPts val="0"/>
              </a:spcAft>
              <a:defRPr kumimoji="0" sz="1600" b="0" smtClean="0">
                <a:solidFill>
                  <a:schemeClr val="tx1"/>
                </a:solidFill>
                <a:latin typeface="+mn-lt"/>
                <a:ea typeface="+mn-ea"/>
              </a:defRPr>
            </a:lvl1pPr>
            <a:extLst/>
          </a:lstStyle>
          <a:p>
            <a:pPr>
              <a:defRPr/>
            </a:pPr>
            <a:fld id="{CCBB5C4B-4D1C-45A5-86FA-B2AB67E4194A}" type="slidenum">
              <a:rPr lang="en-US"/>
              <a:pPr>
                <a:defRPr/>
              </a:pPr>
              <a:t>&lt;#&gt;</a:t>
            </a:fld>
            <a:endParaRPr lang="en-US" dirty="0"/>
          </a:p>
        </p:txBody>
      </p:sp>
      <p:pic>
        <p:nvPicPr>
          <p:cNvPr id="99341" name="Picture 4" descr="rogo"/>
          <p:cNvPicPr>
            <a:picLocks noChangeAspect="1" noChangeArrowheads="1"/>
          </p:cNvPicPr>
          <p:nvPr userDrawn="1"/>
        </p:nvPicPr>
        <p:blipFill>
          <a:blip r:embed="rId14" cstate="print"/>
          <a:srcRect/>
          <a:stretch>
            <a:fillRect/>
          </a:stretch>
        </p:blipFill>
        <p:spPr bwMode="auto">
          <a:xfrm>
            <a:off x="7894638" y="5786438"/>
            <a:ext cx="936625" cy="9223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69" r:id="rId7"/>
    <p:sldLayoutId id="2147483678" r:id="rId8"/>
    <p:sldLayoutId id="2147483679" r:id="rId9"/>
    <p:sldLayoutId id="2147483670" r:id="rId10"/>
    <p:sldLayoutId id="2147483671" r:id="rId11"/>
  </p:sldLayoutIdLst>
  <p:hf hdr="0" dt="0"/>
  <p:txStyles>
    <p:titleStyle>
      <a:lvl1pPr algn="l" rtl="0" fontAlgn="base">
        <a:spcBef>
          <a:spcPct val="0"/>
        </a:spcBef>
        <a:spcAft>
          <a:spcPct val="0"/>
        </a:spcAft>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kumimoji="1" sz="4100" b="1">
          <a:solidFill>
            <a:schemeClr val="tx2"/>
          </a:solidFill>
          <a:latin typeface="Lucida Sans Unicode" pitchFamily="34" charset="0"/>
        </a:defRPr>
      </a:lvl2pPr>
      <a:lvl3pPr algn="l" rtl="0" fontAlgn="base">
        <a:spcBef>
          <a:spcPct val="0"/>
        </a:spcBef>
        <a:spcAft>
          <a:spcPct val="0"/>
        </a:spcAft>
        <a:defRPr kumimoji="1" sz="4100" b="1">
          <a:solidFill>
            <a:schemeClr val="tx2"/>
          </a:solidFill>
          <a:latin typeface="Lucida Sans Unicode" pitchFamily="34" charset="0"/>
        </a:defRPr>
      </a:lvl3pPr>
      <a:lvl4pPr algn="l" rtl="0" fontAlgn="base">
        <a:spcBef>
          <a:spcPct val="0"/>
        </a:spcBef>
        <a:spcAft>
          <a:spcPct val="0"/>
        </a:spcAft>
        <a:defRPr kumimoji="1" sz="4100" b="1">
          <a:solidFill>
            <a:schemeClr val="tx2"/>
          </a:solidFill>
          <a:latin typeface="Lucida Sans Unicode" pitchFamily="34" charset="0"/>
        </a:defRPr>
      </a:lvl4pPr>
      <a:lvl5pPr algn="l" rtl="0" fontAlgn="base">
        <a:spcBef>
          <a:spcPct val="0"/>
        </a:spcBef>
        <a:spcAft>
          <a:spcPct val="0"/>
        </a:spcAft>
        <a:defRPr kumimoji="1" sz="4100" b="1">
          <a:solidFill>
            <a:schemeClr val="tx2"/>
          </a:solidFill>
          <a:latin typeface="Lucida Sans Unicode" pitchFamily="34" charset="0"/>
        </a:defRPr>
      </a:lvl5pPr>
      <a:lvl6pPr marL="457200" algn="l" rtl="0" fontAlgn="base">
        <a:spcBef>
          <a:spcPct val="0"/>
        </a:spcBef>
        <a:spcAft>
          <a:spcPct val="0"/>
        </a:spcAft>
        <a:defRPr kumimoji="1" sz="4100" b="1">
          <a:solidFill>
            <a:schemeClr val="tx2"/>
          </a:solidFill>
          <a:latin typeface="Lucida Sans Unicode" pitchFamily="34" charset="0"/>
        </a:defRPr>
      </a:lvl6pPr>
      <a:lvl7pPr marL="914400" algn="l" rtl="0" fontAlgn="base">
        <a:spcBef>
          <a:spcPct val="0"/>
        </a:spcBef>
        <a:spcAft>
          <a:spcPct val="0"/>
        </a:spcAft>
        <a:defRPr kumimoji="1" sz="4100" b="1">
          <a:solidFill>
            <a:schemeClr val="tx2"/>
          </a:solidFill>
          <a:latin typeface="Lucida Sans Unicode" pitchFamily="34" charset="0"/>
        </a:defRPr>
      </a:lvl7pPr>
      <a:lvl8pPr marL="1371600" algn="l" rtl="0" fontAlgn="base">
        <a:spcBef>
          <a:spcPct val="0"/>
        </a:spcBef>
        <a:spcAft>
          <a:spcPct val="0"/>
        </a:spcAft>
        <a:defRPr kumimoji="1" sz="4100" b="1">
          <a:solidFill>
            <a:schemeClr val="tx2"/>
          </a:solidFill>
          <a:latin typeface="Lucida Sans Unicode" pitchFamily="34" charset="0"/>
        </a:defRPr>
      </a:lvl8pPr>
      <a:lvl9pPr marL="1828800" algn="l" rtl="0" fontAlgn="base">
        <a:spcBef>
          <a:spcPct val="0"/>
        </a:spcBef>
        <a:spcAft>
          <a:spcPct val="0"/>
        </a:spcAft>
        <a:defRPr kumimoji="1"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kumimoji="1"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kumimoji="1"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kumimoji="1"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kumimoji="1"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umimoji="1"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______1.xls"/></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pPr fontAlgn="auto">
              <a:spcAft>
                <a:spcPts val="0"/>
              </a:spcAft>
              <a:defRPr/>
            </a:pPr>
            <a:r>
              <a:rPr lang="en-US" altLang="ja-JP" dirty="0" smtClean="0"/>
              <a:t>Simulator Generation Method of Configurable Processors for </a:t>
            </a:r>
            <a:r>
              <a:rPr lang="en-US" altLang="ja-JP" dirty="0" err="1" smtClean="0"/>
              <a:t>MPSoC</a:t>
            </a:r>
            <a:endParaRPr lang="ja-JP" altLang="en-US" dirty="0"/>
          </a:p>
        </p:txBody>
      </p:sp>
      <p:sp>
        <p:nvSpPr>
          <p:cNvPr id="14338" name="サブタイトル 2"/>
          <p:cNvSpPr>
            <a:spLocks noGrp="1"/>
          </p:cNvSpPr>
          <p:nvPr>
            <p:ph type="subTitle" idx="1"/>
          </p:nvPr>
        </p:nvSpPr>
        <p:spPr>
          <a:xfrm>
            <a:off x="685800" y="3611563"/>
            <a:ext cx="7772400" cy="1200150"/>
          </a:xfrm>
        </p:spPr>
        <p:txBody>
          <a:bodyPr/>
          <a:lstStyle/>
          <a:p>
            <a:pPr marR="0"/>
            <a:r>
              <a:rPr lang="en-US" altLang="ja-JP" smtClean="0"/>
              <a:t>Yoshinori Takeuchi</a:t>
            </a:r>
          </a:p>
          <a:p>
            <a:pPr marR="0"/>
            <a:r>
              <a:rPr lang="en-US" altLang="ja-JP" smtClean="0"/>
              <a:t>Osaka University</a:t>
            </a:r>
            <a:endParaRPr lang="ja-JP" altLang="en-US" smtClean="0"/>
          </a:p>
        </p:txBody>
      </p:sp>
      <p:sp>
        <p:nvSpPr>
          <p:cNvPr id="14339" name="スライド番号プレースホルダ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EEE06E2-8700-45F3-82AD-61169FB9328B}" type="slidenum">
              <a:rPr lang="en-US" altLang="ja-JP"/>
              <a:pPr fontAlgn="base">
                <a:spcBef>
                  <a:spcPct val="0"/>
                </a:spcBef>
                <a:spcAft>
                  <a:spcPct val="0"/>
                </a:spcAft>
              </a:pPr>
              <a:t>1</a:t>
            </a:fld>
            <a:endParaRPr lang="en-US" altLang="ja-JP"/>
          </a:p>
        </p:txBody>
      </p:sp>
      <p:sp>
        <p:nvSpPr>
          <p:cNvPr id="5" name="フッター プレースホルダ 4"/>
          <p:cNvSpPr>
            <a:spLocks noGrp="1"/>
          </p:cNvSpPr>
          <p:nvPr>
            <p:ph type="ftr" sz="quarter" idx="11"/>
          </p:nvPr>
        </p:nvSpPr>
        <p:spPr/>
        <p:txBody>
          <a:bodyPr/>
          <a:lstStyle/>
          <a:p>
            <a:pPr>
              <a:defRPr/>
            </a:pPr>
            <a:r>
              <a:rPr lang="en-US"/>
              <a:t>MPSoC 2009</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163513" y="1306513"/>
            <a:ext cx="8816975" cy="5842000"/>
          </a:xfrm>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err="1" smtClean="0"/>
              <a:t>MPSoC</a:t>
            </a:r>
            <a:r>
              <a:rPr lang="en-GB" dirty="0" smtClean="0"/>
              <a:t> includes many ASIPs</a:t>
            </a:r>
            <a:r>
              <a:rPr lang="ar-SA" altLang="ja-JP" dirty="0" smtClean="0"/>
              <a:t>‏</a:t>
            </a:r>
            <a:endParaRPr lang="en-GB" altLang="ja-JP" dirty="0" smtClean="0"/>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ASIP achieves low HW cost, high performance, and low power using application specific instruction sets</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Design of ASIP and its SW dev. Environment requires large man-month</a:t>
            </a:r>
            <a:endParaRPr lang="en-GB" dirty="0" smtClean="0"/>
          </a:p>
          <a:p>
            <a:pPr>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Use of ASIP Design Environment reduces man-month</a:t>
            </a:r>
            <a:endParaRPr lang="en-GB" dirty="0" smtClean="0"/>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Input</a:t>
            </a:r>
          </a:p>
          <a:p>
            <a:pPr lvl="2">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sz="2500" dirty="0" smtClean="0"/>
              <a:t>Processor description</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Output</a:t>
            </a:r>
          </a:p>
          <a:p>
            <a:pPr lvl="2">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500" dirty="0" smtClean="0"/>
              <a:t>Transaction Level Model of ASIP</a:t>
            </a:r>
            <a:endParaRPr lang="en-GB" sz="2500" dirty="0" smtClean="0"/>
          </a:p>
          <a:p>
            <a:pPr lvl="3">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Collects execution information</a:t>
            </a:r>
          </a:p>
          <a:p>
            <a:pPr lvl="2">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Software development environment</a:t>
            </a:r>
          </a:p>
        </p:txBody>
      </p:sp>
      <p:pic>
        <p:nvPicPr>
          <p:cNvPr id="36865" name="Picture 1"/>
          <p:cNvPicPr>
            <a:picLocks noChangeAspect="1" noChangeArrowheads="1"/>
          </p:cNvPicPr>
          <p:nvPr/>
        </p:nvPicPr>
        <p:blipFill>
          <a:blip r:embed="rId3" cstate="print"/>
          <a:srcRect/>
          <a:stretch>
            <a:fillRect/>
          </a:stretch>
        </p:blipFill>
        <p:spPr bwMode="auto">
          <a:xfrm>
            <a:off x="6357950" y="3643314"/>
            <a:ext cx="1971675" cy="1954213"/>
          </a:xfrm>
          <a:prstGeom prst="rect">
            <a:avLst/>
          </a:prstGeom>
          <a:noFill/>
          <a:ln w="9525">
            <a:noFill/>
            <a:round/>
            <a:headEnd/>
            <a:tailEnd/>
          </a:ln>
        </p:spPr>
      </p:pic>
      <p:sp>
        <p:nvSpPr>
          <p:cNvPr id="5122" name="Rectangle 2"/>
          <p:cNvSpPr>
            <a:spLocks noGrp="1" noChangeArrowheads="1"/>
          </p:cNvSpPr>
          <p:nvPr>
            <p:ph type="title"/>
          </p:nvPr>
        </p:nvSpPr>
        <p:spPr>
          <a:xfrm>
            <a:off x="285720" y="214290"/>
            <a:ext cx="8551244" cy="987944"/>
          </a:xfrm>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latin typeface="+mn-lt"/>
              </a:rPr>
              <a:t>Problem for </a:t>
            </a:r>
            <a:r>
              <a:rPr lang="en-GB" dirty="0" err="1" smtClean="0">
                <a:latin typeface="+mn-lt"/>
              </a:rPr>
              <a:t>MPSoC</a:t>
            </a:r>
            <a:r>
              <a:rPr lang="en-GB" dirty="0" smtClean="0">
                <a:latin typeface="+mn-lt"/>
              </a:rPr>
              <a:t> profiling information</a:t>
            </a:r>
            <a:endParaRPr lang="en-GB" dirty="0">
              <a:latin typeface="+mn-lt"/>
            </a:endParaRPr>
          </a:p>
        </p:txBody>
      </p:sp>
      <p:sp>
        <p:nvSpPr>
          <p:cNvPr id="36869" name="Text Box 5"/>
          <p:cNvSpPr txBox="1">
            <a:spLocks noChangeArrowheads="1"/>
          </p:cNvSpPr>
          <p:nvPr/>
        </p:nvSpPr>
        <p:spPr bwMode="auto">
          <a:xfrm>
            <a:off x="6500826" y="5572140"/>
            <a:ext cx="636587" cy="360362"/>
          </a:xfrm>
          <a:prstGeom prst="rect">
            <a:avLst/>
          </a:prstGeom>
          <a:noFill/>
          <a:ln w="9525">
            <a:noFill/>
            <a:round/>
            <a:headEnd/>
            <a:tailEnd/>
          </a:ln>
        </p:spPr>
        <p:txBody>
          <a:bodyPr wrap="none" lIns="81639" tIns="40820" rIns="81639" bIns="40820"/>
          <a:lstStyle/>
          <a:p>
            <a:r>
              <a:rPr kumimoji="0" lang="en-GB" altLang="ja-JP" dirty="0">
                <a:solidFill>
                  <a:srgbClr val="000000"/>
                </a:solidFill>
                <a:latin typeface="Lucida Sans Unicode" pitchFamily="34" charset="0"/>
                <a:ea typeface="IPAゴシック"/>
                <a:cs typeface="IPAゴシック"/>
              </a:rPr>
              <a:t>ASIP</a:t>
            </a:r>
          </a:p>
        </p:txBody>
      </p:sp>
      <p:sp>
        <p:nvSpPr>
          <p:cNvPr id="36870" name="Text Box 6"/>
          <p:cNvSpPr txBox="1">
            <a:spLocks noChangeArrowheads="1"/>
          </p:cNvSpPr>
          <p:nvPr/>
        </p:nvSpPr>
        <p:spPr bwMode="auto">
          <a:xfrm>
            <a:off x="7286644" y="5214950"/>
            <a:ext cx="1408113" cy="638175"/>
          </a:xfrm>
          <a:prstGeom prst="rect">
            <a:avLst/>
          </a:prstGeom>
          <a:noFill/>
          <a:ln w="9525">
            <a:noFill/>
            <a:round/>
            <a:headEnd/>
            <a:tailEnd/>
          </a:ln>
        </p:spPr>
        <p:txBody>
          <a:bodyPr wrap="none" lIns="81639" tIns="40820" rIns="81639" bIns="40820"/>
          <a:lstStyle/>
          <a:p>
            <a:pPr>
              <a:tabLst>
                <a:tab pos="655638" algn="l"/>
                <a:tab pos="1312863" algn="l"/>
              </a:tabLst>
            </a:pPr>
            <a:r>
              <a:rPr kumimoji="0" lang="en-GB" dirty="0" smtClean="0">
                <a:solidFill>
                  <a:srgbClr val="000000"/>
                </a:solidFill>
                <a:latin typeface="Lucida Sans Unicode" pitchFamily="34" charset="0"/>
                <a:ea typeface="IPAゴシック"/>
                <a:cs typeface="IPAゴシック"/>
              </a:rPr>
              <a:t>Soft. Dev.</a:t>
            </a:r>
          </a:p>
          <a:p>
            <a:pPr>
              <a:tabLst>
                <a:tab pos="655638" algn="l"/>
                <a:tab pos="1312863" algn="l"/>
              </a:tabLst>
            </a:pPr>
            <a:r>
              <a:rPr kumimoji="0" lang="en-GB" dirty="0" smtClean="0">
                <a:solidFill>
                  <a:srgbClr val="000000"/>
                </a:solidFill>
                <a:latin typeface="Lucida Sans Unicode" pitchFamily="34" charset="0"/>
                <a:ea typeface="IPAゴシック"/>
                <a:cs typeface="IPAゴシック"/>
              </a:rPr>
              <a:t>Environment</a:t>
            </a:r>
            <a:endParaRPr kumimoji="0" lang="en-GB" dirty="0">
              <a:solidFill>
                <a:srgbClr val="000000"/>
              </a:solidFill>
              <a:latin typeface="Lucida Sans Unicode" pitchFamily="34" charset="0"/>
              <a:ea typeface="IPAゴシック"/>
              <a:cs typeface="IPAゴシック"/>
            </a:endParaRPr>
          </a:p>
        </p:txBody>
      </p:sp>
      <p:sp>
        <p:nvSpPr>
          <p:cNvPr id="36871" name="スライド番号プレースホルダ 7"/>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7A3C6E8F-04D5-4DF8-A818-AE11E04DF033}" type="slidenum">
              <a:rPr lang="en-US" altLang="ja-JP"/>
              <a:pPr fontAlgn="base">
                <a:spcBef>
                  <a:spcPct val="0"/>
                </a:spcBef>
                <a:spcAft>
                  <a:spcPct val="0"/>
                </a:spcAft>
              </a:pPr>
              <a:t>10</a:t>
            </a:fld>
            <a:endParaRPr lang="en-US" altLang="ja-JP" dirty="0"/>
          </a:p>
        </p:txBody>
      </p:sp>
      <p:sp>
        <p:nvSpPr>
          <p:cNvPr id="36872" name="フッター プレースホルダ 8"/>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36868" name="Text Box 4"/>
          <p:cNvSpPr txBox="1">
            <a:spLocks noChangeArrowheads="1"/>
          </p:cNvSpPr>
          <p:nvPr/>
        </p:nvSpPr>
        <p:spPr bwMode="auto">
          <a:xfrm>
            <a:off x="6715140" y="3714752"/>
            <a:ext cx="1454178" cy="638175"/>
          </a:xfrm>
          <a:prstGeom prst="rect">
            <a:avLst/>
          </a:prstGeom>
          <a:noFill/>
          <a:ln w="9525">
            <a:noFill/>
            <a:round/>
            <a:headEnd/>
            <a:tailEnd/>
          </a:ln>
        </p:spPr>
        <p:txBody>
          <a:bodyPr lIns="81639" tIns="40820" rIns="81639" bIns="40820"/>
          <a:lstStyle/>
          <a:p>
            <a:pPr>
              <a:tabLst>
                <a:tab pos="655638" algn="l"/>
              </a:tabLst>
            </a:pPr>
            <a:r>
              <a:rPr kumimoji="0" lang="en-GB" dirty="0" smtClean="0">
                <a:solidFill>
                  <a:srgbClr val="000000"/>
                </a:solidFill>
                <a:latin typeface="Lucida Sans Unicode" pitchFamily="34" charset="0"/>
                <a:ea typeface="IPAゴシック"/>
                <a:cs typeface="IPAゴシック"/>
              </a:rPr>
              <a:t>Processor</a:t>
            </a:r>
          </a:p>
          <a:p>
            <a:pPr>
              <a:tabLst>
                <a:tab pos="655638" algn="l"/>
              </a:tabLst>
            </a:pPr>
            <a:r>
              <a:rPr kumimoji="0" lang="en-GB" dirty="0" smtClean="0">
                <a:solidFill>
                  <a:srgbClr val="000000"/>
                </a:solidFill>
                <a:latin typeface="Lucida Sans Unicode" pitchFamily="34" charset="0"/>
                <a:ea typeface="IPAゴシック"/>
                <a:cs typeface="IPAゴシック"/>
              </a:rPr>
              <a:t>Description</a:t>
            </a:r>
            <a:endParaRPr kumimoji="0" lang="en-GB" dirty="0">
              <a:solidFill>
                <a:srgbClr val="000000"/>
              </a:solidFill>
              <a:latin typeface="Lucida Sans Unicode" pitchFamily="34" charset="0"/>
              <a:ea typeface="IPAゴシック"/>
              <a:cs typeface="IPAゴシック"/>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979200" y="162738"/>
            <a:ext cx="8000640" cy="816565"/>
          </a:xfrm>
        </p:spPr>
        <p:txBody>
          <a:bodyPr lIns="82945" tIns="41473" rIns="82945" bIns="41473">
            <a:normAutofit/>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latin typeface="+mn-lt"/>
              </a:rPr>
              <a:t>Target </a:t>
            </a:r>
            <a:r>
              <a:rPr lang="en-GB" dirty="0" err="1" smtClean="0">
                <a:latin typeface="+mn-lt"/>
              </a:rPr>
              <a:t>MPSoC</a:t>
            </a:r>
            <a:r>
              <a:rPr lang="en-GB" dirty="0" smtClean="0">
                <a:latin typeface="+mn-lt"/>
              </a:rPr>
              <a:t> Architecture</a:t>
            </a:r>
            <a:endParaRPr lang="en-GB" dirty="0">
              <a:latin typeface="+mn-lt"/>
            </a:endParaRPr>
          </a:p>
        </p:txBody>
      </p:sp>
      <p:sp>
        <p:nvSpPr>
          <p:cNvPr id="38914" name="Rectangle 2"/>
          <p:cNvSpPr>
            <a:spLocks noGrp="1" noChangeArrowheads="1"/>
          </p:cNvSpPr>
          <p:nvPr>
            <p:ph type="body" idx="1"/>
          </p:nvPr>
        </p:nvSpPr>
        <p:spPr>
          <a:xfrm>
            <a:off x="163513" y="1306513"/>
            <a:ext cx="8980487" cy="6534150"/>
          </a:xfrm>
        </p:spPr>
        <p:txBody>
          <a:bodyPr lIns="82945" tIns="41473" rIns="82945" bIns="41473"/>
          <a:lstStyle/>
          <a:p>
            <a:pPr>
              <a:buFont typeface="Wingdings 3"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ASIPs, special purpose modules, and connections</a:t>
            </a:r>
            <a:endParaRPr lang="en-GB" dirty="0" smtClean="0"/>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ASIP: Application Specific Instruction set Processor</a:t>
            </a:r>
            <a:endParaRPr lang="en-GB" dirty="0" smtClean="0"/>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Enhanced by specific instruction sets</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Special purpose module</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Communication and processing</a:t>
            </a:r>
            <a:endParaRPr lang="en-GB" dirty="0" smtClean="0"/>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solidFill>
                  <a:srgbClr val="FF6633"/>
                </a:solidFill>
              </a:rPr>
              <a:t>ex)</a:t>
            </a:r>
            <a:r>
              <a:rPr lang="en-GB" dirty="0" smtClean="0"/>
              <a:t>Memory, IDCT</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Connections</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Arbitration between ASIP</a:t>
            </a:r>
            <a:r>
              <a:rPr lang="en-GB" dirty="0" smtClean="0"/>
              <a:t> and modules</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solidFill>
                  <a:srgbClr val="FF6633"/>
                </a:solidFill>
              </a:rPr>
              <a:t>ex)</a:t>
            </a:r>
            <a:r>
              <a:rPr lang="en-GB" dirty="0" smtClean="0"/>
              <a:t>Shared bus, crossbar switch</a:t>
            </a:r>
          </a:p>
          <a:p>
            <a:pPr lvl="1">
              <a:buSzPct val="45000"/>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    </a:t>
            </a:r>
            <a:r>
              <a:rPr lang="en-GB" dirty="0" err="1" smtClean="0"/>
              <a:t>modeld</a:t>
            </a:r>
            <a:r>
              <a:rPr lang="en-GB" dirty="0" smtClean="0"/>
              <a:t> in Transaction Level</a:t>
            </a:r>
          </a:p>
          <a:p>
            <a:pPr>
              <a:buClr>
                <a:srgbClr val="000000"/>
              </a:buClr>
              <a:buFont typeface="Wingdings 3"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dirty="0" smtClean="0"/>
          </a:p>
        </p:txBody>
      </p:sp>
      <p:sp>
        <p:nvSpPr>
          <p:cNvPr id="38915" name="Text Box 3"/>
          <p:cNvSpPr txBox="1">
            <a:spLocks noChangeArrowheads="1"/>
          </p:cNvSpPr>
          <p:nvPr/>
        </p:nvSpPr>
        <p:spPr bwMode="auto">
          <a:xfrm>
            <a:off x="6040438" y="4973638"/>
            <a:ext cx="2652712" cy="455626"/>
          </a:xfrm>
          <a:prstGeom prst="rect">
            <a:avLst/>
          </a:prstGeom>
          <a:noFill/>
          <a:ln w="9525">
            <a:noFill/>
            <a:round/>
            <a:headEnd/>
            <a:tailEnd/>
          </a:ln>
        </p:spPr>
        <p:txBody>
          <a:bodyPr wrap="none" lIns="81639" tIns="40820" rIns="81639" bIns="40820"/>
          <a:lstStyle/>
          <a:p>
            <a:pPr algn="ctr">
              <a:tabLst>
                <a:tab pos="655638" algn="l"/>
                <a:tab pos="1312863" algn="l"/>
                <a:tab pos="1968500" algn="l"/>
                <a:tab pos="2625725" algn="l"/>
              </a:tabLst>
            </a:pPr>
            <a:r>
              <a:rPr kumimoji="0" lang="en-GB" altLang="ja-JP" sz="2200" dirty="0" smtClean="0">
                <a:solidFill>
                  <a:srgbClr val="000000"/>
                </a:solidFill>
                <a:latin typeface="Lucida Sans Unicode" pitchFamily="34" charset="0"/>
                <a:ea typeface="IPAゴシック"/>
                <a:cs typeface="IPAゴシック"/>
              </a:rPr>
              <a:t>Ex. of </a:t>
            </a:r>
            <a:r>
              <a:rPr kumimoji="0" lang="en-GB" altLang="ja-JP" sz="2200" dirty="0" err="1" smtClean="0">
                <a:solidFill>
                  <a:srgbClr val="000000"/>
                </a:solidFill>
                <a:latin typeface="Lucida Sans Unicode" pitchFamily="34" charset="0"/>
                <a:ea typeface="IPAゴシック"/>
                <a:cs typeface="IPAゴシック"/>
              </a:rPr>
              <a:t>MPSoC</a:t>
            </a:r>
            <a:endParaRPr kumimoji="0" lang="en-GB" sz="2200" dirty="0">
              <a:solidFill>
                <a:srgbClr val="000000"/>
              </a:solidFill>
              <a:latin typeface="Lucida Sans Unicode" pitchFamily="34" charset="0"/>
              <a:ea typeface="IPAゴシック"/>
              <a:cs typeface="IPAゴシック"/>
            </a:endParaRPr>
          </a:p>
        </p:txBody>
      </p:sp>
      <p:sp>
        <p:nvSpPr>
          <p:cNvPr id="38916" name="AutoShape 4"/>
          <p:cNvSpPr>
            <a:spLocks noChangeArrowheads="1"/>
          </p:cNvSpPr>
          <p:nvPr/>
        </p:nvSpPr>
        <p:spPr bwMode="auto">
          <a:xfrm>
            <a:off x="6243638" y="3854450"/>
            <a:ext cx="2122487" cy="327025"/>
          </a:xfrm>
          <a:prstGeom prst="hexagon">
            <a:avLst>
              <a:gd name="adj" fmla="val 47295"/>
              <a:gd name="vf" fmla="val 11547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 pos="1968500" algn="l"/>
              </a:tabLst>
            </a:pPr>
            <a:r>
              <a:rPr kumimoji="0" lang="en-GB" dirty="0" smtClean="0">
                <a:solidFill>
                  <a:srgbClr val="000000"/>
                </a:solidFill>
                <a:latin typeface="Lucida Sans Unicode" pitchFamily="34" charset="0"/>
                <a:ea typeface="IPAゴシック"/>
                <a:cs typeface="IPAゴシック"/>
              </a:rPr>
              <a:t>Shared bus</a:t>
            </a:r>
            <a:endParaRPr kumimoji="0" lang="en-GB" dirty="0">
              <a:solidFill>
                <a:srgbClr val="000000"/>
              </a:solidFill>
              <a:latin typeface="Lucida Sans Unicode" pitchFamily="34" charset="0"/>
              <a:ea typeface="IPAゴシック"/>
              <a:cs typeface="IPAゴシック"/>
            </a:endParaRPr>
          </a:p>
        </p:txBody>
      </p:sp>
      <p:sp>
        <p:nvSpPr>
          <p:cNvPr id="38917" name="Rectangle 5"/>
          <p:cNvSpPr>
            <a:spLocks noChangeArrowheads="1"/>
          </p:cNvSpPr>
          <p:nvPr/>
        </p:nvSpPr>
        <p:spPr bwMode="auto">
          <a:xfrm>
            <a:off x="6243638" y="3200400"/>
            <a:ext cx="981075" cy="488950"/>
          </a:xfrm>
          <a:prstGeom prst="rect">
            <a:avLst/>
          </a:prstGeom>
          <a:solidFill>
            <a:srgbClr val="FF9966"/>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ASIP0</a:t>
            </a:r>
          </a:p>
        </p:txBody>
      </p:sp>
      <p:sp>
        <p:nvSpPr>
          <p:cNvPr id="38918" name="Rectangle 6"/>
          <p:cNvSpPr>
            <a:spLocks noChangeArrowheads="1"/>
          </p:cNvSpPr>
          <p:nvPr/>
        </p:nvSpPr>
        <p:spPr bwMode="auto">
          <a:xfrm>
            <a:off x="7386638" y="3200400"/>
            <a:ext cx="981075" cy="488950"/>
          </a:xfrm>
          <a:prstGeom prst="rect">
            <a:avLst/>
          </a:prstGeom>
          <a:solidFill>
            <a:srgbClr val="FF9966"/>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ASIP1</a:t>
            </a:r>
          </a:p>
        </p:txBody>
      </p:sp>
      <p:sp>
        <p:nvSpPr>
          <p:cNvPr id="38919" name="AutoShape 7"/>
          <p:cNvSpPr>
            <a:spLocks noChangeArrowheads="1"/>
          </p:cNvSpPr>
          <p:nvPr/>
        </p:nvSpPr>
        <p:spPr bwMode="auto">
          <a:xfrm>
            <a:off x="7386638" y="4343400"/>
            <a:ext cx="981075" cy="490538"/>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dirty="0" smtClean="0">
                <a:solidFill>
                  <a:srgbClr val="000000"/>
                </a:solidFill>
                <a:latin typeface="Lucida Sans Unicode" pitchFamily="34" charset="0"/>
                <a:ea typeface="IPAゴシック"/>
                <a:cs typeface="IPAゴシック"/>
              </a:rPr>
              <a:t>Memory</a:t>
            </a:r>
            <a:endParaRPr kumimoji="0" lang="en-GB" dirty="0">
              <a:solidFill>
                <a:srgbClr val="000000"/>
              </a:solidFill>
              <a:latin typeface="Lucida Sans Unicode" pitchFamily="34" charset="0"/>
              <a:ea typeface="IPAゴシック"/>
              <a:cs typeface="IPAゴシック"/>
            </a:endParaRPr>
          </a:p>
        </p:txBody>
      </p:sp>
      <p:sp>
        <p:nvSpPr>
          <p:cNvPr id="38920" name="AutoShape 8"/>
          <p:cNvSpPr>
            <a:spLocks noChangeArrowheads="1"/>
          </p:cNvSpPr>
          <p:nvPr/>
        </p:nvSpPr>
        <p:spPr bwMode="auto">
          <a:xfrm>
            <a:off x="6243638" y="4343400"/>
            <a:ext cx="981075" cy="490538"/>
          </a:xfrm>
          <a:prstGeom prst="roundRect">
            <a:avLst>
              <a:gd name="adj" fmla="val 1666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dirty="0" smtClean="0">
                <a:solidFill>
                  <a:srgbClr val="000000"/>
                </a:solidFill>
                <a:latin typeface="Lucida Sans Unicode" pitchFamily="34" charset="0"/>
                <a:ea typeface="IPAゴシック"/>
                <a:cs typeface="IPAゴシック"/>
              </a:rPr>
              <a:t>IDCT</a:t>
            </a:r>
            <a:endParaRPr kumimoji="0" lang="en-GB" dirty="0">
              <a:solidFill>
                <a:srgbClr val="000000"/>
              </a:solidFill>
              <a:latin typeface="Lucida Sans Unicode" pitchFamily="34" charset="0"/>
              <a:ea typeface="IPAゴシック"/>
              <a:cs typeface="IPAゴシック"/>
            </a:endParaRPr>
          </a:p>
        </p:txBody>
      </p:sp>
      <p:sp>
        <p:nvSpPr>
          <p:cNvPr id="38921" name="Line 9"/>
          <p:cNvSpPr>
            <a:spLocks noChangeShapeType="1"/>
          </p:cNvSpPr>
          <p:nvPr/>
        </p:nvSpPr>
        <p:spPr bwMode="auto">
          <a:xfrm>
            <a:off x="7877175" y="3690938"/>
            <a:ext cx="1588" cy="163512"/>
          </a:xfrm>
          <a:prstGeom prst="line">
            <a:avLst/>
          </a:prstGeom>
          <a:noFill/>
          <a:ln w="72000">
            <a:solidFill>
              <a:srgbClr val="000000"/>
            </a:solidFill>
            <a:round/>
            <a:headEnd/>
            <a:tailEnd/>
          </a:ln>
        </p:spPr>
        <p:txBody>
          <a:bodyPr lIns="82945" tIns="41473" rIns="82945" bIns="41473"/>
          <a:lstStyle/>
          <a:p>
            <a:endParaRPr lang="ja-JP" altLang="en-US"/>
          </a:p>
        </p:txBody>
      </p:sp>
      <p:sp>
        <p:nvSpPr>
          <p:cNvPr id="38922" name="Line 10"/>
          <p:cNvSpPr>
            <a:spLocks noChangeShapeType="1"/>
          </p:cNvSpPr>
          <p:nvPr/>
        </p:nvSpPr>
        <p:spPr bwMode="auto">
          <a:xfrm>
            <a:off x="6734175" y="3690938"/>
            <a:ext cx="0" cy="163512"/>
          </a:xfrm>
          <a:prstGeom prst="line">
            <a:avLst/>
          </a:prstGeom>
          <a:noFill/>
          <a:ln w="72000">
            <a:solidFill>
              <a:srgbClr val="000000"/>
            </a:solidFill>
            <a:round/>
            <a:headEnd/>
            <a:tailEnd/>
          </a:ln>
        </p:spPr>
        <p:txBody>
          <a:bodyPr lIns="82945" tIns="41473" rIns="82945" bIns="41473"/>
          <a:lstStyle/>
          <a:p>
            <a:endParaRPr lang="ja-JP" altLang="en-US"/>
          </a:p>
        </p:txBody>
      </p:sp>
      <p:sp>
        <p:nvSpPr>
          <p:cNvPr id="38923" name="Line 11"/>
          <p:cNvSpPr>
            <a:spLocks noChangeShapeType="1"/>
          </p:cNvSpPr>
          <p:nvPr/>
        </p:nvSpPr>
        <p:spPr bwMode="auto">
          <a:xfrm>
            <a:off x="6734175" y="4181475"/>
            <a:ext cx="0" cy="161925"/>
          </a:xfrm>
          <a:prstGeom prst="line">
            <a:avLst/>
          </a:prstGeom>
          <a:noFill/>
          <a:ln w="72000">
            <a:solidFill>
              <a:srgbClr val="000000"/>
            </a:solidFill>
            <a:round/>
            <a:headEnd/>
            <a:tailEnd/>
          </a:ln>
        </p:spPr>
        <p:txBody>
          <a:bodyPr lIns="82945" tIns="41473" rIns="82945" bIns="41473"/>
          <a:lstStyle/>
          <a:p>
            <a:endParaRPr lang="ja-JP" altLang="en-US"/>
          </a:p>
        </p:txBody>
      </p:sp>
      <p:sp>
        <p:nvSpPr>
          <p:cNvPr id="38924" name="Line 12"/>
          <p:cNvSpPr>
            <a:spLocks noChangeShapeType="1"/>
          </p:cNvSpPr>
          <p:nvPr/>
        </p:nvSpPr>
        <p:spPr bwMode="auto">
          <a:xfrm flipV="1">
            <a:off x="7877175" y="4179888"/>
            <a:ext cx="1588" cy="165100"/>
          </a:xfrm>
          <a:prstGeom prst="line">
            <a:avLst/>
          </a:prstGeom>
          <a:noFill/>
          <a:ln w="72000">
            <a:solidFill>
              <a:srgbClr val="000000"/>
            </a:solidFill>
            <a:round/>
            <a:headEnd/>
            <a:tailEnd/>
          </a:ln>
        </p:spPr>
        <p:txBody>
          <a:bodyPr lIns="82945" tIns="41473" rIns="82945" bIns="41473"/>
          <a:lstStyle/>
          <a:p>
            <a:endParaRPr lang="ja-JP" altLang="en-US"/>
          </a:p>
        </p:txBody>
      </p:sp>
      <p:sp>
        <p:nvSpPr>
          <p:cNvPr id="38925" name="スライド番号プレースホルダ 1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8C9517E-9EC3-4F34-ADC2-7A9F619351C0}" type="slidenum">
              <a:rPr lang="en-US" altLang="ja-JP"/>
              <a:pPr fontAlgn="base">
                <a:spcBef>
                  <a:spcPct val="0"/>
                </a:spcBef>
                <a:spcAft>
                  <a:spcPct val="0"/>
                </a:spcAft>
              </a:pPr>
              <a:t>11</a:t>
            </a:fld>
            <a:endParaRPr lang="en-US" altLang="ja-JP"/>
          </a:p>
        </p:txBody>
      </p:sp>
      <p:sp>
        <p:nvSpPr>
          <p:cNvPr id="38926" name="フッター プレースホルダ 14"/>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456480" y="273629"/>
            <a:ext cx="8229600" cy="1146360"/>
          </a:xfrm>
        </p:spPr>
        <p:txBody>
          <a:bodyPr lIns="82945" tIns="41473" rIns="82945" bIns="41473"/>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Our approach</a:t>
            </a:r>
            <a:endParaRPr lang="en-GB" dirty="0"/>
          </a:p>
        </p:txBody>
      </p:sp>
      <p:sp>
        <p:nvSpPr>
          <p:cNvPr id="40962" name="Rectangle 2"/>
          <p:cNvSpPr>
            <a:spLocks noGrp="1" noChangeArrowheads="1"/>
          </p:cNvSpPr>
          <p:nvPr>
            <p:ph type="body" idx="4294967295"/>
          </p:nvPr>
        </p:nvSpPr>
        <p:spPr>
          <a:xfrm>
            <a:off x="241300" y="1142984"/>
            <a:ext cx="8661400" cy="5497512"/>
          </a:xfrm>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Requirements for simulator</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Evaluation of total system</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High speed</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Accurate evaluation</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err="1" smtClean="0"/>
              <a:t>SystemC</a:t>
            </a:r>
            <a:endParaRPr lang="en-GB" altLang="ja-JP" dirty="0" smtClean="0"/>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Enables System level design</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High level abstraction &amp; cycle accurate simulation</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altLang="ja-JP" dirty="0" smtClean="0"/>
          </a:p>
          <a:p>
            <a:pPr>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Propose </a:t>
            </a:r>
            <a:r>
              <a:rPr lang="en-GB" altLang="ja-JP" dirty="0" err="1" smtClean="0"/>
              <a:t>SystemC</a:t>
            </a:r>
            <a:r>
              <a:rPr lang="en-GB" altLang="ja-JP" dirty="0" smtClean="0"/>
              <a:t> based simulator generation from processor ADL description and Bus TL model</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          Extension of HDL generator of ASIP Meister</a:t>
            </a:r>
          </a:p>
        </p:txBody>
      </p:sp>
      <p:sp>
        <p:nvSpPr>
          <p:cNvPr id="40963" name="AutoShape 3"/>
          <p:cNvSpPr>
            <a:spLocks noChangeArrowheads="1"/>
          </p:cNvSpPr>
          <p:nvPr/>
        </p:nvSpPr>
        <p:spPr bwMode="auto">
          <a:xfrm>
            <a:off x="357158" y="4500570"/>
            <a:ext cx="327025" cy="327025"/>
          </a:xfrm>
          <a:prstGeom prst="rightArrow">
            <a:avLst>
              <a:gd name="adj1" fmla="val 45463"/>
              <a:gd name="adj2" fmla="val 61319"/>
            </a:avLst>
          </a:prstGeom>
          <a:gradFill rotWithShape="0">
            <a:gsLst>
              <a:gs pos="0">
                <a:srgbClr val="000080"/>
              </a:gs>
              <a:gs pos="100000">
                <a:srgbClr val="FFFFFF"/>
              </a:gs>
            </a:gsLst>
            <a:lin ang="2700000" scaled="1"/>
          </a:gra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40964" name="スライド番号プレースホルダ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B52605D7-F39B-49A4-8579-ED8861B5F374}" type="slidenum">
              <a:rPr lang="en-US" altLang="ja-JP"/>
              <a:pPr fontAlgn="base">
                <a:spcBef>
                  <a:spcPct val="0"/>
                </a:spcBef>
                <a:spcAft>
                  <a:spcPct val="0"/>
                </a:spcAft>
              </a:pPr>
              <a:t>12</a:t>
            </a:fld>
            <a:endParaRPr lang="en-US" altLang="ja-JP"/>
          </a:p>
        </p:txBody>
      </p:sp>
      <p:sp>
        <p:nvSpPr>
          <p:cNvPr id="40965" name="フッター プレースホルダ 5"/>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normAutofit fontScale="92500" lnSpcReduction="10000"/>
          </a:bodyPr>
          <a:lstStyle/>
          <a:p>
            <a:r>
              <a:rPr lang="en-US" altLang="ja-JP" dirty="0" smtClean="0"/>
              <a:t>ASIP development environment</a:t>
            </a:r>
            <a:endParaRPr kumimoji="1" lang="en-US" altLang="ja-JP" dirty="0" smtClean="0"/>
          </a:p>
          <a:p>
            <a:r>
              <a:rPr kumimoji="1" lang="en-US" altLang="ja-JP" dirty="0" smtClean="0"/>
              <a:t>Quick Design Turn Around</a:t>
            </a:r>
          </a:p>
          <a:p>
            <a:pPr lvl="1"/>
            <a:r>
              <a:rPr lang="en-US" altLang="ja-JP" dirty="0" smtClean="0"/>
              <a:t>GUI based Parameterized Design Entry</a:t>
            </a:r>
          </a:p>
          <a:p>
            <a:pPr lvl="1"/>
            <a:r>
              <a:rPr kumimoji="1" lang="en-US" altLang="ja-JP" dirty="0" smtClean="0"/>
              <a:t>Behavior Description at Clock Cycle Level</a:t>
            </a:r>
          </a:p>
          <a:p>
            <a:pPr lvl="1"/>
            <a:r>
              <a:rPr lang="en-US" altLang="ja-JP" dirty="0" smtClean="0"/>
              <a:t>Component DB (FHM: Flexible Hardware Model)</a:t>
            </a:r>
          </a:p>
          <a:p>
            <a:r>
              <a:rPr lang="en-US" altLang="ja-JP" dirty="0" smtClean="0"/>
              <a:t>Automatic Generation of Application Program Development Tools</a:t>
            </a:r>
          </a:p>
          <a:p>
            <a:pPr lvl="1"/>
            <a:r>
              <a:rPr kumimoji="1" lang="en-US" altLang="ja-JP" dirty="0" smtClean="0"/>
              <a:t>Compiler, Meta-Assembler Supplied</a:t>
            </a:r>
          </a:p>
          <a:p>
            <a:r>
              <a:rPr lang="en-US" altLang="ja-JP" dirty="0" smtClean="0"/>
              <a:t>More Freedom</a:t>
            </a:r>
          </a:p>
          <a:p>
            <a:pPr lvl="1"/>
            <a:r>
              <a:rPr lang="en-US" altLang="ja-JP" dirty="0" smtClean="0"/>
              <a:t>Design from Scratch</a:t>
            </a:r>
          </a:p>
          <a:p>
            <a:pPr lvl="1"/>
            <a:r>
              <a:rPr kumimoji="1" lang="en-US" altLang="ja-JP" dirty="0" smtClean="0"/>
              <a:t>Design Modification from Pre-Designed Instances</a:t>
            </a:r>
          </a:p>
          <a:p>
            <a:pPr lvl="1"/>
            <a:r>
              <a:rPr lang="en-US" altLang="ja-JP" dirty="0" smtClean="0"/>
              <a:t>Inherit Legacy Processor IPs</a:t>
            </a:r>
            <a:endParaRPr kumimoji="1" lang="ja-JP" altLang="en-US" dirty="0"/>
          </a:p>
        </p:txBody>
      </p:sp>
      <p:sp>
        <p:nvSpPr>
          <p:cNvPr id="3" name="タイトル 2"/>
          <p:cNvSpPr>
            <a:spLocks noGrp="1"/>
          </p:cNvSpPr>
          <p:nvPr>
            <p:ph type="title"/>
          </p:nvPr>
        </p:nvSpPr>
        <p:spPr/>
        <p:txBody>
          <a:bodyPr>
            <a:normAutofit/>
          </a:bodyPr>
          <a:lstStyle/>
          <a:p>
            <a:r>
              <a:rPr kumimoji="1" lang="en-US" altLang="ja-JP" dirty="0" smtClean="0"/>
              <a:t>Features of ASIP Meister</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smtClean="0"/>
              <a:t>MPSoC 2009</a:t>
            </a:r>
            <a:endParaRPr lang="en-US"/>
          </a:p>
        </p:txBody>
      </p:sp>
      <p:sp>
        <p:nvSpPr>
          <p:cNvPr id="5" name="スライド番号プレースホルダ 4"/>
          <p:cNvSpPr>
            <a:spLocks noGrp="1"/>
          </p:cNvSpPr>
          <p:nvPr>
            <p:ph type="sldNum" sz="quarter" idx="11"/>
          </p:nvPr>
        </p:nvSpPr>
        <p:spPr/>
        <p:txBody>
          <a:bodyPr/>
          <a:lstStyle/>
          <a:p>
            <a:pPr>
              <a:defRPr/>
            </a:pPr>
            <a:fld id="{172AC917-3856-4697-9CF2-A02C75CAE366}"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6" name="Rectangle 4"/>
          <p:cNvSpPr>
            <a:spLocks noGrp="1" noChangeArrowheads="1"/>
          </p:cNvSpPr>
          <p:nvPr>
            <p:ph type="title"/>
          </p:nvPr>
        </p:nvSpPr>
        <p:spPr/>
        <p:txBody>
          <a:bodyPr/>
          <a:lstStyle/>
          <a:p>
            <a:r>
              <a:rPr lang="en-US" altLang="ja-JP" dirty="0"/>
              <a:t>Configuration of ASIP Meister</a:t>
            </a:r>
          </a:p>
        </p:txBody>
      </p:sp>
      <p:sp>
        <p:nvSpPr>
          <p:cNvPr id="40" name="フッター プレースホルダ 3"/>
          <p:cNvSpPr>
            <a:spLocks noGrp="1"/>
          </p:cNvSpPr>
          <p:nvPr>
            <p:ph type="ftr" sz="quarter" idx="10"/>
          </p:nvPr>
        </p:nvSpPr>
        <p:spPr/>
        <p:txBody>
          <a:bodyPr/>
          <a:lstStyle/>
          <a:p>
            <a:r>
              <a:rPr lang="en-US" altLang="ja-JP" smtClean="0"/>
              <a:t>MPSoC 2009</a:t>
            </a:r>
            <a:endParaRPr lang="en-US" altLang="ja-JP"/>
          </a:p>
        </p:txBody>
      </p:sp>
      <p:sp>
        <p:nvSpPr>
          <p:cNvPr id="41" name="スライド番号プレースホルダ 4"/>
          <p:cNvSpPr>
            <a:spLocks noGrp="1"/>
          </p:cNvSpPr>
          <p:nvPr>
            <p:ph type="sldNum" sz="quarter" idx="11"/>
          </p:nvPr>
        </p:nvSpPr>
        <p:spPr/>
        <p:txBody>
          <a:bodyPr/>
          <a:lstStyle/>
          <a:p>
            <a:fld id="{44312990-DCD2-4FA0-8A19-0C210F059ABB}" type="slidenum">
              <a:rPr lang="en-US" altLang="ja-JP"/>
              <a:pPr/>
              <a:t>14</a:t>
            </a:fld>
            <a:endParaRPr lang="en-US" altLang="ja-JP"/>
          </a:p>
        </p:txBody>
      </p:sp>
      <p:sp>
        <p:nvSpPr>
          <p:cNvPr id="259077" name="Rectangle 5"/>
          <p:cNvSpPr>
            <a:spLocks noChangeAspect="1" noChangeArrowheads="1"/>
          </p:cNvSpPr>
          <p:nvPr/>
        </p:nvSpPr>
        <p:spPr bwMode="auto">
          <a:xfrm>
            <a:off x="366713" y="3213100"/>
            <a:ext cx="1485900" cy="2630488"/>
          </a:xfrm>
          <a:prstGeom prst="rect">
            <a:avLst/>
          </a:prstGeom>
          <a:gradFill rotWithShape="0">
            <a:gsLst>
              <a:gs pos="0">
                <a:srgbClr val="FFFFCC">
                  <a:gamma/>
                  <a:tint val="30196"/>
                  <a:invGamma/>
                </a:srgbClr>
              </a:gs>
              <a:gs pos="100000">
                <a:srgbClr val="FFFFCC"/>
              </a:gs>
            </a:gsLst>
            <a:path path="shape">
              <a:fillToRect l="50000" t="50000" r="50000" b="50000"/>
            </a:path>
          </a:gradFill>
          <a:ln w="9525">
            <a:solidFill>
              <a:schemeClr val="tx1"/>
            </a:solidFill>
            <a:miter lim="800000"/>
            <a:headEnd/>
            <a:tailEnd/>
          </a:ln>
          <a:effectLst/>
        </p:spPr>
        <p:txBody>
          <a:bodyPr wrap="none" lIns="164350" tIns="82175" rIns="164350" bIns="82175" anchor="ctr"/>
          <a:lstStyle/>
          <a:p>
            <a:pPr algn="ctr" defTabSz="1643063"/>
            <a:endParaRPr lang="ja-JP" altLang="ja-JP"/>
          </a:p>
        </p:txBody>
      </p:sp>
      <p:sp>
        <p:nvSpPr>
          <p:cNvPr id="259078" name="Text Box 6"/>
          <p:cNvSpPr txBox="1">
            <a:spLocks noChangeAspect="1" noChangeArrowheads="1"/>
          </p:cNvSpPr>
          <p:nvPr/>
        </p:nvSpPr>
        <p:spPr bwMode="auto">
          <a:xfrm>
            <a:off x="252413" y="3303588"/>
            <a:ext cx="1789112" cy="438150"/>
          </a:xfrm>
          <a:prstGeom prst="rect">
            <a:avLst/>
          </a:prstGeom>
          <a:noFill/>
          <a:ln w="9525">
            <a:noFill/>
            <a:miter lim="800000"/>
            <a:headEnd/>
            <a:tailEnd/>
          </a:ln>
          <a:effectLst/>
        </p:spPr>
        <p:txBody>
          <a:bodyPr lIns="164350" tIns="82175" rIns="164350" bIns="82175" anchor="ctr">
            <a:spAutoFit/>
          </a:bodyPr>
          <a:lstStyle/>
          <a:p>
            <a:pPr algn="ctr" defTabSz="1643063"/>
            <a:r>
              <a:rPr lang="en-US" altLang="ja-JP"/>
              <a:t>FHM-DBMS</a:t>
            </a:r>
          </a:p>
        </p:txBody>
      </p:sp>
      <p:sp>
        <p:nvSpPr>
          <p:cNvPr id="259079" name="Rectangle 7"/>
          <p:cNvSpPr>
            <a:spLocks noChangeAspect="1" noChangeArrowheads="1"/>
          </p:cNvSpPr>
          <p:nvPr/>
        </p:nvSpPr>
        <p:spPr bwMode="auto">
          <a:xfrm>
            <a:off x="481013" y="4114800"/>
            <a:ext cx="1257300" cy="1552575"/>
          </a:xfrm>
          <a:prstGeom prst="rect">
            <a:avLst/>
          </a:prstGeom>
          <a:solidFill>
            <a:srgbClr val="CCFFCC"/>
          </a:solidFill>
          <a:ln w="9525">
            <a:solidFill>
              <a:schemeClr val="tx1"/>
            </a:solidFill>
            <a:miter lim="800000"/>
            <a:headEnd/>
            <a:tailEnd/>
          </a:ln>
          <a:effectLst/>
        </p:spPr>
        <p:txBody>
          <a:bodyPr wrap="none" lIns="164350" tIns="82175" rIns="164350" bIns="82175" anchor="ctr"/>
          <a:lstStyle/>
          <a:p>
            <a:pPr algn="ctr" defTabSz="1643063"/>
            <a:endParaRPr lang="ja-JP" altLang="ja-JP"/>
          </a:p>
        </p:txBody>
      </p:sp>
      <p:sp>
        <p:nvSpPr>
          <p:cNvPr id="259080" name="Text Box 8"/>
          <p:cNvSpPr txBox="1">
            <a:spLocks noChangeAspect="1" noChangeArrowheads="1"/>
          </p:cNvSpPr>
          <p:nvPr/>
        </p:nvSpPr>
        <p:spPr bwMode="auto">
          <a:xfrm>
            <a:off x="295275" y="3706813"/>
            <a:ext cx="1671638" cy="441325"/>
          </a:xfrm>
          <a:prstGeom prst="rect">
            <a:avLst/>
          </a:prstGeom>
          <a:noFill/>
          <a:ln w="9525">
            <a:noFill/>
            <a:miter lim="800000"/>
            <a:headEnd/>
            <a:tailEnd/>
          </a:ln>
          <a:effectLst/>
        </p:spPr>
        <p:txBody>
          <a:bodyPr lIns="164350" tIns="82175" rIns="164350" bIns="82175" anchor="ctr">
            <a:spAutoFit/>
          </a:bodyPr>
          <a:lstStyle/>
          <a:p>
            <a:pPr algn="ctr" defTabSz="1643063"/>
            <a:r>
              <a:rPr lang="en-US" altLang="ja-JP"/>
              <a:t>Module A</a:t>
            </a:r>
          </a:p>
        </p:txBody>
      </p:sp>
      <p:sp>
        <p:nvSpPr>
          <p:cNvPr id="259081" name="Text Box 9"/>
          <p:cNvSpPr txBox="1">
            <a:spLocks noChangeAspect="1" noChangeArrowheads="1"/>
          </p:cNvSpPr>
          <p:nvPr/>
        </p:nvSpPr>
        <p:spPr bwMode="auto">
          <a:xfrm>
            <a:off x="595313" y="4210050"/>
            <a:ext cx="1028700" cy="481013"/>
          </a:xfrm>
          <a:prstGeom prst="rect">
            <a:avLst/>
          </a:prstGeom>
          <a:noFill/>
          <a:ln w="9525">
            <a:solidFill>
              <a:schemeClr val="tx1"/>
            </a:solidFill>
            <a:miter lim="800000"/>
            <a:headEnd/>
            <a:tailEnd/>
          </a:ln>
          <a:effectLst/>
        </p:spPr>
        <p:txBody>
          <a:bodyPr wrap="none" lIns="72000" tIns="72000" rIns="72000" bIns="72000" anchor="ctr"/>
          <a:lstStyle/>
          <a:p>
            <a:pPr algn="ctr" defTabSz="1643063"/>
            <a:r>
              <a:rPr lang="en-US" altLang="ja-JP"/>
              <a:t>Behavior</a:t>
            </a:r>
          </a:p>
        </p:txBody>
      </p:sp>
      <p:sp>
        <p:nvSpPr>
          <p:cNvPr id="259082" name="Text Box 10"/>
          <p:cNvSpPr txBox="1">
            <a:spLocks noChangeAspect="1" noChangeArrowheads="1"/>
          </p:cNvSpPr>
          <p:nvPr/>
        </p:nvSpPr>
        <p:spPr bwMode="auto">
          <a:xfrm>
            <a:off x="595313" y="4691063"/>
            <a:ext cx="1028700" cy="457200"/>
          </a:xfrm>
          <a:prstGeom prst="rect">
            <a:avLst/>
          </a:prstGeom>
          <a:noFill/>
          <a:ln w="9525">
            <a:solidFill>
              <a:schemeClr val="tx1"/>
            </a:solidFill>
            <a:miter lim="800000"/>
            <a:headEnd/>
            <a:tailEnd/>
          </a:ln>
          <a:effectLst/>
        </p:spPr>
        <p:txBody>
          <a:bodyPr wrap="none" lIns="72000" tIns="72000" rIns="72000" bIns="72000" anchor="ctr"/>
          <a:lstStyle/>
          <a:p>
            <a:pPr algn="ctr" defTabSz="1643063"/>
            <a:r>
              <a:rPr lang="en-US" altLang="ja-JP"/>
              <a:t>RT</a:t>
            </a:r>
          </a:p>
        </p:txBody>
      </p:sp>
      <p:sp>
        <p:nvSpPr>
          <p:cNvPr id="259083" name="Text Box 11"/>
          <p:cNvSpPr txBox="1">
            <a:spLocks noChangeAspect="1" noChangeArrowheads="1"/>
          </p:cNvSpPr>
          <p:nvPr/>
        </p:nvSpPr>
        <p:spPr bwMode="auto">
          <a:xfrm>
            <a:off x="595313" y="5148263"/>
            <a:ext cx="1028700" cy="457200"/>
          </a:xfrm>
          <a:prstGeom prst="rect">
            <a:avLst/>
          </a:prstGeom>
          <a:noFill/>
          <a:ln w="9525">
            <a:solidFill>
              <a:schemeClr val="tx1"/>
            </a:solidFill>
            <a:miter lim="800000"/>
            <a:headEnd/>
            <a:tailEnd/>
          </a:ln>
          <a:effectLst/>
        </p:spPr>
        <p:txBody>
          <a:bodyPr wrap="none" lIns="72000" tIns="72000" rIns="72000" bIns="72000" anchor="ctr"/>
          <a:lstStyle/>
          <a:p>
            <a:pPr algn="ctr" defTabSz="1643063"/>
            <a:r>
              <a:rPr lang="en-US" altLang="ja-JP"/>
              <a:t>Gate</a:t>
            </a:r>
          </a:p>
        </p:txBody>
      </p:sp>
      <p:sp>
        <p:nvSpPr>
          <p:cNvPr id="259084" name="AutoShape 12"/>
          <p:cNvSpPr>
            <a:spLocks noChangeAspect="1" noChangeArrowheads="1"/>
          </p:cNvSpPr>
          <p:nvPr/>
        </p:nvSpPr>
        <p:spPr bwMode="auto">
          <a:xfrm>
            <a:off x="5364163" y="4868863"/>
            <a:ext cx="1152525" cy="720725"/>
          </a:xfrm>
          <a:prstGeom prst="flowChartDocument">
            <a:avLst/>
          </a:prstGeom>
          <a:solidFill>
            <a:srgbClr val="CCFFCC"/>
          </a:solidFill>
          <a:ln w="9525">
            <a:solidFill>
              <a:schemeClr val="tx1"/>
            </a:solidFill>
            <a:miter lim="800000"/>
            <a:headEnd/>
            <a:tailEnd/>
          </a:ln>
          <a:effectLst/>
        </p:spPr>
        <p:txBody>
          <a:bodyPr wrap="none" lIns="164350" tIns="82175" rIns="164350" bIns="82175" anchor="ctr"/>
          <a:lstStyle/>
          <a:p>
            <a:pPr algn="ctr" defTabSz="1643063"/>
            <a:r>
              <a:rPr lang="en-US" altLang="ja-JP"/>
              <a:t>Report</a:t>
            </a:r>
          </a:p>
        </p:txBody>
      </p:sp>
      <p:sp>
        <p:nvSpPr>
          <p:cNvPr id="259085" name="Rectangle 13"/>
          <p:cNvSpPr>
            <a:spLocks noChangeAspect="1" noChangeArrowheads="1"/>
          </p:cNvSpPr>
          <p:nvPr/>
        </p:nvSpPr>
        <p:spPr bwMode="auto">
          <a:xfrm>
            <a:off x="7308850" y="2697163"/>
            <a:ext cx="1439863" cy="1049337"/>
          </a:xfrm>
          <a:prstGeom prst="rect">
            <a:avLst/>
          </a:prstGeom>
          <a:gradFill rotWithShape="0">
            <a:gsLst>
              <a:gs pos="0">
                <a:srgbClr val="FFFFFF"/>
              </a:gs>
              <a:gs pos="100000">
                <a:srgbClr val="FFFFCC"/>
              </a:gs>
            </a:gsLst>
            <a:path path="shape">
              <a:fillToRect l="50000" t="50000" r="50000" b="50000"/>
            </a:path>
          </a:gradFill>
          <a:ln w="9525">
            <a:solidFill>
              <a:schemeClr val="tx1"/>
            </a:solidFill>
            <a:miter lim="800000"/>
            <a:headEnd/>
            <a:tailEnd/>
          </a:ln>
          <a:effectLst/>
        </p:spPr>
        <p:txBody>
          <a:bodyPr wrap="none" lIns="164350" tIns="82175" rIns="164350" bIns="82175" anchor="ctr"/>
          <a:lstStyle/>
          <a:p>
            <a:pPr algn="ctr" defTabSz="1643063"/>
            <a:r>
              <a:rPr lang="en-US" altLang="ja-JP"/>
              <a:t>  Compiler &amp;</a:t>
            </a:r>
          </a:p>
          <a:p>
            <a:pPr algn="ctr" defTabSz="1643063"/>
            <a:r>
              <a:rPr lang="en-US" altLang="ja-JP"/>
              <a:t>Assembler</a:t>
            </a:r>
          </a:p>
        </p:txBody>
      </p:sp>
      <p:sp>
        <p:nvSpPr>
          <p:cNvPr id="259086" name="Rectangle 14"/>
          <p:cNvSpPr>
            <a:spLocks noChangeAspect="1" noChangeArrowheads="1"/>
          </p:cNvSpPr>
          <p:nvPr/>
        </p:nvSpPr>
        <p:spPr bwMode="auto">
          <a:xfrm>
            <a:off x="1979613" y="4930775"/>
            <a:ext cx="1728787" cy="585788"/>
          </a:xfrm>
          <a:prstGeom prst="rect">
            <a:avLst/>
          </a:prstGeom>
          <a:solidFill>
            <a:srgbClr val="FFFFCC"/>
          </a:solidFill>
          <a:ln w="9525">
            <a:solidFill>
              <a:schemeClr val="tx1"/>
            </a:solidFill>
            <a:miter lim="800000"/>
            <a:headEnd type="none" w="sm" len="sm"/>
            <a:tailEnd type="none" w="sm" len="sm"/>
          </a:ln>
          <a:effectLst/>
        </p:spPr>
        <p:txBody>
          <a:bodyPr wrap="none" lIns="164350" tIns="82175" rIns="164350" bIns="82175" anchor="ctr"/>
          <a:lstStyle/>
          <a:p>
            <a:pPr algn="ctr" defTabSz="1643063"/>
            <a:r>
              <a:rPr lang="en-US" altLang="ja-JP"/>
              <a:t>Logic Synthesis</a:t>
            </a:r>
          </a:p>
        </p:txBody>
      </p:sp>
      <p:cxnSp>
        <p:nvCxnSpPr>
          <p:cNvPr id="259087" name="AutoShape 15"/>
          <p:cNvCxnSpPr>
            <a:cxnSpLocks noChangeAspect="1" noChangeShapeType="1"/>
            <a:stCxn id="259085" idx="2"/>
            <a:endCxn id="259089" idx="0"/>
          </p:cNvCxnSpPr>
          <p:nvPr/>
        </p:nvCxnSpPr>
        <p:spPr bwMode="auto">
          <a:xfrm>
            <a:off x="8029575" y="3746500"/>
            <a:ext cx="4763" cy="330200"/>
          </a:xfrm>
          <a:prstGeom prst="straightConnector1">
            <a:avLst/>
          </a:prstGeom>
          <a:noFill/>
          <a:ln w="25400">
            <a:solidFill>
              <a:schemeClr val="tx1"/>
            </a:solidFill>
            <a:round/>
            <a:headEnd type="none" w="sm" len="sm"/>
            <a:tailEnd type="triangle" w="lg" len="lg"/>
          </a:ln>
          <a:effectLst/>
        </p:spPr>
      </p:cxnSp>
      <p:sp>
        <p:nvSpPr>
          <p:cNvPr id="259089" name="AutoShape 17"/>
          <p:cNvSpPr>
            <a:spLocks noChangeAspect="1" noChangeArrowheads="1"/>
          </p:cNvSpPr>
          <p:nvPr/>
        </p:nvSpPr>
        <p:spPr bwMode="auto">
          <a:xfrm>
            <a:off x="7319963" y="4076700"/>
            <a:ext cx="1428750" cy="504825"/>
          </a:xfrm>
          <a:prstGeom prst="roundRect">
            <a:avLst>
              <a:gd name="adj" fmla="val 16667"/>
            </a:avLst>
          </a:prstGeom>
          <a:solidFill>
            <a:srgbClr val="CCFFCC"/>
          </a:solidFill>
          <a:ln w="9525">
            <a:solidFill>
              <a:schemeClr val="tx1"/>
            </a:solidFill>
            <a:round/>
            <a:headEnd type="none" w="sm" len="sm"/>
            <a:tailEnd type="none" w="sm" len="sm"/>
          </a:ln>
          <a:effectLst/>
        </p:spPr>
        <p:txBody>
          <a:bodyPr wrap="none" lIns="164350" tIns="82175" rIns="164350" bIns="82175" anchor="ctr"/>
          <a:lstStyle/>
          <a:p>
            <a:pPr algn="ctr" defTabSz="1643063"/>
            <a:r>
              <a:rPr lang="en-US" altLang="ja-JP"/>
              <a:t>Object Code</a:t>
            </a:r>
          </a:p>
        </p:txBody>
      </p:sp>
      <p:sp>
        <p:nvSpPr>
          <p:cNvPr id="259090" name="AutoShape 18"/>
          <p:cNvSpPr>
            <a:spLocks noChangeAspect="1" noChangeArrowheads="1"/>
          </p:cNvSpPr>
          <p:nvPr/>
        </p:nvSpPr>
        <p:spPr bwMode="auto">
          <a:xfrm>
            <a:off x="717550" y="1801813"/>
            <a:ext cx="1350963" cy="690562"/>
          </a:xfrm>
          <a:prstGeom prst="roundRect">
            <a:avLst>
              <a:gd name="adj" fmla="val 16667"/>
            </a:avLst>
          </a:prstGeom>
          <a:solidFill>
            <a:srgbClr val="CCFFCC"/>
          </a:solidFill>
          <a:ln w="9525">
            <a:solidFill>
              <a:schemeClr val="tx1"/>
            </a:solidFill>
            <a:round/>
            <a:headEnd type="none" w="sm" len="sm"/>
            <a:tailEnd type="none" w="sm" len="sm"/>
          </a:ln>
          <a:effectLst/>
        </p:spPr>
        <p:txBody>
          <a:bodyPr wrap="none" lIns="164350" tIns="82175" rIns="164350" bIns="82175" anchor="ctr"/>
          <a:lstStyle/>
          <a:p>
            <a:pPr algn="ctr" defTabSz="1643063"/>
            <a:r>
              <a:rPr lang="en-US" altLang="ja-JP"/>
              <a:t>Architecture</a:t>
            </a:r>
            <a:br>
              <a:rPr lang="en-US" altLang="ja-JP"/>
            </a:br>
            <a:r>
              <a:rPr lang="en-US" altLang="ja-JP"/>
              <a:t>Spec.</a:t>
            </a:r>
          </a:p>
        </p:txBody>
      </p:sp>
      <p:cxnSp>
        <p:nvCxnSpPr>
          <p:cNvPr id="259091" name="AutoShape 19"/>
          <p:cNvCxnSpPr>
            <a:cxnSpLocks noChangeAspect="1" noChangeShapeType="1"/>
            <a:stCxn id="259090" idx="3"/>
            <a:endCxn id="259107" idx="1"/>
          </p:cNvCxnSpPr>
          <p:nvPr/>
        </p:nvCxnSpPr>
        <p:spPr bwMode="auto">
          <a:xfrm>
            <a:off x="2068513" y="2147888"/>
            <a:ext cx="787400" cy="0"/>
          </a:xfrm>
          <a:prstGeom prst="straightConnector1">
            <a:avLst/>
          </a:prstGeom>
          <a:noFill/>
          <a:ln w="25400">
            <a:solidFill>
              <a:schemeClr val="tx1"/>
            </a:solidFill>
            <a:round/>
            <a:headEnd type="none" w="sm" len="sm"/>
            <a:tailEnd type="triangle" w="lg" len="lg"/>
          </a:ln>
          <a:effectLst/>
        </p:spPr>
      </p:cxnSp>
      <p:sp>
        <p:nvSpPr>
          <p:cNvPr id="259092" name="Rectangle 20"/>
          <p:cNvSpPr>
            <a:spLocks noChangeAspect="1" noChangeArrowheads="1"/>
          </p:cNvSpPr>
          <p:nvPr/>
        </p:nvSpPr>
        <p:spPr bwMode="auto">
          <a:xfrm>
            <a:off x="4932363" y="4005263"/>
            <a:ext cx="2017712" cy="649287"/>
          </a:xfrm>
          <a:prstGeom prst="rect">
            <a:avLst/>
          </a:prstGeom>
          <a:gradFill rotWithShape="0">
            <a:gsLst>
              <a:gs pos="0">
                <a:srgbClr val="FFFFCC">
                  <a:gamma/>
                  <a:tint val="30196"/>
                  <a:invGamma/>
                </a:srgbClr>
              </a:gs>
              <a:gs pos="100000">
                <a:srgbClr val="FFFFCC"/>
              </a:gs>
            </a:gsLst>
            <a:path path="shape">
              <a:fillToRect l="50000" t="50000" r="50000" b="50000"/>
            </a:path>
          </a:gradFill>
          <a:ln w="9525">
            <a:solidFill>
              <a:schemeClr val="tx1"/>
            </a:solidFill>
            <a:miter lim="800000"/>
            <a:headEnd/>
            <a:tailEnd/>
          </a:ln>
          <a:effectLst/>
        </p:spPr>
        <p:txBody>
          <a:bodyPr wrap="none" lIns="164350" tIns="82175" rIns="164350" bIns="82175" anchor="ctr"/>
          <a:lstStyle/>
          <a:p>
            <a:pPr algn="ctr" defTabSz="1643063"/>
            <a:r>
              <a:rPr lang="en-US" altLang="ja-JP"/>
              <a:t>ISS / </a:t>
            </a:r>
            <a:br>
              <a:rPr lang="en-US" altLang="ja-JP"/>
            </a:br>
            <a:r>
              <a:rPr lang="en-US" altLang="ja-JP"/>
              <a:t>HDL Simulator</a:t>
            </a:r>
          </a:p>
        </p:txBody>
      </p:sp>
      <p:cxnSp>
        <p:nvCxnSpPr>
          <p:cNvPr id="259093" name="AutoShape 21"/>
          <p:cNvCxnSpPr>
            <a:cxnSpLocks noChangeAspect="1" noChangeShapeType="1"/>
            <a:stCxn id="259092" idx="2"/>
            <a:endCxn id="259084" idx="0"/>
          </p:cNvCxnSpPr>
          <p:nvPr/>
        </p:nvCxnSpPr>
        <p:spPr bwMode="auto">
          <a:xfrm flipH="1">
            <a:off x="5940425" y="4654550"/>
            <a:ext cx="1588" cy="214313"/>
          </a:xfrm>
          <a:prstGeom prst="straightConnector1">
            <a:avLst/>
          </a:prstGeom>
          <a:noFill/>
          <a:ln w="25400">
            <a:solidFill>
              <a:schemeClr val="tx1"/>
            </a:solidFill>
            <a:round/>
            <a:headEnd type="none" w="sm" len="sm"/>
            <a:tailEnd type="triangle" w="lg" len="lg"/>
          </a:ln>
          <a:effectLst/>
        </p:spPr>
      </p:cxnSp>
      <p:sp>
        <p:nvSpPr>
          <p:cNvPr id="259095" name="AutoShape 23"/>
          <p:cNvSpPr>
            <a:spLocks noChangeAspect="1" noChangeArrowheads="1"/>
          </p:cNvSpPr>
          <p:nvPr/>
        </p:nvSpPr>
        <p:spPr bwMode="auto">
          <a:xfrm>
            <a:off x="6805613" y="5032375"/>
            <a:ext cx="1731962" cy="792163"/>
          </a:xfrm>
          <a:prstGeom prst="wedgeRoundRectCallout">
            <a:avLst>
              <a:gd name="adj1" fmla="val -70806"/>
              <a:gd name="adj2" fmla="val -47194"/>
              <a:gd name="adj3" fmla="val 16667"/>
            </a:avLst>
          </a:prstGeom>
          <a:solidFill>
            <a:srgbClr val="FFCCFF"/>
          </a:solidFill>
          <a:ln w="9525">
            <a:solidFill>
              <a:schemeClr val="tx1"/>
            </a:solidFill>
            <a:miter lim="800000"/>
            <a:headEnd/>
            <a:tailEnd/>
          </a:ln>
          <a:effectLst/>
        </p:spPr>
        <p:txBody>
          <a:bodyPr wrap="none" lIns="164350" tIns="82175" rIns="164350" bIns="82175" anchor="ctr"/>
          <a:lstStyle/>
          <a:p>
            <a:pPr defTabSz="1643063"/>
            <a:r>
              <a:rPr lang="en-US" altLang="ja-JP"/>
              <a:t>Area, Delay, </a:t>
            </a:r>
          </a:p>
          <a:p>
            <a:pPr defTabSz="1643063"/>
            <a:r>
              <a:rPr lang="en-US" altLang="ja-JP"/>
              <a:t>Power, etc.</a:t>
            </a:r>
          </a:p>
        </p:txBody>
      </p:sp>
      <p:cxnSp>
        <p:nvCxnSpPr>
          <p:cNvPr id="259098" name="AutoShape 26"/>
          <p:cNvCxnSpPr>
            <a:cxnSpLocks noChangeAspect="1" noChangeShapeType="1"/>
            <a:stCxn id="259077" idx="0"/>
            <a:endCxn id="259113" idx="1"/>
          </p:cNvCxnSpPr>
          <p:nvPr/>
        </p:nvCxnSpPr>
        <p:spPr bwMode="auto">
          <a:xfrm rot="16200000">
            <a:off x="1512094" y="2529682"/>
            <a:ext cx="280987" cy="1085850"/>
          </a:xfrm>
          <a:prstGeom prst="bentConnector2">
            <a:avLst/>
          </a:prstGeom>
          <a:noFill/>
          <a:ln w="25400">
            <a:solidFill>
              <a:schemeClr val="tx1"/>
            </a:solidFill>
            <a:miter lim="800000"/>
            <a:headEnd/>
            <a:tailEnd type="triangle" w="lg" len="lg"/>
          </a:ln>
          <a:effectLst/>
        </p:spPr>
      </p:cxnSp>
      <p:sp>
        <p:nvSpPr>
          <p:cNvPr id="259100" name="AutoShape 28"/>
          <p:cNvSpPr>
            <a:spLocks noChangeAspect="1" noChangeArrowheads="1"/>
          </p:cNvSpPr>
          <p:nvPr/>
        </p:nvSpPr>
        <p:spPr bwMode="auto">
          <a:xfrm>
            <a:off x="3779838" y="4076700"/>
            <a:ext cx="720725" cy="504825"/>
          </a:xfrm>
          <a:prstGeom prst="flowChartMagneticDisk">
            <a:avLst/>
          </a:prstGeom>
          <a:solidFill>
            <a:srgbClr val="CCFFCC"/>
          </a:solidFill>
          <a:ln w="9525">
            <a:solidFill>
              <a:schemeClr val="tx1"/>
            </a:solidFill>
            <a:round/>
            <a:headEnd/>
            <a:tailEnd/>
          </a:ln>
          <a:effectLst/>
        </p:spPr>
        <p:txBody>
          <a:bodyPr wrap="none" anchor="ctr"/>
          <a:lstStyle/>
          <a:p>
            <a:endParaRPr lang="ja-JP" altLang="en-US"/>
          </a:p>
        </p:txBody>
      </p:sp>
      <p:sp>
        <p:nvSpPr>
          <p:cNvPr id="259101" name="AutoShape 29"/>
          <p:cNvSpPr>
            <a:spLocks noChangeAspect="1" noChangeArrowheads="1"/>
          </p:cNvSpPr>
          <p:nvPr/>
        </p:nvSpPr>
        <p:spPr bwMode="auto">
          <a:xfrm>
            <a:off x="2484438" y="4075113"/>
            <a:ext cx="719137" cy="506412"/>
          </a:xfrm>
          <a:prstGeom prst="flowChartMagneticDisk">
            <a:avLst/>
          </a:prstGeom>
          <a:solidFill>
            <a:srgbClr val="CCFFCC"/>
          </a:solidFill>
          <a:ln w="9525">
            <a:solidFill>
              <a:schemeClr val="tx1"/>
            </a:solidFill>
            <a:round/>
            <a:headEnd/>
            <a:tailEnd/>
          </a:ln>
          <a:effectLst/>
        </p:spPr>
        <p:txBody>
          <a:bodyPr wrap="none" anchor="ctr"/>
          <a:lstStyle/>
          <a:p>
            <a:endParaRPr lang="ja-JP" altLang="en-US"/>
          </a:p>
        </p:txBody>
      </p:sp>
      <p:cxnSp>
        <p:nvCxnSpPr>
          <p:cNvPr id="259105" name="AutoShape 33"/>
          <p:cNvCxnSpPr>
            <a:cxnSpLocks noChangeAspect="1" noChangeShapeType="1"/>
          </p:cNvCxnSpPr>
          <p:nvPr/>
        </p:nvCxnSpPr>
        <p:spPr bwMode="auto">
          <a:xfrm>
            <a:off x="3460750" y="2351088"/>
            <a:ext cx="0" cy="342900"/>
          </a:xfrm>
          <a:prstGeom prst="straightConnector1">
            <a:avLst/>
          </a:prstGeom>
          <a:noFill/>
          <a:ln w="25400">
            <a:solidFill>
              <a:schemeClr val="tx1"/>
            </a:solidFill>
            <a:round/>
            <a:headEnd/>
            <a:tailEnd type="triangle" w="lg" len="lg"/>
          </a:ln>
          <a:effectLst/>
        </p:spPr>
      </p:cxnSp>
      <p:cxnSp>
        <p:nvCxnSpPr>
          <p:cNvPr id="259106" name="AutoShape 34"/>
          <p:cNvCxnSpPr>
            <a:cxnSpLocks noChangeAspect="1" noChangeShapeType="1"/>
          </p:cNvCxnSpPr>
          <p:nvPr/>
        </p:nvCxnSpPr>
        <p:spPr bwMode="auto">
          <a:xfrm>
            <a:off x="5976938" y="2351088"/>
            <a:ext cx="0" cy="342900"/>
          </a:xfrm>
          <a:prstGeom prst="straightConnector1">
            <a:avLst/>
          </a:prstGeom>
          <a:noFill/>
          <a:ln w="25400">
            <a:solidFill>
              <a:schemeClr val="tx1"/>
            </a:solidFill>
            <a:round/>
            <a:headEnd/>
            <a:tailEnd type="triangle" w="lg" len="lg"/>
          </a:ln>
          <a:effectLst/>
        </p:spPr>
      </p:cxnSp>
      <p:sp>
        <p:nvSpPr>
          <p:cNvPr id="259107" name="Rectangle 35"/>
          <p:cNvSpPr>
            <a:spLocks noChangeAspect="1" noChangeArrowheads="1"/>
          </p:cNvSpPr>
          <p:nvPr/>
        </p:nvSpPr>
        <p:spPr bwMode="auto">
          <a:xfrm>
            <a:off x="2855913" y="1874838"/>
            <a:ext cx="3571875" cy="546100"/>
          </a:xfrm>
          <a:prstGeom prst="rect">
            <a:avLst/>
          </a:prstGeom>
          <a:gradFill rotWithShape="0">
            <a:gsLst>
              <a:gs pos="0">
                <a:srgbClr val="FFFFCC">
                  <a:gamma/>
                  <a:tint val="30196"/>
                  <a:invGamma/>
                </a:srgbClr>
              </a:gs>
              <a:gs pos="100000">
                <a:srgbClr val="FFFFCC"/>
              </a:gs>
            </a:gsLst>
            <a:path path="shape">
              <a:fillToRect l="50000" t="50000" r="50000" b="50000"/>
            </a:path>
          </a:gradFill>
          <a:ln w="9525">
            <a:solidFill>
              <a:srgbClr val="000000"/>
            </a:solidFill>
            <a:miter lim="800000"/>
            <a:headEnd/>
            <a:tailEnd/>
          </a:ln>
          <a:effectLst/>
        </p:spPr>
        <p:txBody>
          <a:bodyPr wrap="none" lIns="164350" tIns="82175" rIns="164350" bIns="82175" anchor="ctr"/>
          <a:lstStyle/>
          <a:p>
            <a:pPr algn="ctr" defTabSz="1643063"/>
            <a:r>
              <a:rPr lang="en-US" altLang="ja-JP"/>
              <a:t>Architecture Design Entry (GUI)</a:t>
            </a:r>
          </a:p>
        </p:txBody>
      </p:sp>
      <p:cxnSp>
        <p:nvCxnSpPr>
          <p:cNvPr id="259108" name="AutoShape 36"/>
          <p:cNvCxnSpPr>
            <a:cxnSpLocks noChangeAspect="1" noChangeShapeType="1"/>
            <a:stCxn id="259112" idx="2"/>
            <a:endCxn id="259101" idx="1"/>
          </p:cNvCxnSpPr>
          <p:nvPr/>
        </p:nvCxnSpPr>
        <p:spPr bwMode="auto">
          <a:xfrm>
            <a:off x="2844800" y="3746500"/>
            <a:ext cx="0" cy="328613"/>
          </a:xfrm>
          <a:prstGeom prst="straightConnector1">
            <a:avLst/>
          </a:prstGeom>
          <a:noFill/>
          <a:ln w="25400">
            <a:solidFill>
              <a:schemeClr val="tx1"/>
            </a:solidFill>
            <a:round/>
            <a:headEnd/>
            <a:tailEnd type="triangle" w="lg" len="lg"/>
          </a:ln>
          <a:effectLst/>
        </p:spPr>
      </p:cxnSp>
      <p:cxnSp>
        <p:nvCxnSpPr>
          <p:cNvPr id="259109" name="AutoShape 37"/>
          <p:cNvCxnSpPr>
            <a:cxnSpLocks noChangeAspect="1" noChangeShapeType="1"/>
            <a:stCxn id="259111" idx="2"/>
            <a:endCxn id="259100" idx="1"/>
          </p:cNvCxnSpPr>
          <p:nvPr/>
        </p:nvCxnSpPr>
        <p:spPr bwMode="auto">
          <a:xfrm flipH="1">
            <a:off x="4140200" y="3746500"/>
            <a:ext cx="1588" cy="330200"/>
          </a:xfrm>
          <a:prstGeom prst="straightConnector1">
            <a:avLst/>
          </a:prstGeom>
          <a:noFill/>
          <a:ln w="25400">
            <a:solidFill>
              <a:schemeClr val="tx1"/>
            </a:solidFill>
            <a:round/>
            <a:headEnd/>
            <a:tailEnd type="triangle" w="lg" len="lg"/>
          </a:ln>
          <a:effectLst/>
        </p:spPr>
      </p:cxnSp>
      <p:sp>
        <p:nvSpPr>
          <p:cNvPr id="259111" name="Rectangle 39"/>
          <p:cNvSpPr>
            <a:spLocks noChangeAspect="1" noChangeArrowheads="1"/>
          </p:cNvSpPr>
          <p:nvPr/>
        </p:nvSpPr>
        <p:spPr bwMode="auto">
          <a:xfrm>
            <a:off x="3492500" y="3170238"/>
            <a:ext cx="1296988" cy="576262"/>
          </a:xfrm>
          <a:prstGeom prst="rect">
            <a:avLst/>
          </a:prstGeom>
          <a:gradFill rotWithShape="0">
            <a:gsLst>
              <a:gs pos="0">
                <a:srgbClr val="FFFFFF"/>
              </a:gs>
              <a:gs pos="100000">
                <a:srgbClr val="FFFFCC"/>
              </a:gs>
            </a:gsLst>
            <a:path path="shape">
              <a:fillToRect l="50000" t="50000" r="50000" b="50000"/>
            </a:path>
          </a:gradFill>
          <a:ln w="9525">
            <a:solidFill>
              <a:schemeClr val="tx1"/>
            </a:solidFill>
            <a:miter lim="800000"/>
            <a:headEnd/>
            <a:tailEnd/>
          </a:ln>
          <a:effectLst/>
        </p:spPr>
        <p:txBody>
          <a:bodyPr lIns="18000" rIns="18000" anchor="ctr"/>
          <a:lstStyle/>
          <a:p>
            <a:pPr algn="ctr" defTabSz="4251325">
              <a:spcBef>
                <a:spcPct val="20000"/>
              </a:spcBef>
              <a:buClr>
                <a:schemeClr val="accent2"/>
              </a:buClr>
              <a:buFont typeface="Wingdings" pitchFamily="2" charset="2"/>
              <a:buNone/>
            </a:pPr>
            <a:r>
              <a:rPr lang="en-US" altLang="ja-JP"/>
              <a:t>Simulation</a:t>
            </a:r>
            <a:br>
              <a:rPr lang="en-US" altLang="ja-JP"/>
            </a:br>
            <a:r>
              <a:rPr lang="en-US" altLang="ja-JP"/>
              <a:t>Model Gen</a:t>
            </a:r>
          </a:p>
        </p:txBody>
      </p:sp>
      <p:sp>
        <p:nvSpPr>
          <p:cNvPr id="259112" name="Rectangle 40"/>
          <p:cNvSpPr>
            <a:spLocks noChangeAspect="1" noChangeArrowheads="1"/>
          </p:cNvSpPr>
          <p:nvPr/>
        </p:nvSpPr>
        <p:spPr bwMode="auto">
          <a:xfrm>
            <a:off x="2195513" y="3170238"/>
            <a:ext cx="1296987" cy="576262"/>
          </a:xfrm>
          <a:prstGeom prst="rect">
            <a:avLst/>
          </a:prstGeom>
          <a:gradFill rotWithShape="0">
            <a:gsLst>
              <a:gs pos="0">
                <a:srgbClr val="FFFFFF"/>
              </a:gs>
              <a:gs pos="100000">
                <a:srgbClr val="FFFFCC"/>
              </a:gs>
            </a:gsLst>
            <a:path path="shape">
              <a:fillToRect l="50000" t="50000" r="50000" b="50000"/>
            </a:path>
          </a:gradFill>
          <a:ln w="9525">
            <a:solidFill>
              <a:schemeClr val="tx1"/>
            </a:solidFill>
            <a:miter lim="800000"/>
            <a:headEnd/>
            <a:tailEnd/>
          </a:ln>
          <a:effectLst/>
        </p:spPr>
        <p:txBody>
          <a:bodyPr lIns="18000" rIns="18000" anchor="ctr"/>
          <a:lstStyle/>
          <a:p>
            <a:pPr algn="ctr" defTabSz="4251325">
              <a:spcBef>
                <a:spcPct val="20000"/>
              </a:spcBef>
              <a:buClr>
                <a:schemeClr val="accent2"/>
              </a:buClr>
              <a:buFont typeface="Wingdings" pitchFamily="2" charset="2"/>
              <a:buNone/>
            </a:pPr>
            <a:r>
              <a:rPr lang="en-US" altLang="ja-JP"/>
              <a:t>Synthesis</a:t>
            </a:r>
            <a:br>
              <a:rPr lang="en-US" altLang="ja-JP"/>
            </a:br>
            <a:r>
              <a:rPr lang="en-US" altLang="ja-JP"/>
              <a:t>Model Gen</a:t>
            </a:r>
          </a:p>
        </p:txBody>
      </p:sp>
      <p:sp>
        <p:nvSpPr>
          <p:cNvPr id="259113" name="Rectangle 41"/>
          <p:cNvSpPr>
            <a:spLocks noChangeAspect="1" noChangeArrowheads="1"/>
          </p:cNvSpPr>
          <p:nvPr/>
        </p:nvSpPr>
        <p:spPr bwMode="auto">
          <a:xfrm>
            <a:off x="2195513" y="2693988"/>
            <a:ext cx="2593975" cy="476250"/>
          </a:xfrm>
          <a:prstGeom prst="rect">
            <a:avLst/>
          </a:prstGeom>
          <a:gradFill rotWithShape="0">
            <a:gsLst>
              <a:gs pos="0">
                <a:srgbClr val="FFFFFF"/>
              </a:gs>
              <a:gs pos="100000">
                <a:srgbClr val="FFFFCC"/>
              </a:gs>
            </a:gsLst>
            <a:path path="shape">
              <a:fillToRect l="50000" t="50000" r="50000" b="50000"/>
            </a:path>
          </a:gradFill>
          <a:ln w="9525">
            <a:solidFill>
              <a:schemeClr val="tx1"/>
            </a:solidFill>
            <a:miter lim="800000"/>
            <a:headEnd/>
            <a:tailEnd/>
          </a:ln>
          <a:effectLst/>
        </p:spPr>
        <p:txBody>
          <a:bodyPr anchor="ctr"/>
          <a:lstStyle/>
          <a:p>
            <a:pPr algn="ctr" defTabSz="4251325">
              <a:spcBef>
                <a:spcPct val="20000"/>
              </a:spcBef>
              <a:buClr>
                <a:schemeClr val="accent2"/>
              </a:buClr>
              <a:buFont typeface="Wingdings" pitchFamily="2" charset="2"/>
              <a:buNone/>
            </a:pPr>
            <a:r>
              <a:rPr lang="en-US" altLang="ja-JP"/>
              <a:t>Processor Synthesizer</a:t>
            </a:r>
          </a:p>
        </p:txBody>
      </p:sp>
      <p:sp>
        <p:nvSpPr>
          <p:cNvPr id="259115" name="Rectangle 43"/>
          <p:cNvSpPr>
            <a:spLocks noChangeAspect="1" noChangeArrowheads="1"/>
          </p:cNvSpPr>
          <p:nvPr/>
        </p:nvSpPr>
        <p:spPr bwMode="auto">
          <a:xfrm>
            <a:off x="4948238" y="2693988"/>
            <a:ext cx="2051050" cy="1052512"/>
          </a:xfrm>
          <a:prstGeom prst="rect">
            <a:avLst/>
          </a:prstGeom>
          <a:gradFill rotWithShape="0">
            <a:gsLst>
              <a:gs pos="0">
                <a:srgbClr val="FFFFFF"/>
              </a:gs>
              <a:gs pos="100000">
                <a:srgbClr val="FFFFCC"/>
              </a:gs>
            </a:gsLst>
            <a:path path="shape">
              <a:fillToRect l="50000" t="50000" r="50000" b="50000"/>
            </a:path>
          </a:gradFill>
          <a:ln w="9525">
            <a:solidFill>
              <a:schemeClr val="tx1"/>
            </a:solidFill>
            <a:miter lim="800000"/>
            <a:headEnd/>
            <a:tailEnd/>
          </a:ln>
          <a:effectLst/>
        </p:spPr>
        <p:txBody>
          <a:bodyPr wrap="none" lIns="164350" tIns="82175" rIns="164350" bIns="82175" anchor="ctr"/>
          <a:lstStyle/>
          <a:p>
            <a:pPr algn="ctr" defTabSz="1643063"/>
            <a:r>
              <a:rPr lang="en-US" altLang="ja-JP"/>
              <a:t>SW Development</a:t>
            </a:r>
          </a:p>
          <a:p>
            <a:pPr algn="ctr" defTabSz="1643063"/>
            <a:r>
              <a:rPr lang="en-US" altLang="ja-JP"/>
              <a:t>Tool Generator</a:t>
            </a:r>
          </a:p>
        </p:txBody>
      </p:sp>
      <p:sp>
        <p:nvSpPr>
          <p:cNvPr id="259117" name="AutoShape 45"/>
          <p:cNvSpPr>
            <a:spLocks noChangeAspect="1" noChangeArrowheads="1"/>
          </p:cNvSpPr>
          <p:nvPr/>
        </p:nvSpPr>
        <p:spPr bwMode="auto">
          <a:xfrm>
            <a:off x="7319963" y="1874838"/>
            <a:ext cx="1428750" cy="581025"/>
          </a:xfrm>
          <a:prstGeom prst="roundRect">
            <a:avLst>
              <a:gd name="adj" fmla="val 16667"/>
            </a:avLst>
          </a:prstGeom>
          <a:solidFill>
            <a:srgbClr val="CCFFCC"/>
          </a:solidFill>
          <a:ln w="9525">
            <a:solidFill>
              <a:schemeClr val="tx1"/>
            </a:solidFill>
            <a:round/>
            <a:headEnd type="none" w="sm" len="sm"/>
            <a:tailEnd type="none" w="sm" len="sm"/>
          </a:ln>
          <a:effectLst/>
        </p:spPr>
        <p:txBody>
          <a:bodyPr wrap="none" lIns="164350" tIns="82175" rIns="164350" bIns="82175" anchor="ctr"/>
          <a:lstStyle/>
          <a:p>
            <a:pPr algn="ctr" defTabSz="1643063"/>
            <a:r>
              <a:rPr lang="en-US" altLang="ja-JP"/>
              <a:t>Application</a:t>
            </a:r>
            <a:br>
              <a:rPr lang="en-US" altLang="ja-JP"/>
            </a:br>
            <a:r>
              <a:rPr lang="en-US" altLang="ja-JP"/>
              <a:t>Program (C)</a:t>
            </a:r>
          </a:p>
        </p:txBody>
      </p:sp>
      <p:cxnSp>
        <p:nvCxnSpPr>
          <p:cNvPr id="259119" name="AutoShape 47"/>
          <p:cNvCxnSpPr>
            <a:cxnSpLocks noChangeShapeType="1"/>
            <a:stCxn id="259115" idx="3"/>
            <a:endCxn id="259085" idx="1"/>
          </p:cNvCxnSpPr>
          <p:nvPr/>
        </p:nvCxnSpPr>
        <p:spPr bwMode="auto">
          <a:xfrm>
            <a:off x="6999288" y="3221038"/>
            <a:ext cx="309562" cy="1587"/>
          </a:xfrm>
          <a:prstGeom prst="straightConnector1">
            <a:avLst/>
          </a:prstGeom>
          <a:noFill/>
          <a:ln w="25400">
            <a:solidFill>
              <a:schemeClr val="tx1"/>
            </a:solidFill>
            <a:miter lim="800000"/>
            <a:headEnd/>
            <a:tailEnd type="triangle" w="lg" len="lg"/>
          </a:ln>
          <a:effectLst/>
        </p:spPr>
      </p:cxnSp>
      <p:cxnSp>
        <p:nvCxnSpPr>
          <p:cNvPr id="259120" name="AutoShape 48"/>
          <p:cNvCxnSpPr>
            <a:cxnSpLocks noChangeShapeType="1"/>
            <a:stCxn id="259089" idx="1"/>
            <a:endCxn id="259092" idx="3"/>
          </p:cNvCxnSpPr>
          <p:nvPr/>
        </p:nvCxnSpPr>
        <p:spPr bwMode="auto">
          <a:xfrm flipH="1">
            <a:off x="6950075" y="4329113"/>
            <a:ext cx="369888" cy="1587"/>
          </a:xfrm>
          <a:prstGeom prst="straightConnector1">
            <a:avLst/>
          </a:prstGeom>
          <a:noFill/>
          <a:ln w="25400">
            <a:solidFill>
              <a:schemeClr val="tx1"/>
            </a:solidFill>
            <a:miter lim="800000"/>
            <a:headEnd/>
            <a:tailEnd type="triangle" w="lg" len="lg"/>
          </a:ln>
          <a:effectLst/>
        </p:spPr>
      </p:cxnSp>
      <p:cxnSp>
        <p:nvCxnSpPr>
          <p:cNvPr id="259121" name="AutoShape 49"/>
          <p:cNvCxnSpPr>
            <a:cxnSpLocks noChangeAspect="1" noChangeShapeType="1"/>
            <a:stCxn id="259117" idx="2"/>
            <a:endCxn id="259085" idx="0"/>
          </p:cNvCxnSpPr>
          <p:nvPr/>
        </p:nvCxnSpPr>
        <p:spPr bwMode="auto">
          <a:xfrm flipH="1">
            <a:off x="8029575" y="2455863"/>
            <a:ext cx="4763" cy="241300"/>
          </a:xfrm>
          <a:prstGeom prst="straightConnector1">
            <a:avLst/>
          </a:prstGeom>
          <a:noFill/>
          <a:ln w="25400">
            <a:solidFill>
              <a:schemeClr val="tx1"/>
            </a:solidFill>
            <a:round/>
            <a:headEnd type="none" w="sm" len="sm"/>
            <a:tailEnd type="triangle" w="lg" len="lg"/>
          </a:ln>
          <a:effectLst/>
        </p:spPr>
      </p:cxnSp>
      <p:cxnSp>
        <p:nvCxnSpPr>
          <p:cNvPr id="259122" name="AutoShape 50"/>
          <p:cNvCxnSpPr>
            <a:cxnSpLocks noChangeAspect="1" noChangeShapeType="1"/>
            <a:stCxn id="259101" idx="3"/>
            <a:endCxn id="259086" idx="0"/>
          </p:cNvCxnSpPr>
          <p:nvPr/>
        </p:nvCxnSpPr>
        <p:spPr bwMode="auto">
          <a:xfrm>
            <a:off x="2844800" y="4581525"/>
            <a:ext cx="0" cy="349250"/>
          </a:xfrm>
          <a:prstGeom prst="straightConnector1">
            <a:avLst/>
          </a:prstGeom>
          <a:noFill/>
          <a:ln w="25400">
            <a:solidFill>
              <a:schemeClr val="tx1"/>
            </a:solidFill>
            <a:round/>
            <a:headEnd type="none" w="sm" len="sm"/>
            <a:tailEnd type="triangle" w="lg" len="lg"/>
          </a:ln>
          <a:effectLst/>
        </p:spPr>
      </p:cxnSp>
      <p:cxnSp>
        <p:nvCxnSpPr>
          <p:cNvPr id="259123" name="AutoShape 51"/>
          <p:cNvCxnSpPr>
            <a:cxnSpLocks noChangeAspect="1" noChangeShapeType="1"/>
            <a:stCxn id="259100" idx="4"/>
            <a:endCxn id="259092" idx="1"/>
          </p:cNvCxnSpPr>
          <p:nvPr/>
        </p:nvCxnSpPr>
        <p:spPr bwMode="auto">
          <a:xfrm>
            <a:off x="4500563" y="4329113"/>
            <a:ext cx="431800" cy="1587"/>
          </a:xfrm>
          <a:prstGeom prst="straightConnector1">
            <a:avLst/>
          </a:prstGeom>
          <a:noFill/>
          <a:ln w="25400">
            <a:solidFill>
              <a:schemeClr val="tx1"/>
            </a:solidFill>
            <a:round/>
            <a:headEnd type="none" w="sm" len="sm"/>
            <a:tailEnd type="triangle" w="lg" len="lg"/>
          </a:ln>
          <a:effectLst/>
        </p:spPr>
      </p:cxnSp>
      <p:cxnSp>
        <p:nvCxnSpPr>
          <p:cNvPr id="259124" name="AutoShape 52"/>
          <p:cNvCxnSpPr>
            <a:cxnSpLocks noChangeAspect="1" noChangeShapeType="1"/>
            <a:stCxn id="259086" idx="3"/>
            <a:endCxn id="259084" idx="1"/>
          </p:cNvCxnSpPr>
          <p:nvPr/>
        </p:nvCxnSpPr>
        <p:spPr bwMode="auto">
          <a:xfrm>
            <a:off x="3708400" y="5224463"/>
            <a:ext cx="1655763" cy="4762"/>
          </a:xfrm>
          <a:prstGeom prst="straightConnector1">
            <a:avLst/>
          </a:prstGeom>
          <a:noFill/>
          <a:ln w="25400">
            <a:solidFill>
              <a:schemeClr val="tx1"/>
            </a:solidFill>
            <a:round/>
            <a:headEnd type="none" w="sm" len="sm"/>
            <a:tailEnd type="triangle" w="lg" len="lg"/>
          </a:ln>
          <a:effectLst/>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p:txBody>
          <a:bodyPr lIns="82945" tIns="41473" rIns="82945" bIns="41473"/>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altLang="ja-JP" dirty="0" smtClean="0"/>
              <a:t>Inputs of ASIP Meister</a:t>
            </a:r>
            <a:endParaRPr lang="en-GB" dirty="0"/>
          </a:p>
        </p:txBody>
      </p:sp>
      <p:sp>
        <p:nvSpPr>
          <p:cNvPr id="45058" name="スライド番号プレースホルダ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9134EDC-90A9-465B-BD2F-197BD458CF6E}" type="slidenum">
              <a:rPr lang="en-US" altLang="ja-JP"/>
              <a:pPr fontAlgn="base">
                <a:spcBef>
                  <a:spcPct val="0"/>
                </a:spcBef>
                <a:spcAft>
                  <a:spcPct val="0"/>
                </a:spcAft>
              </a:pPr>
              <a:t>15</a:t>
            </a:fld>
            <a:endParaRPr lang="en-US" altLang="ja-JP"/>
          </a:p>
        </p:txBody>
      </p:sp>
      <p:sp>
        <p:nvSpPr>
          <p:cNvPr id="45059" name="フッター プレースホルダ 5"/>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7" name="コンテンツ プレースホルダ 4"/>
          <p:cNvSpPr>
            <a:spLocks noGrp="1"/>
          </p:cNvSpPr>
          <p:nvPr>
            <p:ph sz="quarter" idx="4294967295"/>
          </p:nvPr>
        </p:nvSpPr>
        <p:spPr>
          <a:xfrm>
            <a:off x="457200" y="1444625"/>
            <a:ext cx="4040188" cy="4770438"/>
          </a:xfrm>
        </p:spPr>
        <p:txBody>
          <a:bodyPr>
            <a:normAutofit fontScale="92500"/>
          </a:bodyPr>
          <a:lstStyle/>
          <a:p>
            <a:pPr marL="365760" indent="-256032" fontAlgn="auto">
              <a:spcAft>
                <a:spcPts val="0"/>
              </a:spcAft>
              <a:buFont typeface="Wingdings 3"/>
              <a:buChar char=""/>
              <a:tabLst>
                <a:tab pos="656650" algn="l"/>
                <a:tab pos="1313299" algn="l"/>
                <a:tab pos="1969949" algn="l"/>
                <a:tab pos="2626599" algn="l"/>
                <a:tab pos="3283248" algn="l"/>
                <a:tab pos="3939898" algn="l"/>
              </a:tabLst>
              <a:defRPr/>
            </a:pPr>
            <a:r>
              <a:rPr lang="en-GB" altLang="ja-JP" dirty="0" smtClean="0"/>
              <a:t>Processor Description</a:t>
            </a:r>
          </a:p>
          <a:p>
            <a:pPr marL="621792" lvl="1" fontAlgn="auto">
              <a:spcBef>
                <a:spcPts val="324"/>
              </a:spcBef>
              <a:spcAft>
                <a:spcPts val="0"/>
              </a:spcAft>
              <a:buFont typeface="Verdana"/>
              <a:buChar char="◦"/>
              <a:tabLst>
                <a:tab pos="656650" algn="l"/>
                <a:tab pos="1313299" algn="l"/>
                <a:tab pos="1969949" algn="l"/>
                <a:tab pos="2626599" algn="l"/>
                <a:tab pos="3283248" algn="l"/>
                <a:tab pos="3939898" algn="l"/>
              </a:tabLst>
              <a:defRPr/>
            </a:pPr>
            <a:r>
              <a:rPr lang="en-GB" altLang="ja-JP" dirty="0" smtClean="0"/>
              <a:t>Architecture Info.</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smtClean="0"/>
              <a:t>Instruction length</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smtClean="0"/>
              <a:t>Pipeline stage length</a:t>
            </a:r>
          </a:p>
          <a:p>
            <a:pPr marL="621792" lvl="1" fontAlgn="auto">
              <a:spcBef>
                <a:spcPts val="324"/>
              </a:spcBef>
              <a:spcAft>
                <a:spcPts val="0"/>
              </a:spcAft>
              <a:buFont typeface="Verdana"/>
              <a:buChar char="◦"/>
              <a:tabLst>
                <a:tab pos="656650" algn="l"/>
                <a:tab pos="1313299" algn="l"/>
                <a:tab pos="1969949" algn="l"/>
                <a:tab pos="2626599" algn="l"/>
                <a:tab pos="3283248" algn="l"/>
                <a:tab pos="3939898" algn="l"/>
              </a:tabLst>
              <a:defRPr/>
            </a:pPr>
            <a:r>
              <a:rPr lang="en-GB" altLang="ja-JP" dirty="0" smtClean="0"/>
              <a:t>Used resources</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smtClean="0"/>
              <a:t>Type of resource</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smtClean="0"/>
              <a:t>Resource parameters</a:t>
            </a:r>
          </a:p>
          <a:p>
            <a:pPr marL="621792" lvl="1" fontAlgn="auto">
              <a:spcBef>
                <a:spcPts val="324"/>
              </a:spcBef>
              <a:spcAft>
                <a:spcPts val="0"/>
              </a:spcAft>
              <a:buFont typeface="Verdana"/>
              <a:buChar char="◦"/>
              <a:tabLst>
                <a:tab pos="656650" algn="l"/>
                <a:tab pos="1313299" algn="l"/>
                <a:tab pos="1969949" algn="l"/>
                <a:tab pos="2626599" algn="l"/>
                <a:tab pos="3283248" algn="l"/>
                <a:tab pos="3939898" algn="l"/>
              </a:tabLst>
              <a:defRPr/>
            </a:pPr>
            <a:r>
              <a:rPr lang="en-GB" altLang="ja-JP" dirty="0" smtClean="0"/>
              <a:t>Instruction Set</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err="1" smtClean="0"/>
              <a:t>Opcode</a:t>
            </a:r>
            <a:r>
              <a:rPr lang="en-GB" altLang="ja-JP" dirty="0" smtClean="0"/>
              <a:t> and operand</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err="1" smtClean="0"/>
              <a:t>Behavior</a:t>
            </a:r>
            <a:r>
              <a:rPr lang="en-GB" altLang="ja-JP" dirty="0" smtClean="0"/>
              <a:t> of each stage</a:t>
            </a:r>
          </a:p>
          <a:p>
            <a:pPr marL="621792" lvl="1" fontAlgn="auto">
              <a:spcBef>
                <a:spcPts val="324"/>
              </a:spcBef>
              <a:spcAft>
                <a:spcPts val="0"/>
              </a:spcAft>
              <a:buFont typeface="Verdana"/>
              <a:buChar char="◦"/>
              <a:tabLst>
                <a:tab pos="656650" algn="l"/>
                <a:tab pos="1313299" algn="l"/>
                <a:tab pos="1969949" algn="l"/>
                <a:tab pos="2626599" algn="l"/>
                <a:tab pos="3283248" algn="l"/>
                <a:tab pos="3939898" algn="l"/>
              </a:tabLst>
              <a:defRPr/>
            </a:pPr>
            <a:r>
              <a:rPr lang="en-GB" altLang="ja-JP" dirty="0" smtClean="0"/>
              <a:t>Interrupt</a:t>
            </a:r>
          </a:p>
          <a:p>
            <a:pPr marL="859536" lvl="2" fontAlgn="auto">
              <a:spcAft>
                <a:spcPts val="0"/>
              </a:spcAft>
              <a:buFont typeface="Wingdings 2"/>
              <a:buChar char=""/>
              <a:tabLst>
                <a:tab pos="656650" algn="l"/>
                <a:tab pos="1313299" algn="l"/>
                <a:tab pos="1969949" algn="l"/>
                <a:tab pos="2626599" algn="l"/>
                <a:tab pos="3283248" algn="l"/>
                <a:tab pos="3939898" algn="l"/>
              </a:tabLst>
              <a:defRPr/>
            </a:pPr>
            <a:r>
              <a:rPr lang="en-GB" altLang="ja-JP" dirty="0" smtClean="0"/>
              <a:t>Issue condition and its </a:t>
            </a:r>
            <a:r>
              <a:rPr lang="en-GB" altLang="ja-JP" dirty="0" err="1" smtClean="0"/>
              <a:t>behavior</a:t>
            </a:r>
            <a:endParaRPr lang="en-GB" altLang="ja-JP" dirty="0" smtClean="0"/>
          </a:p>
          <a:p>
            <a:pPr marL="365760" indent="-256032" fontAlgn="auto">
              <a:spcAft>
                <a:spcPts val="0"/>
              </a:spcAft>
              <a:buFont typeface="Wingdings 3"/>
              <a:buChar char=""/>
              <a:defRPr/>
            </a:pPr>
            <a:endParaRPr lang="ja-JP" altLang="en-US" dirty="0"/>
          </a:p>
        </p:txBody>
      </p:sp>
      <p:sp>
        <p:nvSpPr>
          <p:cNvPr id="45061" name="コンテンツ プレースホルダ 5"/>
          <p:cNvSpPr>
            <a:spLocks noGrp="1"/>
          </p:cNvSpPr>
          <p:nvPr>
            <p:ph sz="quarter" idx="4294967295"/>
          </p:nvPr>
        </p:nvSpPr>
        <p:spPr>
          <a:xfrm>
            <a:off x="4645025" y="1444625"/>
            <a:ext cx="4041775" cy="4770438"/>
          </a:xfrm>
        </p:spPr>
        <p:txBody>
          <a:bodyPr/>
          <a:lstStyle/>
          <a:p>
            <a:pPr>
              <a:tabLst>
                <a:tab pos="655638" algn="l"/>
                <a:tab pos="1312863" algn="l"/>
                <a:tab pos="1968500" algn="l"/>
                <a:tab pos="2625725" algn="l"/>
                <a:tab pos="3282950" algn="l"/>
                <a:tab pos="3938588" algn="l"/>
              </a:tabLst>
            </a:pPr>
            <a:r>
              <a:rPr lang="en-GB" altLang="ja-JP" smtClean="0"/>
              <a:t>Resource</a:t>
            </a:r>
          </a:p>
          <a:p>
            <a:pPr lvl="1">
              <a:tabLst>
                <a:tab pos="655638" algn="l"/>
                <a:tab pos="1312863" algn="l"/>
                <a:tab pos="1968500" algn="l"/>
                <a:tab pos="2625725" algn="l"/>
                <a:tab pos="3282950" algn="l"/>
                <a:tab pos="3938588" algn="l"/>
              </a:tabLst>
            </a:pPr>
            <a:r>
              <a:rPr lang="en-GB" altLang="ja-JP" smtClean="0"/>
              <a:t>Operation units and memory elements</a:t>
            </a:r>
          </a:p>
          <a:p>
            <a:pPr lvl="1">
              <a:tabLst>
                <a:tab pos="655638" algn="l"/>
                <a:tab pos="1312863" algn="l"/>
                <a:tab pos="1968500" algn="l"/>
                <a:tab pos="2625725" algn="l"/>
                <a:tab pos="3282950" algn="l"/>
                <a:tab pos="3938588" algn="l"/>
              </a:tabLst>
            </a:pPr>
            <a:r>
              <a:rPr lang="en-GB" altLang="ja-JP" smtClean="0"/>
              <a:t>From resource database</a:t>
            </a:r>
          </a:p>
          <a:p>
            <a:pPr>
              <a:tabLst>
                <a:tab pos="655638" algn="l"/>
                <a:tab pos="1312863" algn="l"/>
                <a:tab pos="1968500" algn="l"/>
                <a:tab pos="2625725" algn="l"/>
                <a:tab pos="3282950" algn="l"/>
                <a:tab pos="3938588" algn="l"/>
              </a:tabLst>
            </a:pPr>
            <a:r>
              <a:rPr lang="en-GB" altLang="ja-JP" smtClean="0"/>
              <a:t>Information about resource</a:t>
            </a:r>
          </a:p>
          <a:p>
            <a:pPr lvl="1">
              <a:tabLst>
                <a:tab pos="655638" algn="l"/>
                <a:tab pos="1312863" algn="l"/>
                <a:tab pos="1968500" algn="l"/>
                <a:tab pos="2625725" algn="l"/>
                <a:tab pos="3282950" algn="l"/>
                <a:tab pos="3938588" algn="l"/>
              </a:tabLst>
            </a:pPr>
            <a:r>
              <a:rPr lang="en-GB" altLang="ja-JP" smtClean="0"/>
              <a:t>Operation type</a:t>
            </a:r>
          </a:p>
          <a:p>
            <a:pPr lvl="1">
              <a:tabLst>
                <a:tab pos="655638" algn="l"/>
                <a:tab pos="1312863" algn="l"/>
                <a:tab pos="1968500" algn="l"/>
                <a:tab pos="2625725" algn="l"/>
                <a:tab pos="3282950" algn="l"/>
                <a:tab pos="3938588" algn="l"/>
              </a:tabLst>
            </a:pPr>
            <a:r>
              <a:rPr lang="en-GB" altLang="ja-JP" smtClean="0"/>
              <a:t>Control signal value for operations</a:t>
            </a:r>
          </a:p>
          <a:p>
            <a:pPr lvl="1">
              <a:tabLst>
                <a:tab pos="655638" algn="l"/>
                <a:tab pos="1312863" algn="l"/>
                <a:tab pos="1968500" algn="l"/>
                <a:tab pos="2625725" algn="l"/>
                <a:tab pos="3282950" algn="l"/>
                <a:tab pos="3938588" algn="l"/>
              </a:tabLst>
            </a:pPr>
            <a:r>
              <a:rPr lang="en-GB" altLang="ja-JP" smtClean="0"/>
              <a:t>I/O Information</a:t>
            </a:r>
          </a:p>
          <a:p>
            <a:pPr>
              <a:buFont typeface="Wingdings 3" pitchFamily="18" charset="2"/>
              <a:buNone/>
              <a:tabLst>
                <a:tab pos="655638" algn="l"/>
                <a:tab pos="1312863" algn="l"/>
                <a:tab pos="1968500" algn="l"/>
                <a:tab pos="2625725" algn="l"/>
                <a:tab pos="3282950" algn="l"/>
                <a:tab pos="3938588" algn="l"/>
              </a:tabLst>
            </a:pPr>
            <a:endParaRPr lang="ja-JP" altLang="en-US"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idx="4294967295"/>
          </p:nvPr>
        </p:nvSpPr>
        <p:spPr>
          <a:xfrm>
            <a:off x="456480" y="273629"/>
            <a:ext cx="8229600" cy="1146360"/>
          </a:xfrm>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Structure of generated processor</a:t>
            </a:r>
            <a:endParaRPr lang="en-GB" dirty="0"/>
          </a:p>
        </p:txBody>
      </p:sp>
      <p:sp>
        <p:nvSpPr>
          <p:cNvPr id="47106" name="Line 2"/>
          <p:cNvSpPr>
            <a:spLocks noChangeShapeType="1"/>
          </p:cNvSpPr>
          <p:nvPr/>
        </p:nvSpPr>
        <p:spPr bwMode="auto">
          <a:xfrm>
            <a:off x="4572000" y="4546600"/>
            <a:ext cx="1468438" cy="4763"/>
          </a:xfrm>
          <a:prstGeom prst="line">
            <a:avLst/>
          </a:prstGeom>
          <a:noFill/>
          <a:ln w="9525">
            <a:solidFill>
              <a:srgbClr val="000000"/>
            </a:solidFill>
            <a:round/>
            <a:headEnd/>
            <a:tailEnd/>
          </a:ln>
        </p:spPr>
        <p:txBody>
          <a:bodyPr lIns="82945" tIns="41473" rIns="82945" bIns="41473"/>
          <a:lstStyle/>
          <a:p>
            <a:endParaRPr lang="ja-JP" altLang="en-US"/>
          </a:p>
        </p:txBody>
      </p:sp>
      <p:sp>
        <p:nvSpPr>
          <p:cNvPr id="47107" name="Line 3"/>
          <p:cNvSpPr>
            <a:spLocks noChangeShapeType="1"/>
          </p:cNvSpPr>
          <p:nvPr/>
        </p:nvSpPr>
        <p:spPr bwMode="auto">
          <a:xfrm flipV="1">
            <a:off x="815975" y="4545013"/>
            <a:ext cx="3592513" cy="6350"/>
          </a:xfrm>
          <a:prstGeom prst="line">
            <a:avLst/>
          </a:prstGeom>
          <a:noFill/>
          <a:ln w="9525">
            <a:solidFill>
              <a:srgbClr val="000000"/>
            </a:solidFill>
            <a:round/>
            <a:headEnd/>
            <a:tailEnd/>
          </a:ln>
        </p:spPr>
        <p:txBody>
          <a:bodyPr lIns="82945" tIns="41473" rIns="82945" bIns="41473"/>
          <a:lstStyle/>
          <a:p>
            <a:endParaRPr lang="ja-JP" altLang="en-US"/>
          </a:p>
        </p:txBody>
      </p:sp>
      <p:sp>
        <p:nvSpPr>
          <p:cNvPr id="47108" name="Rectangle 4"/>
          <p:cNvSpPr>
            <a:spLocks noChangeArrowheads="1"/>
          </p:cNvSpPr>
          <p:nvPr/>
        </p:nvSpPr>
        <p:spPr bwMode="auto">
          <a:xfrm>
            <a:off x="1306513" y="4387850"/>
            <a:ext cx="2938462" cy="327025"/>
          </a:xfrm>
          <a:prstGeom prst="rect">
            <a:avLst/>
          </a:prstGeom>
          <a:solidFill>
            <a:srgbClr val="FFFF99"/>
          </a:solidFill>
          <a:ln w="36000">
            <a:solidFill>
              <a:srgbClr val="000000"/>
            </a:solidFill>
            <a:round/>
            <a:headEnd/>
            <a:tailEnd/>
          </a:ln>
        </p:spPr>
        <p:txBody>
          <a:bodyPr wrap="none" lIns="97967" tIns="57147" rIns="97967" bIns="57147" anchor="ctr"/>
          <a:lstStyle/>
          <a:p>
            <a:pPr algn="ctr">
              <a:tabLst>
                <a:tab pos="655638" algn="l"/>
                <a:tab pos="1312863" algn="l"/>
                <a:tab pos="1968500" algn="l"/>
                <a:tab pos="2625725" algn="l"/>
              </a:tabLst>
            </a:pPr>
            <a:r>
              <a:rPr kumimoji="0" lang="en-GB" altLang="ja-JP">
                <a:solidFill>
                  <a:srgbClr val="000000"/>
                </a:solidFill>
                <a:latin typeface="IPAゴシック"/>
                <a:ea typeface="IPAゴシック"/>
                <a:cs typeface="IPAゴシック"/>
              </a:rPr>
              <a:t>Pipeline Register</a:t>
            </a:r>
          </a:p>
        </p:txBody>
      </p:sp>
      <p:sp>
        <p:nvSpPr>
          <p:cNvPr id="47109" name="Line 5"/>
          <p:cNvSpPr>
            <a:spLocks noChangeShapeType="1"/>
          </p:cNvSpPr>
          <p:nvPr/>
        </p:nvSpPr>
        <p:spPr bwMode="auto">
          <a:xfrm>
            <a:off x="1960563" y="4065588"/>
            <a:ext cx="0" cy="322262"/>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0" name="Line 6"/>
          <p:cNvSpPr>
            <a:spLocks noChangeShapeType="1"/>
          </p:cNvSpPr>
          <p:nvPr/>
        </p:nvSpPr>
        <p:spPr bwMode="auto">
          <a:xfrm>
            <a:off x="2611438" y="3408363"/>
            <a:ext cx="1587"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1" name="Line 7"/>
          <p:cNvSpPr>
            <a:spLocks noChangeShapeType="1"/>
          </p:cNvSpPr>
          <p:nvPr/>
        </p:nvSpPr>
        <p:spPr bwMode="auto">
          <a:xfrm>
            <a:off x="1960563" y="4714875"/>
            <a:ext cx="0"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2" name="Line 8"/>
          <p:cNvSpPr>
            <a:spLocks noChangeShapeType="1"/>
          </p:cNvSpPr>
          <p:nvPr/>
        </p:nvSpPr>
        <p:spPr bwMode="auto">
          <a:xfrm>
            <a:off x="2449513" y="4714875"/>
            <a:ext cx="1587"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3" name="Line 9"/>
          <p:cNvSpPr>
            <a:spLocks noChangeShapeType="1"/>
          </p:cNvSpPr>
          <p:nvPr/>
        </p:nvSpPr>
        <p:spPr bwMode="auto">
          <a:xfrm>
            <a:off x="2938463" y="4714875"/>
            <a:ext cx="1587"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4" name="Line 10"/>
          <p:cNvSpPr>
            <a:spLocks noChangeShapeType="1"/>
          </p:cNvSpPr>
          <p:nvPr/>
        </p:nvSpPr>
        <p:spPr bwMode="auto">
          <a:xfrm>
            <a:off x="3429000" y="4714875"/>
            <a:ext cx="1588"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5" name="Line 11"/>
          <p:cNvSpPr>
            <a:spLocks noChangeShapeType="1"/>
          </p:cNvSpPr>
          <p:nvPr/>
        </p:nvSpPr>
        <p:spPr bwMode="auto">
          <a:xfrm>
            <a:off x="3917950" y="4714875"/>
            <a:ext cx="1588"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16" name="Rectangle 12"/>
          <p:cNvSpPr>
            <a:spLocks noChangeArrowheads="1"/>
          </p:cNvSpPr>
          <p:nvPr/>
        </p:nvSpPr>
        <p:spPr bwMode="auto">
          <a:xfrm>
            <a:off x="815975" y="1616075"/>
            <a:ext cx="3592513" cy="3914775"/>
          </a:xfrm>
          <a:prstGeom prst="rect">
            <a:avLst/>
          </a:prstGeom>
          <a:no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47117" name="Text Box 13"/>
          <p:cNvSpPr txBox="1">
            <a:spLocks noChangeArrowheads="1"/>
          </p:cNvSpPr>
          <p:nvPr/>
        </p:nvSpPr>
        <p:spPr bwMode="auto">
          <a:xfrm>
            <a:off x="815975" y="1611313"/>
            <a:ext cx="3592513" cy="390525"/>
          </a:xfrm>
          <a:prstGeom prst="rect">
            <a:avLst/>
          </a:prstGeom>
          <a:noFill/>
          <a:ln w="9525">
            <a:noFill/>
            <a:round/>
            <a:headEnd/>
            <a:tailEnd/>
          </a:ln>
        </p:spPr>
        <p:txBody>
          <a:bodyPr lIns="81639" tIns="40820" rIns="81639" bIns="40820"/>
          <a:lstStyle/>
          <a:p>
            <a:pPr>
              <a:tabLst>
                <a:tab pos="655638" algn="l"/>
                <a:tab pos="1312863" algn="l"/>
                <a:tab pos="1968500" algn="l"/>
                <a:tab pos="2625725" algn="l"/>
                <a:tab pos="3282950" algn="l"/>
              </a:tabLst>
            </a:pPr>
            <a:r>
              <a:rPr kumimoji="0" lang="en-GB" altLang="ja-JP">
                <a:solidFill>
                  <a:srgbClr val="000000"/>
                </a:solidFill>
                <a:latin typeface="IPAゴシック"/>
                <a:ea typeface="IPAゴシック"/>
                <a:cs typeface="IPAゴシック"/>
              </a:rPr>
              <a:t>Data Path</a:t>
            </a:r>
          </a:p>
        </p:txBody>
      </p:sp>
      <p:sp>
        <p:nvSpPr>
          <p:cNvPr id="47118" name="Rectangle 14"/>
          <p:cNvSpPr>
            <a:spLocks noChangeArrowheads="1"/>
          </p:cNvSpPr>
          <p:nvPr/>
        </p:nvSpPr>
        <p:spPr bwMode="auto">
          <a:xfrm>
            <a:off x="6205538" y="3081338"/>
            <a:ext cx="1958975" cy="817562"/>
          </a:xfrm>
          <a:prstGeom prst="rect">
            <a:avLst/>
          </a:prstGeom>
          <a:solidFill>
            <a:srgbClr val="FFCC99"/>
          </a:solidFill>
          <a:ln w="36000">
            <a:solidFill>
              <a:srgbClr val="000000"/>
            </a:solidFill>
            <a:round/>
            <a:headEnd/>
            <a:tailEnd/>
          </a:ln>
        </p:spPr>
        <p:txBody>
          <a:bodyPr wrap="none" lIns="97967" tIns="57147" rIns="97967" bIns="57147" anchor="ctr"/>
          <a:lstStyle/>
          <a:p>
            <a:pPr algn="ctr">
              <a:tabLst>
                <a:tab pos="655638" algn="l"/>
                <a:tab pos="1312863" algn="l"/>
              </a:tabLst>
            </a:pPr>
            <a:r>
              <a:rPr kumimoji="0" lang="en-GB" altLang="ja-JP">
                <a:solidFill>
                  <a:srgbClr val="000000"/>
                </a:solidFill>
                <a:latin typeface="IPAゴシック"/>
                <a:ea typeface="IPAゴシック"/>
                <a:cs typeface="IPAゴシック"/>
              </a:rPr>
              <a:t>State Machine</a:t>
            </a:r>
          </a:p>
        </p:txBody>
      </p:sp>
      <p:sp>
        <p:nvSpPr>
          <p:cNvPr id="47119" name="AutoShape 15"/>
          <p:cNvSpPr>
            <a:spLocks noChangeArrowheads="1"/>
          </p:cNvSpPr>
          <p:nvPr/>
        </p:nvSpPr>
        <p:spPr bwMode="auto">
          <a:xfrm>
            <a:off x="4735513" y="1943100"/>
            <a:ext cx="1143000" cy="327025"/>
          </a:xfrm>
          <a:prstGeom prst="roundRect">
            <a:avLst>
              <a:gd name="adj" fmla="val 50000"/>
            </a:avLst>
          </a:prstGeom>
          <a:solidFill>
            <a:srgbClr val="CCCCFF"/>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IPAゴシック"/>
                <a:ea typeface="IPAゴシック"/>
                <a:cs typeface="IPAゴシック"/>
              </a:rPr>
              <a:t>Ctrl.Sig</a:t>
            </a:r>
          </a:p>
        </p:txBody>
      </p:sp>
      <p:sp>
        <p:nvSpPr>
          <p:cNvPr id="47120" name="AutoShape 16"/>
          <p:cNvSpPr>
            <a:spLocks noChangeArrowheads="1"/>
          </p:cNvSpPr>
          <p:nvPr/>
        </p:nvSpPr>
        <p:spPr bwMode="auto">
          <a:xfrm>
            <a:off x="4735513" y="5041900"/>
            <a:ext cx="1143000" cy="327025"/>
          </a:xfrm>
          <a:prstGeom prst="roundRect">
            <a:avLst>
              <a:gd name="adj" fmla="val 50000"/>
            </a:avLst>
          </a:prstGeom>
          <a:solidFill>
            <a:srgbClr val="CCCCFF"/>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IPAゴシック"/>
                <a:ea typeface="IPAゴシック"/>
                <a:cs typeface="IPAゴシック"/>
              </a:rPr>
              <a:t>Ctrl.Sig</a:t>
            </a:r>
          </a:p>
        </p:txBody>
      </p:sp>
      <p:sp>
        <p:nvSpPr>
          <p:cNvPr id="47121" name="Rectangle 17"/>
          <p:cNvSpPr>
            <a:spLocks noChangeArrowheads="1"/>
          </p:cNvSpPr>
          <p:nvPr/>
        </p:nvSpPr>
        <p:spPr bwMode="auto">
          <a:xfrm>
            <a:off x="4899025" y="4387850"/>
            <a:ext cx="815975" cy="327025"/>
          </a:xfrm>
          <a:prstGeom prst="rect">
            <a:avLst/>
          </a:prstGeom>
          <a:solidFill>
            <a:srgbClr val="FFFF99"/>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cxnSp>
        <p:nvCxnSpPr>
          <p:cNvPr id="47122" name="AutoShape 18"/>
          <p:cNvCxnSpPr>
            <a:cxnSpLocks noChangeShapeType="1"/>
            <a:stCxn id="47119" idx="2"/>
            <a:endCxn id="47121" idx="0"/>
          </p:cNvCxnSpPr>
          <p:nvPr/>
        </p:nvCxnSpPr>
        <p:spPr bwMode="auto">
          <a:xfrm>
            <a:off x="5307013" y="2270125"/>
            <a:ext cx="1587" cy="2117725"/>
          </a:xfrm>
          <a:prstGeom prst="straightConnector1">
            <a:avLst/>
          </a:prstGeom>
          <a:noFill/>
          <a:ln w="9525">
            <a:solidFill>
              <a:srgbClr val="000000"/>
            </a:solidFill>
            <a:round/>
            <a:headEnd/>
            <a:tailEnd type="triangle" w="med" len="med"/>
          </a:ln>
        </p:spPr>
      </p:cxnSp>
      <p:cxnSp>
        <p:nvCxnSpPr>
          <p:cNvPr id="47123" name="AutoShape 19"/>
          <p:cNvCxnSpPr>
            <a:cxnSpLocks noChangeShapeType="1"/>
            <a:stCxn id="47121" idx="2"/>
            <a:endCxn id="47120" idx="0"/>
          </p:cNvCxnSpPr>
          <p:nvPr/>
        </p:nvCxnSpPr>
        <p:spPr bwMode="auto">
          <a:xfrm>
            <a:off x="5307013" y="4714875"/>
            <a:ext cx="1587" cy="327025"/>
          </a:xfrm>
          <a:prstGeom prst="straightConnector1">
            <a:avLst/>
          </a:prstGeom>
          <a:noFill/>
          <a:ln w="9525">
            <a:solidFill>
              <a:srgbClr val="000000"/>
            </a:solidFill>
            <a:round/>
            <a:headEnd/>
            <a:tailEnd type="triangle" w="med" len="med"/>
          </a:ln>
        </p:spPr>
      </p:cxnSp>
      <p:sp>
        <p:nvSpPr>
          <p:cNvPr id="47124" name="Rectangle 20"/>
          <p:cNvSpPr>
            <a:spLocks noChangeArrowheads="1"/>
          </p:cNvSpPr>
          <p:nvPr/>
        </p:nvSpPr>
        <p:spPr bwMode="auto">
          <a:xfrm>
            <a:off x="6205538" y="1616075"/>
            <a:ext cx="1958975" cy="654050"/>
          </a:xfrm>
          <a:prstGeom prst="rect">
            <a:avLst/>
          </a:prstGeom>
          <a:solidFill>
            <a:srgbClr val="CCCCFF"/>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Pipeline</a:t>
            </a:r>
          </a:p>
          <a:p>
            <a:pPr algn="ctr">
              <a:tabLst>
                <a:tab pos="655638" algn="l"/>
                <a:tab pos="1312863" algn="l"/>
              </a:tabLst>
            </a:pPr>
            <a:r>
              <a:rPr kumimoji="0" lang="en-GB" altLang="ja-JP">
                <a:solidFill>
                  <a:srgbClr val="000000"/>
                </a:solidFill>
                <a:latin typeface="IPAゴシック"/>
                <a:ea typeface="IPAゴシック"/>
                <a:cs typeface="IPAゴシック"/>
              </a:rPr>
              <a:t>Ctrl. Signal</a:t>
            </a:r>
          </a:p>
        </p:txBody>
      </p:sp>
      <p:sp>
        <p:nvSpPr>
          <p:cNvPr id="47125" name="Rectangle 21"/>
          <p:cNvSpPr>
            <a:spLocks noChangeArrowheads="1"/>
          </p:cNvSpPr>
          <p:nvPr/>
        </p:nvSpPr>
        <p:spPr bwMode="auto">
          <a:xfrm>
            <a:off x="6205538" y="4714875"/>
            <a:ext cx="1958975" cy="654050"/>
          </a:xfrm>
          <a:prstGeom prst="rect">
            <a:avLst/>
          </a:prstGeom>
          <a:solidFill>
            <a:srgbClr val="CCCCFF"/>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Interrupt</a:t>
            </a:r>
          </a:p>
          <a:p>
            <a:pPr algn="ctr">
              <a:tabLst>
                <a:tab pos="655638" algn="l"/>
                <a:tab pos="1312863" algn="l"/>
              </a:tabLst>
            </a:pPr>
            <a:r>
              <a:rPr kumimoji="0" lang="en-GB" altLang="ja-JP">
                <a:solidFill>
                  <a:srgbClr val="000000"/>
                </a:solidFill>
                <a:latin typeface="IPAゴシック"/>
                <a:ea typeface="IPAゴシック"/>
                <a:cs typeface="IPAゴシック"/>
              </a:rPr>
              <a:t>Ctrl. Signal</a:t>
            </a:r>
          </a:p>
        </p:txBody>
      </p:sp>
      <p:sp>
        <p:nvSpPr>
          <p:cNvPr id="47126" name="Rectangle 22"/>
          <p:cNvSpPr>
            <a:spLocks noChangeArrowheads="1"/>
          </p:cNvSpPr>
          <p:nvPr/>
        </p:nvSpPr>
        <p:spPr bwMode="auto">
          <a:xfrm>
            <a:off x="4572000" y="1452563"/>
            <a:ext cx="3756025" cy="4078287"/>
          </a:xfrm>
          <a:prstGeom prst="rect">
            <a:avLst/>
          </a:prstGeom>
          <a:no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47127" name="Text Box 23"/>
          <p:cNvSpPr txBox="1">
            <a:spLocks noChangeArrowheads="1"/>
          </p:cNvSpPr>
          <p:nvPr/>
        </p:nvSpPr>
        <p:spPr bwMode="auto">
          <a:xfrm>
            <a:off x="4572000" y="1452563"/>
            <a:ext cx="1470025" cy="390525"/>
          </a:xfrm>
          <a:prstGeom prst="rect">
            <a:avLst/>
          </a:prstGeom>
          <a:noFill/>
          <a:ln w="9525">
            <a:noFill/>
            <a:round/>
            <a:headEnd/>
            <a:tailEnd/>
          </a:ln>
        </p:spPr>
        <p:txBody>
          <a:bodyPr lIns="81639" tIns="40820" rIns="81639" bIns="40820"/>
          <a:lstStyle/>
          <a:p>
            <a:pPr>
              <a:tabLst>
                <a:tab pos="655638" algn="l"/>
                <a:tab pos="1312863" algn="l"/>
              </a:tabLst>
            </a:pPr>
            <a:r>
              <a:rPr kumimoji="0" lang="en-GB" altLang="ja-JP">
                <a:solidFill>
                  <a:srgbClr val="000000"/>
                </a:solidFill>
                <a:latin typeface="IPAゴシック"/>
                <a:ea typeface="IPAゴシック"/>
                <a:cs typeface="IPAゴシック"/>
              </a:rPr>
              <a:t>Controller</a:t>
            </a:r>
          </a:p>
        </p:txBody>
      </p:sp>
      <p:sp>
        <p:nvSpPr>
          <p:cNvPr id="47128" name="Line 24"/>
          <p:cNvSpPr>
            <a:spLocks noChangeShapeType="1"/>
          </p:cNvSpPr>
          <p:nvPr/>
        </p:nvSpPr>
        <p:spPr bwMode="auto">
          <a:xfrm>
            <a:off x="6040438" y="1452563"/>
            <a:ext cx="1587" cy="4078287"/>
          </a:xfrm>
          <a:prstGeom prst="line">
            <a:avLst/>
          </a:prstGeom>
          <a:noFill/>
          <a:ln w="9525">
            <a:solidFill>
              <a:srgbClr val="000000"/>
            </a:solidFill>
            <a:round/>
            <a:headEnd/>
            <a:tailEnd/>
          </a:ln>
        </p:spPr>
        <p:txBody>
          <a:bodyPr lIns="82945" tIns="41473" rIns="82945" bIns="41473"/>
          <a:lstStyle/>
          <a:p>
            <a:endParaRPr lang="ja-JP" altLang="en-US"/>
          </a:p>
        </p:txBody>
      </p:sp>
      <p:sp>
        <p:nvSpPr>
          <p:cNvPr id="47129" name="Rectangle 25"/>
          <p:cNvSpPr>
            <a:spLocks noChangeArrowheads="1"/>
          </p:cNvSpPr>
          <p:nvPr/>
        </p:nvSpPr>
        <p:spPr bwMode="auto">
          <a:xfrm>
            <a:off x="654050" y="1290638"/>
            <a:ext cx="7837488" cy="4405312"/>
          </a:xfrm>
          <a:prstGeom prst="rect">
            <a:avLst/>
          </a:prstGeom>
          <a:no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47130" name="Text Box 26"/>
          <p:cNvSpPr txBox="1">
            <a:spLocks noChangeArrowheads="1"/>
          </p:cNvSpPr>
          <p:nvPr/>
        </p:nvSpPr>
        <p:spPr bwMode="auto">
          <a:xfrm>
            <a:off x="654050" y="1285875"/>
            <a:ext cx="3754438" cy="390525"/>
          </a:xfrm>
          <a:prstGeom prst="rect">
            <a:avLst/>
          </a:prstGeom>
          <a:noFill/>
          <a:ln w="9525">
            <a:noFill/>
            <a:round/>
            <a:headEnd/>
            <a:tailEnd/>
          </a:ln>
        </p:spPr>
        <p:txBody>
          <a:bodyPr lIns="81639" tIns="40820" rIns="81639" bIns="40820"/>
          <a:lstStyle/>
          <a:p>
            <a:pPr>
              <a:tabLst>
                <a:tab pos="655638" algn="l"/>
                <a:tab pos="1312863" algn="l"/>
                <a:tab pos="1968500" algn="l"/>
                <a:tab pos="2625725" algn="l"/>
                <a:tab pos="3282950" algn="l"/>
              </a:tabLst>
            </a:pPr>
            <a:r>
              <a:rPr kumimoji="0" lang="en-GB" altLang="ja-JP">
                <a:solidFill>
                  <a:srgbClr val="000000"/>
                </a:solidFill>
                <a:latin typeface="IPAゴシック"/>
                <a:ea typeface="IPAゴシック"/>
                <a:cs typeface="IPAゴシック"/>
              </a:rPr>
              <a:t>Top Level</a:t>
            </a:r>
          </a:p>
        </p:txBody>
      </p:sp>
      <p:sp>
        <p:nvSpPr>
          <p:cNvPr id="47131" name="Line 27"/>
          <p:cNvSpPr>
            <a:spLocks noChangeShapeType="1"/>
          </p:cNvSpPr>
          <p:nvPr/>
        </p:nvSpPr>
        <p:spPr bwMode="auto">
          <a:xfrm>
            <a:off x="1468438" y="4714875"/>
            <a:ext cx="1587"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32" name="Rectangle 28"/>
          <p:cNvSpPr>
            <a:spLocks noChangeArrowheads="1"/>
          </p:cNvSpPr>
          <p:nvPr/>
        </p:nvSpPr>
        <p:spPr bwMode="auto">
          <a:xfrm>
            <a:off x="1468438" y="3733800"/>
            <a:ext cx="1306512" cy="327025"/>
          </a:xfrm>
          <a:prstGeom prst="rect">
            <a:avLst/>
          </a:prstGeom>
          <a:solidFill>
            <a:srgbClr val="3DEB3D"/>
          </a:solidFill>
          <a:ln w="36000">
            <a:solidFill>
              <a:srgbClr val="000000"/>
            </a:solidFill>
            <a:round/>
            <a:headEnd/>
            <a:tailEnd/>
          </a:ln>
        </p:spPr>
        <p:txBody>
          <a:bodyPr wrap="none" lIns="97967" tIns="57147" rIns="97967" bIns="57147" anchor="ctr"/>
          <a:lstStyle/>
          <a:p>
            <a:pPr algn="ctr">
              <a:tabLst>
                <a:tab pos="655638" algn="l"/>
              </a:tabLst>
            </a:pPr>
            <a:r>
              <a:rPr kumimoji="0" lang="en-GB" altLang="ja-JP">
                <a:solidFill>
                  <a:srgbClr val="000000"/>
                </a:solidFill>
                <a:latin typeface="IPAゴシック"/>
                <a:ea typeface="IPAゴシック"/>
                <a:cs typeface="IPAゴシック"/>
              </a:rPr>
              <a:t>Resource</a:t>
            </a:r>
          </a:p>
        </p:txBody>
      </p:sp>
      <p:sp>
        <p:nvSpPr>
          <p:cNvPr id="47133" name="AutoShape 29"/>
          <p:cNvSpPr>
            <a:spLocks noChangeArrowheads="1"/>
          </p:cNvSpPr>
          <p:nvPr/>
        </p:nvSpPr>
        <p:spPr bwMode="auto">
          <a:xfrm>
            <a:off x="1143000" y="2597150"/>
            <a:ext cx="1306513" cy="649288"/>
          </a:xfrm>
          <a:custGeom>
            <a:avLst/>
            <a:gdLst>
              <a:gd name="T0" fmla="*/ 1142820 w 21600"/>
              <a:gd name="T1" fmla="*/ 324754 h 21600"/>
              <a:gd name="T2" fmla="*/ 653040 w 21600"/>
              <a:gd name="T3" fmla="*/ 649508 h 21600"/>
              <a:gd name="T4" fmla="*/ 163260 w 21600"/>
              <a:gd name="T5" fmla="*/ 324754 h 21600"/>
              <a:gd name="T6" fmla="*/ 65304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99CCFF"/>
          </a:solidFill>
          <a:ln w="36000">
            <a:solidFill>
              <a:srgbClr val="000000"/>
            </a:solidFill>
            <a:round/>
            <a:headEnd/>
            <a:tailEnd/>
          </a:ln>
        </p:spPr>
        <p:txBody>
          <a:bodyPr wrap="none" lIns="97967" tIns="57147" rIns="97967" bIns="57147" anchor="ctr"/>
          <a:lstStyle/>
          <a:p>
            <a:pPr algn="ctr">
              <a:tabLst>
                <a:tab pos="655638" algn="l"/>
              </a:tabLst>
            </a:pPr>
            <a:r>
              <a:rPr kumimoji="0" lang="en-GB" altLang="ja-JP">
                <a:solidFill>
                  <a:srgbClr val="000000"/>
                </a:solidFill>
                <a:latin typeface="IPAゴシック"/>
                <a:ea typeface="IPAゴシック"/>
                <a:cs typeface="IPAゴシック"/>
              </a:rPr>
              <a:t>MUX</a:t>
            </a:r>
          </a:p>
        </p:txBody>
      </p:sp>
      <p:sp>
        <p:nvSpPr>
          <p:cNvPr id="47134" name="Rectangle 30"/>
          <p:cNvSpPr>
            <a:spLocks noChangeArrowheads="1"/>
          </p:cNvSpPr>
          <p:nvPr/>
        </p:nvSpPr>
        <p:spPr bwMode="auto">
          <a:xfrm>
            <a:off x="1795463" y="1943100"/>
            <a:ext cx="1306512" cy="327025"/>
          </a:xfrm>
          <a:prstGeom prst="rect">
            <a:avLst/>
          </a:prstGeom>
          <a:solidFill>
            <a:srgbClr val="3DEB3D"/>
          </a:solidFill>
          <a:ln w="36000">
            <a:solidFill>
              <a:srgbClr val="000000"/>
            </a:solidFill>
            <a:round/>
            <a:headEnd/>
            <a:tailEnd/>
          </a:ln>
        </p:spPr>
        <p:txBody>
          <a:bodyPr wrap="none" lIns="97967" tIns="57147" rIns="97967" bIns="57147" anchor="ctr"/>
          <a:lstStyle/>
          <a:p>
            <a:pPr algn="ctr">
              <a:tabLst>
                <a:tab pos="655638" algn="l"/>
              </a:tabLst>
            </a:pPr>
            <a:r>
              <a:rPr kumimoji="0" lang="en-GB" altLang="ja-JP">
                <a:solidFill>
                  <a:srgbClr val="000000"/>
                </a:solidFill>
                <a:latin typeface="IPAゴシック"/>
                <a:ea typeface="IPAゴシック"/>
                <a:cs typeface="IPAゴシック"/>
              </a:rPr>
              <a:t>Resource</a:t>
            </a:r>
          </a:p>
        </p:txBody>
      </p:sp>
      <p:sp>
        <p:nvSpPr>
          <p:cNvPr id="47135" name="AutoShape 31"/>
          <p:cNvSpPr>
            <a:spLocks noChangeArrowheads="1"/>
          </p:cNvSpPr>
          <p:nvPr/>
        </p:nvSpPr>
        <p:spPr bwMode="auto">
          <a:xfrm>
            <a:off x="1306513" y="5041900"/>
            <a:ext cx="2938462" cy="327025"/>
          </a:xfrm>
          <a:prstGeom prst="roundRect">
            <a:avLst>
              <a:gd name="adj" fmla="val 42769"/>
            </a:avLst>
          </a:prstGeom>
          <a:solidFill>
            <a:srgbClr val="FFFFFF"/>
          </a:solidFill>
          <a:ln w="9525">
            <a:solidFill>
              <a:srgbClr val="000000"/>
            </a:solidFill>
            <a:round/>
            <a:headEnd/>
            <a:tailEnd/>
          </a:ln>
        </p:spPr>
        <p:txBody>
          <a:bodyPr wrap="none" lIns="81639" tIns="40820" rIns="81639" bIns="40820" anchor="ctr"/>
          <a:lstStyle/>
          <a:p>
            <a:pPr algn="ctr">
              <a:tabLst>
                <a:tab pos="655638" algn="l"/>
                <a:tab pos="1312863" algn="l"/>
                <a:tab pos="1968500" algn="l"/>
                <a:tab pos="2625725" algn="l"/>
              </a:tabLst>
            </a:pPr>
            <a:r>
              <a:rPr kumimoji="0" lang="en-GB" altLang="ja-JP">
                <a:solidFill>
                  <a:srgbClr val="000000"/>
                </a:solidFill>
                <a:latin typeface="Lucida Sans Unicode" pitchFamily="34" charset="0"/>
                <a:ea typeface="ＤＦＰ平成丸ゴシック体W4"/>
                <a:cs typeface="ＤＦＰ平成丸ゴシック体W4"/>
              </a:rPr>
              <a:t>Resource,MUX</a:t>
            </a:r>
          </a:p>
        </p:txBody>
      </p:sp>
      <p:sp>
        <p:nvSpPr>
          <p:cNvPr id="47136" name="Line 32"/>
          <p:cNvSpPr>
            <a:spLocks noChangeShapeType="1"/>
          </p:cNvSpPr>
          <p:nvPr/>
        </p:nvSpPr>
        <p:spPr bwMode="auto">
          <a:xfrm flipV="1">
            <a:off x="979488" y="2263775"/>
            <a:ext cx="1587" cy="2941638"/>
          </a:xfrm>
          <a:prstGeom prst="line">
            <a:avLst/>
          </a:prstGeom>
          <a:noFill/>
          <a:ln w="9525">
            <a:solidFill>
              <a:srgbClr val="000000"/>
            </a:solidFill>
            <a:round/>
            <a:headEnd/>
            <a:tailEnd/>
          </a:ln>
        </p:spPr>
        <p:txBody>
          <a:bodyPr lIns="82945" tIns="41473" rIns="82945" bIns="41473"/>
          <a:lstStyle/>
          <a:p>
            <a:endParaRPr lang="ja-JP" altLang="en-US"/>
          </a:p>
        </p:txBody>
      </p:sp>
      <p:sp>
        <p:nvSpPr>
          <p:cNvPr id="47137" name="Line 33"/>
          <p:cNvSpPr>
            <a:spLocks noChangeShapeType="1"/>
          </p:cNvSpPr>
          <p:nvPr/>
        </p:nvSpPr>
        <p:spPr bwMode="auto">
          <a:xfrm flipH="1">
            <a:off x="977900" y="5203825"/>
            <a:ext cx="330200" cy="1588"/>
          </a:xfrm>
          <a:prstGeom prst="line">
            <a:avLst/>
          </a:prstGeom>
          <a:noFill/>
          <a:ln w="9525">
            <a:solidFill>
              <a:srgbClr val="000000"/>
            </a:solidFill>
            <a:round/>
            <a:headEnd/>
            <a:tailEnd/>
          </a:ln>
        </p:spPr>
        <p:txBody>
          <a:bodyPr lIns="82945" tIns="41473" rIns="82945" bIns="41473"/>
          <a:lstStyle/>
          <a:p>
            <a:endParaRPr lang="ja-JP" altLang="en-US"/>
          </a:p>
        </p:txBody>
      </p:sp>
      <p:sp>
        <p:nvSpPr>
          <p:cNvPr id="47138" name="Line 34"/>
          <p:cNvSpPr>
            <a:spLocks noChangeShapeType="1"/>
          </p:cNvSpPr>
          <p:nvPr/>
        </p:nvSpPr>
        <p:spPr bwMode="auto">
          <a:xfrm>
            <a:off x="979488" y="2265363"/>
            <a:ext cx="488950" cy="1587"/>
          </a:xfrm>
          <a:prstGeom prst="line">
            <a:avLst/>
          </a:prstGeom>
          <a:noFill/>
          <a:ln w="9525">
            <a:solidFill>
              <a:srgbClr val="000000"/>
            </a:solidFill>
            <a:round/>
            <a:headEnd/>
            <a:tailEnd/>
          </a:ln>
        </p:spPr>
        <p:txBody>
          <a:bodyPr lIns="82945" tIns="41473" rIns="82945" bIns="41473"/>
          <a:lstStyle/>
          <a:p>
            <a:endParaRPr lang="ja-JP" altLang="en-US"/>
          </a:p>
        </p:txBody>
      </p:sp>
      <p:sp>
        <p:nvSpPr>
          <p:cNvPr id="47139" name="Line 35"/>
          <p:cNvSpPr>
            <a:spLocks noChangeShapeType="1"/>
          </p:cNvSpPr>
          <p:nvPr/>
        </p:nvSpPr>
        <p:spPr bwMode="auto">
          <a:xfrm>
            <a:off x="1468438" y="2265363"/>
            <a:ext cx="1587" cy="331787"/>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40" name="Line 36"/>
          <p:cNvSpPr>
            <a:spLocks noChangeShapeType="1"/>
          </p:cNvSpPr>
          <p:nvPr/>
        </p:nvSpPr>
        <p:spPr bwMode="auto">
          <a:xfrm>
            <a:off x="2122488" y="2270125"/>
            <a:ext cx="1587"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cxnSp>
        <p:nvCxnSpPr>
          <p:cNvPr id="47141" name="AutoShape 37"/>
          <p:cNvCxnSpPr>
            <a:cxnSpLocks noChangeShapeType="1"/>
            <a:stCxn id="47134" idx="3"/>
            <a:endCxn id="47119" idx="1"/>
          </p:cNvCxnSpPr>
          <p:nvPr/>
        </p:nvCxnSpPr>
        <p:spPr bwMode="auto">
          <a:xfrm>
            <a:off x="3101975" y="2106613"/>
            <a:ext cx="1633538" cy="1587"/>
          </a:xfrm>
          <a:prstGeom prst="straightConnector1">
            <a:avLst/>
          </a:prstGeom>
          <a:noFill/>
          <a:ln w="9525">
            <a:solidFill>
              <a:srgbClr val="000000"/>
            </a:solidFill>
            <a:round/>
            <a:headEnd type="triangle" w="med" len="med"/>
            <a:tailEnd type="triangle" w="med" len="med"/>
          </a:ln>
        </p:spPr>
      </p:cxnSp>
      <p:sp>
        <p:nvSpPr>
          <p:cNvPr id="47142" name="Line 38"/>
          <p:cNvSpPr>
            <a:spLocks noChangeShapeType="1"/>
          </p:cNvSpPr>
          <p:nvPr/>
        </p:nvSpPr>
        <p:spPr bwMode="auto">
          <a:xfrm>
            <a:off x="1795463" y="3244850"/>
            <a:ext cx="1587" cy="488950"/>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cxnSp>
        <p:nvCxnSpPr>
          <p:cNvPr id="47143" name="AutoShape 39"/>
          <p:cNvCxnSpPr>
            <a:cxnSpLocks noChangeShapeType="1"/>
            <a:stCxn id="47120" idx="1"/>
            <a:endCxn id="47135" idx="3"/>
          </p:cNvCxnSpPr>
          <p:nvPr/>
        </p:nvCxnSpPr>
        <p:spPr bwMode="auto">
          <a:xfrm flipH="1">
            <a:off x="4244975" y="5203825"/>
            <a:ext cx="490538" cy="1588"/>
          </a:xfrm>
          <a:prstGeom prst="straightConnector1">
            <a:avLst/>
          </a:prstGeom>
          <a:noFill/>
          <a:ln w="9525">
            <a:solidFill>
              <a:srgbClr val="000000"/>
            </a:solidFill>
            <a:round/>
            <a:headEnd type="triangle" w="med" len="med"/>
            <a:tailEnd type="triangle" w="med" len="med"/>
          </a:ln>
        </p:spPr>
      </p:cxnSp>
      <p:cxnSp>
        <p:nvCxnSpPr>
          <p:cNvPr id="47144" name="AutoShape 40"/>
          <p:cNvCxnSpPr>
            <a:cxnSpLocks noChangeShapeType="1"/>
            <a:stCxn id="47119" idx="1"/>
            <a:endCxn id="47133" idx="0"/>
          </p:cNvCxnSpPr>
          <p:nvPr/>
        </p:nvCxnSpPr>
        <p:spPr bwMode="auto">
          <a:xfrm flipH="1">
            <a:off x="2286000" y="2106613"/>
            <a:ext cx="2449513" cy="815975"/>
          </a:xfrm>
          <a:prstGeom prst="bentConnector3">
            <a:avLst>
              <a:gd name="adj1" fmla="val 50000"/>
            </a:avLst>
          </a:prstGeom>
          <a:noFill/>
          <a:ln w="9525">
            <a:solidFill>
              <a:srgbClr val="000000"/>
            </a:solidFill>
            <a:round/>
            <a:headEnd type="triangle" w="med" len="med"/>
            <a:tailEnd type="triangle" w="med" len="med"/>
          </a:ln>
        </p:spPr>
      </p:cxnSp>
      <p:cxnSp>
        <p:nvCxnSpPr>
          <p:cNvPr id="47145" name="AutoShape 41"/>
          <p:cNvCxnSpPr>
            <a:cxnSpLocks noChangeShapeType="1"/>
            <a:stCxn id="47119" idx="1"/>
            <a:endCxn id="47132" idx="3"/>
          </p:cNvCxnSpPr>
          <p:nvPr/>
        </p:nvCxnSpPr>
        <p:spPr bwMode="auto">
          <a:xfrm flipH="1">
            <a:off x="2776538" y="2106613"/>
            <a:ext cx="1958975" cy="1793875"/>
          </a:xfrm>
          <a:prstGeom prst="bentConnector3">
            <a:avLst>
              <a:gd name="adj1" fmla="val 50000"/>
            </a:avLst>
          </a:prstGeom>
          <a:noFill/>
          <a:ln w="9525">
            <a:solidFill>
              <a:srgbClr val="000000"/>
            </a:solidFill>
            <a:round/>
            <a:headEnd type="triangle" w="med" len="med"/>
            <a:tailEnd type="triangle" w="med" len="med"/>
          </a:ln>
        </p:spPr>
      </p:cxnSp>
      <p:sp>
        <p:nvSpPr>
          <p:cNvPr id="47146" name="Rectangle 42"/>
          <p:cNvSpPr>
            <a:spLocks noChangeArrowheads="1"/>
          </p:cNvSpPr>
          <p:nvPr/>
        </p:nvSpPr>
        <p:spPr bwMode="auto">
          <a:xfrm>
            <a:off x="2286000" y="3081338"/>
            <a:ext cx="1304925" cy="327025"/>
          </a:xfrm>
          <a:prstGeom prst="rect">
            <a:avLst/>
          </a:prstGeom>
          <a:solidFill>
            <a:srgbClr val="3DEB3D"/>
          </a:solidFill>
          <a:ln w="36000">
            <a:solidFill>
              <a:srgbClr val="000000"/>
            </a:solidFill>
            <a:round/>
            <a:headEnd/>
            <a:tailEnd/>
          </a:ln>
        </p:spPr>
        <p:txBody>
          <a:bodyPr wrap="none" lIns="97967" tIns="57147" rIns="97967" bIns="57147" anchor="ctr"/>
          <a:lstStyle/>
          <a:p>
            <a:pPr algn="ctr">
              <a:tabLst>
                <a:tab pos="655638" algn="l"/>
              </a:tabLst>
            </a:pPr>
            <a:r>
              <a:rPr kumimoji="0" lang="en-GB" altLang="ja-JP">
                <a:solidFill>
                  <a:srgbClr val="000000"/>
                </a:solidFill>
                <a:latin typeface="IPAゴシック"/>
                <a:ea typeface="IPAゴシック"/>
                <a:cs typeface="IPAゴシック"/>
              </a:rPr>
              <a:t>Resource</a:t>
            </a:r>
          </a:p>
        </p:txBody>
      </p:sp>
      <p:cxnSp>
        <p:nvCxnSpPr>
          <p:cNvPr id="47147" name="AutoShape 43"/>
          <p:cNvCxnSpPr>
            <a:cxnSpLocks noChangeShapeType="1"/>
            <a:stCxn id="47119" idx="1"/>
            <a:endCxn id="47146" idx="3"/>
          </p:cNvCxnSpPr>
          <p:nvPr/>
        </p:nvCxnSpPr>
        <p:spPr bwMode="auto">
          <a:xfrm flipH="1">
            <a:off x="3590925" y="2106613"/>
            <a:ext cx="1143000" cy="1139825"/>
          </a:xfrm>
          <a:prstGeom prst="bentConnector3">
            <a:avLst>
              <a:gd name="adj1" fmla="val 50000"/>
            </a:avLst>
          </a:prstGeom>
          <a:noFill/>
          <a:ln w="9525">
            <a:solidFill>
              <a:srgbClr val="000000"/>
            </a:solidFill>
            <a:round/>
            <a:headEnd type="triangle" w="med" len="med"/>
            <a:tailEnd type="triangle" w="med" len="med"/>
          </a:ln>
        </p:spPr>
      </p:cxnSp>
      <p:sp>
        <p:nvSpPr>
          <p:cNvPr id="47148" name="Rectangle 44"/>
          <p:cNvSpPr>
            <a:spLocks noChangeArrowheads="1"/>
          </p:cNvSpPr>
          <p:nvPr/>
        </p:nvSpPr>
        <p:spPr bwMode="auto">
          <a:xfrm>
            <a:off x="1143000" y="4225925"/>
            <a:ext cx="4735513" cy="1304925"/>
          </a:xfrm>
          <a:prstGeom prst="rect">
            <a:avLst/>
          </a:prstGeom>
          <a:noFill/>
          <a:ln w="72000">
            <a:solidFill>
              <a:srgbClr val="FF3333"/>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47149" name="Text Box 45"/>
          <p:cNvSpPr txBox="1">
            <a:spLocks noChangeArrowheads="1"/>
          </p:cNvSpPr>
          <p:nvPr/>
        </p:nvSpPr>
        <p:spPr bwMode="auto">
          <a:xfrm>
            <a:off x="2214563" y="5929313"/>
            <a:ext cx="3205162" cy="4540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Lst>
            </a:pPr>
            <a:r>
              <a:rPr kumimoji="0" lang="en-GB" altLang="ja-JP" sz="2200">
                <a:solidFill>
                  <a:srgbClr val="000000"/>
                </a:solidFill>
                <a:latin typeface="IPAゴシック"/>
                <a:ea typeface="IPAゴシック"/>
                <a:cs typeface="IPAゴシック"/>
              </a:rPr>
              <a:t>Repeat stage #</a:t>
            </a:r>
          </a:p>
        </p:txBody>
      </p:sp>
      <p:sp>
        <p:nvSpPr>
          <p:cNvPr id="47150" name="Rectangle 46"/>
          <p:cNvSpPr>
            <a:spLocks noChangeArrowheads="1"/>
          </p:cNvSpPr>
          <p:nvPr/>
        </p:nvSpPr>
        <p:spPr bwMode="auto">
          <a:xfrm>
            <a:off x="6040438" y="1449388"/>
            <a:ext cx="2287587" cy="4081462"/>
          </a:xfrm>
          <a:prstGeom prst="rect">
            <a:avLst/>
          </a:prstGeom>
          <a:noFill/>
          <a:ln w="72000">
            <a:solidFill>
              <a:srgbClr val="0000FF"/>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47151" name="Line 48"/>
          <p:cNvSpPr>
            <a:spLocks noChangeShapeType="1"/>
          </p:cNvSpPr>
          <p:nvPr/>
        </p:nvSpPr>
        <p:spPr bwMode="auto">
          <a:xfrm flipH="1">
            <a:off x="8161338" y="5041900"/>
            <a:ext cx="657225" cy="1588"/>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52" name="Line 49"/>
          <p:cNvSpPr>
            <a:spLocks noChangeShapeType="1"/>
          </p:cNvSpPr>
          <p:nvPr/>
        </p:nvSpPr>
        <p:spPr bwMode="auto">
          <a:xfrm>
            <a:off x="327025" y="2101850"/>
            <a:ext cx="1468438" cy="1588"/>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47153" name="Line 51"/>
          <p:cNvSpPr>
            <a:spLocks noChangeShapeType="1"/>
          </p:cNvSpPr>
          <p:nvPr/>
        </p:nvSpPr>
        <p:spPr bwMode="auto">
          <a:xfrm flipH="1" flipV="1">
            <a:off x="1785938" y="5786438"/>
            <a:ext cx="428625" cy="357187"/>
          </a:xfrm>
          <a:prstGeom prst="line">
            <a:avLst/>
          </a:prstGeom>
          <a:noFill/>
          <a:ln w="72000">
            <a:solidFill>
              <a:srgbClr val="000000"/>
            </a:solidFill>
            <a:round/>
            <a:headEnd/>
            <a:tailEnd type="triangle" w="med" len="med"/>
          </a:ln>
        </p:spPr>
        <p:txBody>
          <a:bodyPr lIns="82945" tIns="41473" rIns="82945" bIns="41473"/>
          <a:lstStyle/>
          <a:p>
            <a:endParaRPr lang="ja-JP" altLang="en-US"/>
          </a:p>
        </p:txBody>
      </p:sp>
      <p:sp>
        <p:nvSpPr>
          <p:cNvPr id="47154" name="スライド番号プレースホルダ 56"/>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172158D-A4E9-4A95-8CDB-D09C9729D2D7}" type="slidenum">
              <a:rPr lang="en-US" altLang="ja-JP"/>
              <a:pPr fontAlgn="base">
                <a:spcBef>
                  <a:spcPct val="0"/>
                </a:spcBef>
                <a:spcAft>
                  <a:spcPct val="0"/>
                </a:spcAft>
              </a:pPr>
              <a:t>16</a:t>
            </a:fld>
            <a:endParaRPr lang="en-US" altLang="ja-JP"/>
          </a:p>
        </p:txBody>
      </p:sp>
      <p:sp>
        <p:nvSpPr>
          <p:cNvPr id="47155" name="フッター プレースホルダ 57"/>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idx="4294967295"/>
          </p:nvPr>
        </p:nvSpPr>
        <p:spPr>
          <a:xfrm>
            <a:off x="456480" y="273629"/>
            <a:ext cx="8229600" cy="1146360"/>
          </a:xfrm>
        </p:spPr>
        <p:txBody>
          <a:bodyPr lIns="82945" tIns="41473" rIns="82945" bIns="41473">
            <a:normAutofit/>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err="1" smtClean="0"/>
              <a:t>SystemC</a:t>
            </a:r>
            <a:r>
              <a:rPr lang="en-GB" dirty="0" smtClean="0"/>
              <a:t> generation flow</a:t>
            </a:r>
            <a:endParaRPr lang="en-GB" dirty="0"/>
          </a:p>
        </p:txBody>
      </p:sp>
      <p:sp>
        <p:nvSpPr>
          <p:cNvPr id="49154" name="Rectangle 2"/>
          <p:cNvSpPr>
            <a:spLocks noGrp="1" noChangeArrowheads="1"/>
          </p:cNvSpPr>
          <p:nvPr>
            <p:ph type="body" idx="4294967295"/>
          </p:nvPr>
        </p:nvSpPr>
        <p:spPr>
          <a:xfrm>
            <a:off x="241300" y="4083050"/>
            <a:ext cx="8661400" cy="2484438"/>
          </a:xfrm>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Determine control signals and generate module definitions from processor description and resource database information</a:t>
            </a:r>
          </a:p>
        </p:txBody>
      </p:sp>
      <p:sp>
        <p:nvSpPr>
          <p:cNvPr id="49155" name="AutoShape 3"/>
          <p:cNvSpPr>
            <a:spLocks noChangeArrowheads="1"/>
          </p:cNvSpPr>
          <p:nvPr/>
        </p:nvSpPr>
        <p:spPr bwMode="auto">
          <a:xfrm>
            <a:off x="327025" y="2940050"/>
            <a:ext cx="1306513" cy="979488"/>
          </a:xfrm>
          <a:prstGeom prst="foldedCorner">
            <a:avLst>
              <a:gd name="adj" fmla="val 1250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IPAゴシック"/>
                <a:ea typeface="IPAゴシック"/>
                <a:cs typeface="IPAゴシック"/>
              </a:rPr>
              <a:t>Processor</a:t>
            </a:r>
          </a:p>
          <a:p>
            <a:pPr algn="ctr">
              <a:tabLst>
                <a:tab pos="655638" algn="l"/>
              </a:tabLst>
            </a:pPr>
            <a:r>
              <a:rPr kumimoji="0" lang="en-GB" altLang="ja-JP">
                <a:solidFill>
                  <a:srgbClr val="000000"/>
                </a:solidFill>
                <a:latin typeface="IPAゴシック"/>
                <a:ea typeface="IPAゴシック"/>
                <a:cs typeface="IPAゴシック"/>
              </a:rPr>
              <a:t>desc.</a:t>
            </a:r>
          </a:p>
        </p:txBody>
      </p:sp>
      <p:sp>
        <p:nvSpPr>
          <p:cNvPr id="49156" name="AutoShape 4"/>
          <p:cNvSpPr>
            <a:spLocks noChangeArrowheads="1"/>
          </p:cNvSpPr>
          <p:nvPr/>
        </p:nvSpPr>
        <p:spPr bwMode="auto">
          <a:xfrm>
            <a:off x="1960563" y="1633538"/>
            <a:ext cx="1631950" cy="981075"/>
          </a:xfrm>
          <a:prstGeom prst="can">
            <a:avLst>
              <a:gd name="adj" fmla="val 25509"/>
            </a:avLst>
          </a:prstGeom>
          <a:solidFill>
            <a:srgbClr val="CCCCFF"/>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Resource</a:t>
            </a:r>
          </a:p>
          <a:p>
            <a:pPr algn="ctr">
              <a:tabLst>
                <a:tab pos="655638" algn="l"/>
                <a:tab pos="1312863" algn="l"/>
              </a:tabLst>
            </a:pPr>
            <a:r>
              <a:rPr kumimoji="0" lang="en-GB" altLang="ja-JP">
                <a:solidFill>
                  <a:srgbClr val="000000"/>
                </a:solidFill>
                <a:latin typeface="IPAゴシック"/>
                <a:ea typeface="IPAゴシック"/>
                <a:cs typeface="IPAゴシック"/>
              </a:rPr>
              <a:t>Database</a:t>
            </a:r>
          </a:p>
        </p:txBody>
      </p:sp>
      <p:sp>
        <p:nvSpPr>
          <p:cNvPr id="49157" name="Rectangle 5"/>
          <p:cNvSpPr>
            <a:spLocks noChangeArrowheads="1"/>
          </p:cNvSpPr>
          <p:nvPr/>
        </p:nvSpPr>
        <p:spPr bwMode="auto">
          <a:xfrm>
            <a:off x="1960563" y="2940050"/>
            <a:ext cx="1631950" cy="979488"/>
          </a:xfrm>
          <a:prstGeom prst="rect">
            <a:avLst/>
          </a:prstGeom>
          <a:solidFill>
            <a:srgbClr val="FFCC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Ctrl. Signal</a:t>
            </a:r>
          </a:p>
          <a:p>
            <a:pPr algn="ctr">
              <a:tabLst>
                <a:tab pos="655638" algn="l"/>
                <a:tab pos="1312863" algn="l"/>
              </a:tabLst>
            </a:pPr>
            <a:r>
              <a:rPr kumimoji="0" lang="en-GB" altLang="ja-JP">
                <a:solidFill>
                  <a:srgbClr val="000000"/>
                </a:solidFill>
                <a:latin typeface="IPAゴシック"/>
                <a:ea typeface="IPAゴシック"/>
                <a:cs typeface="IPAゴシック"/>
              </a:rPr>
              <a:t>information</a:t>
            </a:r>
          </a:p>
        </p:txBody>
      </p:sp>
      <p:sp>
        <p:nvSpPr>
          <p:cNvPr id="49158" name="AutoShape 6"/>
          <p:cNvSpPr>
            <a:spLocks noChangeArrowheads="1"/>
          </p:cNvSpPr>
          <p:nvPr/>
        </p:nvSpPr>
        <p:spPr bwMode="auto">
          <a:xfrm>
            <a:off x="3917950" y="2940050"/>
            <a:ext cx="1470025" cy="979488"/>
          </a:xfrm>
          <a:prstGeom prst="foldedCorner">
            <a:avLst>
              <a:gd name="adj" fmla="val 1250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Definition</a:t>
            </a:r>
          </a:p>
          <a:p>
            <a:pPr algn="ctr">
              <a:tabLst>
                <a:tab pos="655638" algn="l"/>
                <a:tab pos="1312863" algn="l"/>
              </a:tabLst>
            </a:pPr>
            <a:r>
              <a:rPr kumimoji="0" lang="en-GB" altLang="ja-JP">
                <a:solidFill>
                  <a:srgbClr val="000000"/>
                </a:solidFill>
                <a:latin typeface="IPAゴシック"/>
                <a:ea typeface="IPAゴシック"/>
                <a:cs typeface="IPAゴシック"/>
              </a:rPr>
              <a:t>of modules</a:t>
            </a:r>
          </a:p>
        </p:txBody>
      </p:sp>
      <p:sp>
        <p:nvSpPr>
          <p:cNvPr id="49159" name="Rectangle 7"/>
          <p:cNvSpPr>
            <a:spLocks noChangeArrowheads="1"/>
          </p:cNvSpPr>
          <p:nvPr/>
        </p:nvSpPr>
        <p:spPr bwMode="auto">
          <a:xfrm>
            <a:off x="5715000" y="2857496"/>
            <a:ext cx="1470025" cy="1143008"/>
          </a:xfrm>
          <a:prstGeom prst="rect">
            <a:avLst/>
          </a:prstGeom>
          <a:solidFill>
            <a:srgbClr val="FFCC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Generation</a:t>
            </a:r>
          </a:p>
          <a:p>
            <a:pPr algn="ctr">
              <a:tabLst>
                <a:tab pos="655638" algn="l"/>
                <a:tab pos="1312863" algn="l"/>
              </a:tabLst>
            </a:pPr>
            <a:r>
              <a:rPr kumimoji="0" lang="en-GB" altLang="ja-JP">
                <a:solidFill>
                  <a:srgbClr val="000000"/>
                </a:solidFill>
                <a:latin typeface="IPAゴシック"/>
                <a:ea typeface="IPAゴシック"/>
                <a:cs typeface="IPAゴシック"/>
              </a:rPr>
              <a:t>of</a:t>
            </a:r>
          </a:p>
          <a:p>
            <a:pPr algn="ctr">
              <a:tabLst>
                <a:tab pos="655638" algn="l"/>
                <a:tab pos="1312863" algn="l"/>
              </a:tabLst>
            </a:pPr>
            <a:r>
              <a:rPr kumimoji="0" lang="en-GB" altLang="ja-JP">
                <a:solidFill>
                  <a:srgbClr val="000000"/>
                </a:solidFill>
                <a:latin typeface="IPAゴシック"/>
                <a:ea typeface="IPAゴシック"/>
                <a:cs typeface="IPAゴシック"/>
              </a:rPr>
              <a:t>SystemC</a:t>
            </a:r>
          </a:p>
          <a:p>
            <a:pPr algn="ctr">
              <a:tabLst>
                <a:tab pos="655638" algn="l"/>
                <a:tab pos="1312863" algn="l"/>
              </a:tabLst>
            </a:pPr>
            <a:r>
              <a:rPr kumimoji="0" lang="en-GB" altLang="ja-JP">
                <a:solidFill>
                  <a:srgbClr val="000000"/>
                </a:solidFill>
                <a:latin typeface="IPAゴシック"/>
                <a:ea typeface="IPAゴシック"/>
                <a:cs typeface="IPAゴシック"/>
              </a:rPr>
              <a:t>desc.</a:t>
            </a:r>
          </a:p>
        </p:txBody>
      </p:sp>
      <p:sp>
        <p:nvSpPr>
          <p:cNvPr id="49160" name="Rectangle 8"/>
          <p:cNvSpPr>
            <a:spLocks noChangeArrowheads="1"/>
          </p:cNvSpPr>
          <p:nvPr/>
        </p:nvSpPr>
        <p:spPr bwMode="auto">
          <a:xfrm>
            <a:off x="5715000" y="1633538"/>
            <a:ext cx="1470025" cy="981075"/>
          </a:xfrm>
          <a:prstGeom prst="rect">
            <a:avLst/>
          </a:prstGeom>
          <a:solidFill>
            <a:srgbClr val="FFCC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IPAゴシック"/>
                <a:ea typeface="IPAゴシック"/>
                <a:cs typeface="IPAゴシック"/>
              </a:rPr>
              <a:t>SystemC</a:t>
            </a:r>
          </a:p>
          <a:p>
            <a:pPr algn="ctr">
              <a:tabLst>
                <a:tab pos="655638" algn="l"/>
                <a:tab pos="1312863" algn="l"/>
              </a:tabLst>
            </a:pPr>
            <a:r>
              <a:rPr kumimoji="0" lang="en-GB" altLang="ja-JP">
                <a:solidFill>
                  <a:srgbClr val="000000"/>
                </a:solidFill>
                <a:latin typeface="IPAゴシック"/>
                <a:ea typeface="IPAゴシック"/>
                <a:cs typeface="IPAゴシック"/>
              </a:rPr>
              <a:t>desc. of</a:t>
            </a:r>
          </a:p>
          <a:p>
            <a:pPr algn="ctr">
              <a:tabLst>
                <a:tab pos="655638" algn="l"/>
                <a:tab pos="1312863" algn="l"/>
              </a:tabLst>
            </a:pPr>
            <a:r>
              <a:rPr kumimoji="0" lang="en-GB" altLang="ja-JP">
                <a:solidFill>
                  <a:srgbClr val="000000"/>
                </a:solidFill>
                <a:latin typeface="IPAゴシック"/>
                <a:ea typeface="IPAゴシック"/>
                <a:cs typeface="IPAゴシック"/>
              </a:rPr>
              <a:t>resources</a:t>
            </a:r>
          </a:p>
        </p:txBody>
      </p:sp>
      <p:cxnSp>
        <p:nvCxnSpPr>
          <p:cNvPr id="49161" name="AutoShape 9"/>
          <p:cNvCxnSpPr>
            <a:cxnSpLocks noChangeShapeType="1"/>
            <a:stCxn id="49155" idx="3"/>
            <a:endCxn id="49157" idx="1"/>
          </p:cNvCxnSpPr>
          <p:nvPr/>
        </p:nvCxnSpPr>
        <p:spPr bwMode="auto">
          <a:xfrm>
            <a:off x="1631950" y="3429000"/>
            <a:ext cx="327025" cy="1588"/>
          </a:xfrm>
          <a:prstGeom prst="straightConnector1">
            <a:avLst/>
          </a:prstGeom>
          <a:noFill/>
          <a:ln w="9525">
            <a:solidFill>
              <a:srgbClr val="000000"/>
            </a:solidFill>
            <a:round/>
            <a:headEnd/>
            <a:tailEnd type="triangle" w="med" len="med"/>
          </a:ln>
        </p:spPr>
      </p:cxnSp>
      <p:cxnSp>
        <p:nvCxnSpPr>
          <p:cNvPr id="49162" name="AutoShape 10"/>
          <p:cNvCxnSpPr>
            <a:cxnSpLocks noChangeShapeType="1"/>
            <a:stCxn id="49156" idx="3"/>
            <a:endCxn id="49157" idx="0"/>
          </p:cNvCxnSpPr>
          <p:nvPr/>
        </p:nvCxnSpPr>
        <p:spPr bwMode="auto">
          <a:xfrm>
            <a:off x="2774950" y="2613025"/>
            <a:ext cx="1588" cy="327025"/>
          </a:xfrm>
          <a:prstGeom prst="straightConnector1">
            <a:avLst/>
          </a:prstGeom>
          <a:noFill/>
          <a:ln w="9525">
            <a:solidFill>
              <a:srgbClr val="000000"/>
            </a:solidFill>
            <a:round/>
            <a:headEnd/>
            <a:tailEnd type="triangle" w="med" len="med"/>
          </a:ln>
        </p:spPr>
      </p:cxnSp>
      <p:cxnSp>
        <p:nvCxnSpPr>
          <p:cNvPr id="49163" name="AutoShape 11"/>
          <p:cNvCxnSpPr>
            <a:cxnSpLocks noChangeShapeType="1"/>
            <a:stCxn id="49157" idx="3"/>
            <a:endCxn id="49158" idx="1"/>
          </p:cNvCxnSpPr>
          <p:nvPr/>
        </p:nvCxnSpPr>
        <p:spPr bwMode="auto">
          <a:xfrm>
            <a:off x="3590925" y="3429000"/>
            <a:ext cx="327025" cy="1588"/>
          </a:xfrm>
          <a:prstGeom prst="straightConnector1">
            <a:avLst/>
          </a:prstGeom>
          <a:noFill/>
          <a:ln w="9525">
            <a:solidFill>
              <a:srgbClr val="000000"/>
            </a:solidFill>
            <a:round/>
            <a:headEnd/>
            <a:tailEnd type="triangle" w="med" len="med"/>
          </a:ln>
        </p:spPr>
      </p:cxnSp>
      <p:cxnSp>
        <p:nvCxnSpPr>
          <p:cNvPr id="49164" name="AutoShape 12"/>
          <p:cNvCxnSpPr>
            <a:cxnSpLocks noChangeShapeType="1"/>
            <a:stCxn id="49158" idx="3"/>
            <a:endCxn id="49159" idx="1"/>
          </p:cNvCxnSpPr>
          <p:nvPr/>
        </p:nvCxnSpPr>
        <p:spPr bwMode="auto">
          <a:xfrm flipV="1">
            <a:off x="5387975" y="3429000"/>
            <a:ext cx="327025" cy="794"/>
          </a:xfrm>
          <a:prstGeom prst="straightConnector1">
            <a:avLst/>
          </a:prstGeom>
          <a:noFill/>
          <a:ln w="9525">
            <a:solidFill>
              <a:srgbClr val="000000"/>
            </a:solidFill>
            <a:round/>
            <a:headEnd/>
            <a:tailEnd type="triangle" w="med" len="med"/>
          </a:ln>
        </p:spPr>
      </p:cxnSp>
      <p:cxnSp>
        <p:nvCxnSpPr>
          <p:cNvPr id="49165" name="AutoShape 13"/>
          <p:cNvCxnSpPr>
            <a:cxnSpLocks noChangeShapeType="1"/>
            <a:stCxn id="49156" idx="4"/>
            <a:endCxn id="49160" idx="1"/>
          </p:cNvCxnSpPr>
          <p:nvPr/>
        </p:nvCxnSpPr>
        <p:spPr bwMode="auto">
          <a:xfrm>
            <a:off x="3590925" y="2122488"/>
            <a:ext cx="2122488" cy="1587"/>
          </a:xfrm>
          <a:prstGeom prst="straightConnector1">
            <a:avLst/>
          </a:prstGeom>
          <a:noFill/>
          <a:ln w="9525">
            <a:solidFill>
              <a:srgbClr val="000000"/>
            </a:solidFill>
            <a:round/>
            <a:headEnd/>
            <a:tailEnd type="triangle" w="med" len="med"/>
          </a:ln>
        </p:spPr>
      </p:cxnSp>
      <p:cxnSp>
        <p:nvCxnSpPr>
          <p:cNvPr id="49166" name="AutoShape 14"/>
          <p:cNvCxnSpPr>
            <a:cxnSpLocks noChangeShapeType="1"/>
            <a:stCxn id="49160" idx="3"/>
            <a:endCxn id="49168" idx="1"/>
          </p:cNvCxnSpPr>
          <p:nvPr/>
        </p:nvCxnSpPr>
        <p:spPr bwMode="auto">
          <a:xfrm>
            <a:off x="7183438" y="2122488"/>
            <a:ext cx="490537" cy="571500"/>
          </a:xfrm>
          <a:prstGeom prst="bentConnector3">
            <a:avLst>
              <a:gd name="adj1" fmla="val 50000"/>
            </a:avLst>
          </a:prstGeom>
          <a:noFill/>
          <a:ln w="9525">
            <a:solidFill>
              <a:srgbClr val="000000"/>
            </a:solidFill>
            <a:round/>
            <a:headEnd/>
            <a:tailEnd type="triangle" w="med" len="med"/>
          </a:ln>
        </p:spPr>
      </p:cxnSp>
      <p:cxnSp>
        <p:nvCxnSpPr>
          <p:cNvPr id="49167" name="AutoShape 15"/>
          <p:cNvCxnSpPr>
            <a:cxnSpLocks noChangeShapeType="1"/>
            <a:stCxn id="49159" idx="3"/>
            <a:endCxn id="49168" idx="1"/>
          </p:cNvCxnSpPr>
          <p:nvPr/>
        </p:nvCxnSpPr>
        <p:spPr bwMode="auto">
          <a:xfrm flipV="1">
            <a:off x="7185025" y="2695576"/>
            <a:ext cx="488950" cy="733424"/>
          </a:xfrm>
          <a:prstGeom prst="bentConnector3">
            <a:avLst>
              <a:gd name="adj1" fmla="val 50000"/>
            </a:avLst>
          </a:prstGeom>
          <a:noFill/>
          <a:ln w="9525">
            <a:solidFill>
              <a:srgbClr val="000000"/>
            </a:solidFill>
            <a:round/>
            <a:headEnd/>
            <a:tailEnd type="triangle" w="med" len="med"/>
          </a:ln>
        </p:spPr>
      </p:cxnSp>
      <p:sp>
        <p:nvSpPr>
          <p:cNvPr id="49168" name="AutoShape 16"/>
          <p:cNvSpPr>
            <a:spLocks noChangeArrowheads="1"/>
          </p:cNvSpPr>
          <p:nvPr/>
        </p:nvSpPr>
        <p:spPr bwMode="auto">
          <a:xfrm>
            <a:off x="7673975" y="1960563"/>
            <a:ext cx="1143000" cy="1470025"/>
          </a:xfrm>
          <a:prstGeom prst="foldedCorner">
            <a:avLst>
              <a:gd name="adj" fmla="val 1250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IPAゴシック"/>
                <a:ea typeface="IPAゴシック"/>
                <a:cs typeface="IPAゴシック"/>
              </a:rPr>
              <a:t>SystemC</a:t>
            </a:r>
          </a:p>
          <a:p>
            <a:pPr algn="ctr">
              <a:tabLst>
                <a:tab pos="655638" algn="l"/>
              </a:tabLst>
            </a:pPr>
            <a:r>
              <a:rPr kumimoji="0" lang="en-GB" altLang="ja-JP">
                <a:solidFill>
                  <a:srgbClr val="000000"/>
                </a:solidFill>
                <a:latin typeface="IPAゴシック"/>
                <a:ea typeface="IPAゴシック"/>
                <a:cs typeface="IPAゴシック"/>
              </a:rPr>
              <a:t>desc. Of</a:t>
            </a:r>
          </a:p>
          <a:p>
            <a:pPr algn="ctr">
              <a:tabLst>
                <a:tab pos="655638" algn="l"/>
              </a:tabLst>
            </a:pPr>
            <a:r>
              <a:rPr kumimoji="0" lang="en-GB" altLang="ja-JP">
                <a:solidFill>
                  <a:srgbClr val="000000"/>
                </a:solidFill>
                <a:latin typeface="IPAゴシック"/>
                <a:ea typeface="IPAゴシック"/>
                <a:cs typeface="IPAゴシック"/>
              </a:rPr>
              <a:t>ASIP</a:t>
            </a:r>
          </a:p>
        </p:txBody>
      </p:sp>
      <p:sp>
        <p:nvSpPr>
          <p:cNvPr id="49169" name="スライド番号プレースホルダ 17"/>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60F82944-E859-4730-8013-C1EAC68FE2A6}" type="slidenum">
              <a:rPr lang="en-US" altLang="ja-JP"/>
              <a:pPr fontAlgn="base">
                <a:spcBef>
                  <a:spcPct val="0"/>
                </a:spcBef>
                <a:spcAft>
                  <a:spcPct val="0"/>
                </a:spcAft>
              </a:pPr>
              <a:t>17</a:t>
            </a:fld>
            <a:endParaRPr lang="en-US" altLang="ja-JP"/>
          </a:p>
        </p:txBody>
      </p:sp>
      <p:sp>
        <p:nvSpPr>
          <p:cNvPr id="49170" name="フッター プレースホルダ 18"/>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idx="1"/>
          </p:nvPr>
        </p:nvSpPr>
        <p:spPr>
          <a:xfrm>
            <a:off x="457200" y="1481138"/>
            <a:ext cx="4186238" cy="4525962"/>
          </a:xfrm>
        </p:spPr>
        <p:txBody>
          <a:bodyPr lIns="82945" tIns="41473" rIns="82945" bIns="41473">
            <a:normAutofit/>
          </a:bodyPr>
          <a:lstStyle/>
          <a:p>
            <a:pPr>
              <a:buSzPct val="100000"/>
              <a:buFont typeface="Wingdings" pitchFamily="2" charset="2"/>
              <a:buAutoNum type="arabicPeriod"/>
              <a:tabLst>
                <a:tab pos="655638" algn="l"/>
                <a:tab pos="1312863" algn="l"/>
                <a:tab pos="1968500" algn="l"/>
                <a:tab pos="2625725" algn="l"/>
                <a:tab pos="3282950" algn="l"/>
                <a:tab pos="3938588" algn="l"/>
              </a:tabLst>
            </a:pPr>
            <a:r>
              <a:rPr lang="en-GB" sz="2400" dirty="0" smtClean="0"/>
              <a:t>Analyze resource connections and ctrl signals each instruction</a:t>
            </a:r>
          </a:p>
          <a:p>
            <a:pPr>
              <a:buSzPct val="100000"/>
              <a:buFont typeface="Wingdings" pitchFamily="2" charset="2"/>
              <a:buAutoNum type="arabicPeriod"/>
              <a:tabLst>
                <a:tab pos="655638" algn="l"/>
                <a:tab pos="1312863" algn="l"/>
                <a:tab pos="1968500" algn="l"/>
                <a:tab pos="2625725" algn="l"/>
                <a:tab pos="3282950" algn="l"/>
                <a:tab pos="3938588" algn="l"/>
              </a:tabLst>
            </a:pPr>
            <a:r>
              <a:rPr lang="en-GB" altLang="ja-JP" sz="2400" dirty="0" smtClean="0"/>
              <a:t>Merge same resources</a:t>
            </a:r>
          </a:p>
          <a:p>
            <a:pPr>
              <a:buSzPct val="100000"/>
              <a:buFont typeface="Wingdings" pitchFamily="2" charset="2"/>
              <a:buAutoNum type="arabicPeriod"/>
              <a:tabLst>
                <a:tab pos="655638" algn="l"/>
                <a:tab pos="1312863" algn="l"/>
                <a:tab pos="1968500" algn="l"/>
                <a:tab pos="2625725" algn="l"/>
                <a:tab pos="3282950" algn="l"/>
                <a:tab pos="3938588" algn="l"/>
              </a:tabLst>
            </a:pPr>
            <a:r>
              <a:rPr lang="en-GB" altLang="ja-JP" sz="2400" dirty="0" smtClean="0"/>
              <a:t>Insert </a:t>
            </a:r>
            <a:r>
              <a:rPr lang="en-GB" altLang="ja-JP" sz="2400" dirty="0" err="1" smtClean="0"/>
              <a:t>mux</a:t>
            </a:r>
            <a:r>
              <a:rPr lang="en-GB" altLang="ja-JP" sz="2400" dirty="0" smtClean="0"/>
              <a:t> and pipeline registers</a:t>
            </a:r>
          </a:p>
          <a:p>
            <a:pPr>
              <a:buSzPct val="100000"/>
              <a:buFont typeface="Wingdings" pitchFamily="2" charset="2"/>
              <a:buAutoNum type="arabicPeriod"/>
              <a:tabLst>
                <a:tab pos="655638" algn="l"/>
                <a:tab pos="1312863" algn="l"/>
                <a:tab pos="1968500" algn="l"/>
                <a:tab pos="2625725" algn="l"/>
                <a:tab pos="3282950" algn="l"/>
                <a:tab pos="3938588" algn="l"/>
              </a:tabLst>
            </a:pPr>
            <a:r>
              <a:rPr lang="en-GB" altLang="ja-JP" sz="2400" dirty="0" smtClean="0"/>
              <a:t>Generate control signals</a:t>
            </a:r>
          </a:p>
          <a:p>
            <a:pPr>
              <a:buSzPct val="100000"/>
              <a:buFont typeface="Wingdings" pitchFamily="2" charset="2"/>
              <a:buAutoNum type="arabicPeriod"/>
              <a:tabLst>
                <a:tab pos="655638" algn="l"/>
                <a:tab pos="1312863" algn="l"/>
                <a:tab pos="1968500" algn="l"/>
                <a:tab pos="2625725" algn="l"/>
                <a:tab pos="3282950" algn="l"/>
                <a:tab pos="3938588" algn="l"/>
              </a:tabLst>
            </a:pPr>
            <a:r>
              <a:rPr lang="en-GB" altLang="ja-JP" sz="2400" dirty="0" smtClean="0"/>
              <a:t>Generate module definition according to types</a:t>
            </a:r>
          </a:p>
          <a:p>
            <a:pPr>
              <a:buSzPct val="100000"/>
              <a:buFont typeface="Wingdings" pitchFamily="2" charset="2"/>
              <a:buAutoNum type="arabicPeriod"/>
              <a:tabLst>
                <a:tab pos="655638" algn="l"/>
                <a:tab pos="1312863" algn="l"/>
                <a:tab pos="1968500" algn="l"/>
                <a:tab pos="2625725" algn="l"/>
                <a:tab pos="3282950" algn="l"/>
                <a:tab pos="3938588" algn="l"/>
              </a:tabLst>
            </a:pPr>
            <a:r>
              <a:rPr lang="en-GB" altLang="ja-JP" sz="2400" dirty="0" smtClean="0"/>
              <a:t>Generate </a:t>
            </a:r>
            <a:r>
              <a:rPr lang="en-GB" altLang="ja-JP" sz="2400" dirty="0" err="1" smtClean="0"/>
              <a:t>SystemC</a:t>
            </a:r>
            <a:endParaRPr lang="en-GB" altLang="ja-JP" sz="2400" dirty="0" smtClean="0"/>
          </a:p>
        </p:txBody>
      </p:sp>
      <p:sp>
        <p:nvSpPr>
          <p:cNvPr id="12289"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err="1" smtClean="0"/>
              <a:t>SystemC</a:t>
            </a:r>
            <a:r>
              <a:rPr lang="en-GB" dirty="0" smtClean="0"/>
              <a:t> generation from processor description (outline)</a:t>
            </a:r>
            <a:endParaRPr lang="en-GB" dirty="0"/>
          </a:p>
        </p:txBody>
      </p:sp>
      <p:sp>
        <p:nvSpPr>
          <p:cNvPr id="51203" name="Rectangle 3"/>
          <p:cNvSpPr>
            <a:spLocks noChangeArrowheads="1"/>
          </p:cNvSpPr>
          <p:nvPr/>
        </p:nvSpPr>
        <p:spPr bwMode="auto">
          <a:xfrm>
            <a:off x="5224463" y="1633538"/>
            <a:ext cx="327025" cy="327025"/>
          </a:xfrm>
          <a:prstGeom prst="rect">
            <a:avLst/>
          </a:prstGeom>
          <a:solidFill>
            <a:srgbClr val="99CCFF"/>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A</a:t>
            </a:r>
          </a:p>
        </p:txBody>
      </p:sp>
      <p:sp>
        <p:nvSpPr>
          <p:cNvPr id="51204" name="Rectangle 4"/>
          <p:cNvSpPr>
            <a:spLocks noChangeArrowheads="1"/>
          </p:cNvSpPr>
          <p:nvPr/>
        </p:nvSpPr>
        <p:spPr bwMode="auto">
          <a:xfrm>
            <a:off x="5224463" y="2449513"/>
            <a:ext cx="327025" cy="327025"/>
          </a:xfrm>
          <a:prstGeom prst="rect">
            <a:avLst/>
          </a:prstGeom>
          <a:solidFill>
            <a:srgbClr val="E6FF00"/>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C</a:t>
            </a:r>
          </a:p>
        </p:txBody>
      </p:sp>
      <p:cxnSp>
        <p:nvCxnSpPr>
          <p:cNvPr id="51205" name="AutoShape 5"/>
          <p:cNvCxnSpPr>
            <a:cxnSpLocks noChangeShapeType="1"/>
            <a:stCxn id="51203" idx="2"/>
            <a:endCxn id="51204" idx="0"/>
          </p:cNvCxnSpPr>
          <p:nvPr/>
        </p:nvCxnSpPr>
        <p:spPr bwMode="auto">
          <a:xfrm>
            <a:off x="5387975" y="1960563"/>
            <a:ext cx="1588" cy="488950"/>
          </a:xfrm>
          <a:prstGeom prst="straightConnector1">
            <a:avLst/>
          </a:prstGeom>
          <a:noFill/>
          <a:ln w="9525">
            <a:solidFill>
              <a:srgbClr val="000000"/>
            </a:solidFill>
            <a:round/>
            <a:headEnd/>
            <a:tailEnd type="triangle" w="med" len="med"/>
          </a:ln>
        </p:spPr>
      </p:cxnSp>
      <p:sp>
        <p:nvSpPr>
          <p:cNvPr id="51206" name="Text Box 6"/>
          <p:cNvSpPr txBox="1">
            <a:spLocks noChangeArrowheads="1"/>
          </p:cNvSpPr>
          <p:nvPr/>
        </p:nvSpPr>
        <p:spPr bwMode="auto">
          <a:xfrm>
            <a:off x="5086350" y="2776538"/>
            <a:ext cx="815975" cy="390525"/>
          </a:xfrm>
          <a:prstGeom prst="rect">
            <a:avLst/>
          </a:prstGeom>
          <a:noFill/>
          <a:ln w="9525">
            <a:noFill/>
            <a:round/>
            <a:headEnd/>
            <a:tailEnd/>
          </a:ln>
        </p:spPr>
        <p:txBody>
          <a:bodyPr wrap="none" lIns="81639" tIns="40820" rIns="81639" bIns="40820"/>
          <a:lstStyle/>
          <a:p>
            <a:pPr>
              <a:tabLst>
                <a:tab pos="655638" algn="l"/>
              </a:tabLst>
            </a:pPr>
            <a:r>
              <a:rPr kumimoji="0" lang="en-GB" altLang="ja-JP">
                <a:solidFill>
                  <a:srgbClr val="000000"/>
                </a:solidFill>
                <a:latin typeface="IPAゴシック"/>
                <a:ea typeface="IPAゴシック"/>
                <a:cs typeface="IPAゴシック"/>
              </a:rPr>
              <a:t>Inst.1</a:t>
            </a:r>
          </a:p>
        </p:txBody>
      </p:sp>
      <p:sp>
        <p:nvSpPr>
          <p:cNvPr id="51207" name="Rectangle 7"/>
          <p:cNvSpPr>
            <a:spLocks noChangeArrowheads="1"/>
          </p:cNvSpPr>
          <p:nvPr/>
        </p:nvSpPr>
        <p:spPr bwMode="auto">
          <a:xfrm>
            <a:off x="5975350" y="1633538"/>
            <a:ext cx="327025" cy="327025"/>
          </a:xfrm>
          <a:prstGeom prst="rect">
            <a:avLst/>
          </a:prstGeom>
          <a:solidFill>
            <a:srgbClr val="3DEB3D"/>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B</a:t>
            </a:r>
          </a:p>
        </p:txBody>
      </p:sp>
      <p:sp>
        <p:nvSpPr>
          <p:cNvPr id="51208" name="Rectangle 8"/>
          <p:cNvSpPr>
            <a:spLocks noChangeArrowheads="1"/>
          </p:cNvSpPr>
          <p:nvPr/>
        </p:nvSpPr>
        <p:spPr bwMode="auto">
          <a:xfrm>
            <a:off x="6367463" y="2449513"/>
            <a:ext cx="327025" cy="327025"/>
          </a:xfrm>
          <a:prstGeom prst="rect">
            <a:avLst/>
          </a:prstGeom>
          <a:solidFill>
            <a:srgbClr val="FF6633"/>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D</a:t>
            </a:r>
          </a:p>
        </p:txBody>
      </p:sp>
      <p:cxnSp>
        <p:nvCxnSpPr>
          <p:cNvPr id="51209" name="AutoShape 9"/>
          <p:cNvCxnSpPr>
            <a:cxnSpLocks noChangeShapeType="1"/>
            <a:stCxn id="51207" idx="2"/>
            <a:endCxn id="51208" idx="0"/>
          </p:cNvCxnSpPr>
          <p:nvPr/>
        </p:nvCxnSpPr>
        <p:spPr bwMode="auto">
          <a:xfrm>
            <a:off x="6140450" y="1960563"/>
            <a:ext cx="392113" cy="488950"/>
          </a:xfrm>
          <a:prstGeom prst="straightConnector1">
            <a:avLst/>
          </a:prstGeom>
          <a:noFill/>
          <a:ln w="9525">
            <a:solidFill>
              <a:srgbClr val="000000"/>
            </a:solidFill>
            <a:round/>
            <a:headEnd/>
            <a:tailEnd type="triangle" w="med" len="med"/>
          </a:ln>
        </p:spPr>
      </p:cxnSp>
      <p:sp>
        <p:nvSpPr>
          <p:cNvPr id="51210" name="Text Box 10"/>
          <p:cNvSpPr txBox="1">
            <a:spLocks noChangeArrowheads="1"/>
          </p:cNvSpPr>
          <p:nvPr/>
        </p:nvSpPr>
        <p:spPr bwMode="auto">
          <a:xfrm>
            <a:off x="6000750" y="2786063"/>
            <a:ext cx="815975" cy="390525"/>
          </a:xfrm>
          <a:prstGeom prst="rect">
            <a:avLst/>
          </a:prstGeom>
          <a:noFill/>
          <a:ln w="9525">
            <a:noFill/>
            <a:round/>
            <a:headEnd/>
            <a:tailEnd/>
          </a:ln>
        </p:spPr>
        <p:txBody>
          <a:bodyPr wrap="none" lIns="81639" tIns="40820" rIns="81639" bIns="40820"/>
          <a:lstStyle/>
          <a:p>
            <a:pPr>
              <a:tabLst>
                <a:tab pos="655638" algn="l"/>
              </a:tabLst>
            </a:pPr>
            <a:r>
              <a:rPr kumimoji="0" lang="en-GB" altLang="ja-JP">
                <a:solidFill>
                  <a:srgbClr val="000000"/>
                </a:solidFill>
                <a:latin typeface="IPAゴシック"/>
                <a:ea typeface="IPAゴシック"/>
                <a:cs typeface="IPAゴシック"/>
              </a:rPr>
              <a:t>Inst.2</a:t>
            </a:r>
          </a:p>
        </p:txBody>
      </p:sp>
      <p:sp>
        <p:nvSpPr>
          <p:cNvPr id="51211" name="Rectangle 11"/>
          <p:cNvSpPr>
            <a:spLocks noChangeArrowheads="1"/>
          </p:cNvSpPr>
          <p:nvPr/>
        </p:nvSpPr>
        <p:spPr bwMode="auto">
          <a:xfrm>
            <a:off x="5878513" y="2449513"/>
            <a:ext cx="327025" cy="327025"/>
          </a:xfrm>
          <a:prstGeom prst="rect">
            <a:avLst/>
          </a:prstGeom>
          <a:solidFill>
            <a:srgbClr val="E6FF00"/>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C</a:t>
            </a:r>
          </a:p>
        </p:txBody>
      </p:sp>
      <p:cxnSp>
        <p:nvCxnSpPr>
          <p:cNvPr id="51212" name="AutoShape 12"/>
          <p:cNvCxnSpPr>
            <a:cxnSpLocks noChangeShapeType="1"/>
            <a:stCxn id="51207" idx="2"/>
            <a:endCxn id="51211" idx="0"/>
          </p:cNvCxnSpPr>
          <p:nvPr/>
        </p:nvCxnSpPr>
        <p:spPr bwMode="auto">
          <a:xfrm flipH="1">
            <a:off x="6040438" y="1960563"/>
            <a:ext cx="98425" cy="488950"/>
          </a:xfrm>
          <a:prstGeom prst="straightConnector1">
            <a:avLst/>
          </a:prstGeom>
          <a:noFill/>
          <a:ln w="9525">
            <a:solidFill>
              <a:srgbClr val="000000"/>
            </a:solidFill>
            <a:round/>
            <a:headEnd/>
            <a:tailEnd type="triangle" w="med" len="med"/>
          </a:ln>
        </p:spPr>
      </p:cxnSp>
      <p:sp>
        <p:nvSpPr>
          <p:cNvPr id="51213" name="AutoShape 13"/>
          <p:cNvSpPr>
            <a:spLocks noChangeArrowheads="1"/>
          </p:cNvSpPr>
          <p:nvPr/>
        </p:nvSpPr>
        <p:spPr bwMode="auto">
          <a:xfrm>
            <a:off x="6858000" y="2122488"/>
            <a:ext cx="325438" cy="327025"/>
          </a:xfrm>
          <a:prstGeom prst="rightArrow">
            <a:avLst>
              <a:gd name="adj1" fmla="val 45463"/>
              <a:gd name="adj2" fmla="val 61319"/>
            </a:avLst>
          </a:prstGeom>
          <a:gradFill rotWithShape="0">
            <a:gsLst>
              <a:gs pos="0">
                <a:srgbClr val="000080"/>
              </a:gs>
              <a:gs pos="100000">
                <a:srgbClr val="FFFFFF"/>
              </a:gs>
            </a:gsLst>
            <a:lin ang="2700000" scaled="1"/>
          </a:gra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51214" name="Rectangle 14"/>
          <p:cNvSpPr>
            <a:spLocks noChangeArrowheads="1"/>
          </p:cNvSpPr>
          <p:nvPr/>
        </p:nvSpPr>
        <p:spPr bwMode="auto">
          <a:xfrm>
            <a:off x="7575550" y="1633538"/>
            <a:ext cx="327025" cy="327025"/>
          </a:xfrm>
          <a:prstGeom prst="rect">
            <a:avLst/>
          </a:prstGeom>
          <a:solidFill>
            <a:srgbClr val="99CCFF"/>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A</a:t>
            </a:r>
          </a:p>
        </p:txBody>
      </p:sp>
      <p:cxnSp>
        <p:nvCxnSpPr>
          <p:cNvPr id="51215" name="AutoShape 15"/>
          <p:cNvCxnSpPr>
            <a:cxnSpLocks noChangeShapeType="1"/>
            <a:stCxn id="51214" idx="2"/>
            <a:endCxn id="51219" idx="0"/>
          </p:cNvCxnSpPr>
          <p:nvPr/>
        </p:nvCxnSpPr>
        <p:spPr bwMode="auto">
          <a:xfrm>
            <a:off x="7739063" y="1960563"/>
            <a:ext cx="96837" cy="488950"/>
          </a:xfrm>
          <a:prstGeom prst="straightConnector1">
            <a:avLst/>
          </a:prstGeom>
          <a:noFill/>
          <a:ln w="9525">
            <a:solidFill>
              <a:srgbClr val="000000"/>
            </a:solidFill>
            <a:round/>
            <a:headEnd/>
            <a:tailEnd type="triangle" w="med" len="med"/>
          </a:ln>
        </p:spPr>
      </p:cxnSp>
      <p:sp>
        <p:nvSpPr>
          <p:cNvPr id="51216" name="Rectangle 16"/>
          <p:cNvSpPr>
            <a:spLocks noChangeArrowheads="1"/>
          </p:cNvSpPr>
          <p:nvPr/>
        </p:nvSpPr>
        <p:spPr bwMode="auto">
          <a:xfrm>
            <a:off x="8328025" y="1633538"/>
            <a:ext cx="327025" cy="327025"/>
          </a:xfrm>
          <a:prstGeom prst="rect">
            <a:avLst/>
          </a:prstGeom>
          <a:solidFill>
            <a:srgbClr val="3DEB3D"/>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B</a:t>
            </a:r>
          </a:p>
        </p:txBody>
      </p:sp>
      <p:sp>
        <p:nvSpPr>
          <p:cNvPr id="51217" name="Rectangle 17"/>
          <p:cNvSpPr>
            <a:spLocks noChangeArrowheads="1"/>
          </p:cNvSpPr>
          <p:nvPr/>
        </p:nvSpPr>
        <p:spPr bwMode="auto">
          <a:xfrm>
            <a:off x="8328025" y="2449513"/>
            <a:ext cx="327025" cy="327025"/>
          </a:xfrm>
          <a:prstGeom prst="rect">
            <a:avLst/>
          </a:prstGeom>
          <a:solidFill>
            <a:srgbClr val="FF6633"/>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D</a:t>
            </a:r>
          </a:p>
        </p:txBody>
      </p:sp>
      <p:cxnSp>
        <p:nvCxnSpPr>
          <p:cNvPr id="51218" name="AutoShape 18"/>
          <p:cNvCxnSpPr>
            <a:cxnSpLocks noChangeShapeType="1"/>
            <a:stCxn id="51216" idx="2"/>
            <a:endCxn id="51217" idx="0"/>
          </p:cNvCxnSpPr>
          <p:nvPr/>
        </p:nvCxnSpPr>
        <p:spPr bwMode="auto">
          <a:xfrm>
            <a:off x="8489950" y="1960563"/>
            <a:ext cx="1588" cy="488950"/>
          </a:xfrm>
          <a:prstGeom prst="straightConnector1">
            <a:avLst/>
          </a:prstGeom>
          <a:noFill/>
          <a:ln w="9525">
            <a:solidFill>
              <a:srgbClr val="000000"/>
            </a:solidFill>
            <a:round/>
            <a:headEnd/>
            <a:tailEnd type="triangle" w="med" len="med"/>
          </a:ln>
        </p:spPr>
      </p:cxnSp>
      <p:sp>
        <p:nvSpPr>
          <p:cNvPr id="51219" name="Rectangle 19"/>
          <p:cNvSpPr>
            <a:spLocks noChangeArrowheads="1"/>
          </p:cNvSpPr>
          <p:nvPr/>
        </p:nvSpPr>
        <p:spPr bwMode="auto">
          <a:xfrm>
            <a:off x="7673975" y="2449513"/>
            <a:ext cx="327025" cy="327025"/>
          </a:xfrm>
          <a:prstGeom prst="rect">
            <a:avLst/>
          </a:prstGeom>
          <a:solidFill>
            <a:srgbClr val="E6FF00"/>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C</a:t>
            </a:r>
          </a:p>
        </p:txBody>
      </p:sp>
      <p:cxnSp>
        <p:nvCxnSpPr>
          <p:cNvPr id="51220" name="AutoShape 20"/>
          <p:cNvCxnSpPr>
            <a:cxnSpLocks noChangeShapeType="1"/>
            <a:stCxn id="51216" idx="2"/>
            <a:endCxn id="51219" idx="0"/>
          </p:cNvCxnSpPr>
          <p:nvPr/>
        </p:nvCxnSpPr>
        <p:spPr bwMode="auto">
          <a:xfrm flipH="1">
            <a:off x="7837488" y="1960563"/>
            <a:ext cx="652462" cy="488950"/>
          </a:xfrm>
          <a:prstGeom prst="straightConnector1">
            <a:avLst/>
          </a:prstGeom>
          <a:noFill/>
          <a:ln w="9525">
            <a:solidFill>
              <a:srgbClr val="000000"/>
            </a:solidFill>
            <a:round/>
            <a:headEnd/>
            <a:tailEnd type="triangle" w="med" len="med"/>
          </a:ln>
        </p:spPr>
      </p:cxnSp>
      <p:sp>
        <p:nvSpPr>
          <p:cNvPr id="51221" name="AutoShape 21"/>
          <p:cNvSpPr>
            <a:spLocks noChangeArrowheads="1"/>
          </p:cNvSpPr>
          <p:nvPr/>
        </p:nvSpPr>
        <p:spPr bwMode="auto">
          <a:xfrm rot="5400000">
            <a:off x="7514432" y="2939256"/>
            <a:ext cx="325438" cy="327025"/>
          </a:xfrm>
          <a:prstGeom prst="rightArrow">
            <a:avLst>
              <a:gd name="adj1" fmla="val 45463"/>
              <a:gd name="adj2" fmla="val 61315"/>
            </a:avLst>
          </a:prstGeom>
          <a:gradFill rotWithShape="0">
            <a:gsLst>
              <a:gs pos="0">
                <a:srgbClr val="000080"/>
              </a:gs>
              <a:gs pos="100000">
                <a:srgbClr val="FFFFFF"/>
              </a:gs>
            </a:gsLst>
            <a:lin ang="2700000" scaled="1"/>
          </a:gra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51222" name="Rectangle 22"/>
          <p:cNvSpPr>
            <a:spLocks noChangeArrowheads="1"/>
          </p:cNvSpPr>
          <p:nvPr/>
        </p:nvSpPr>
        <p:spPr bwMode="auto">
          <a:xfrm>
            <a:off x="4899025" y="4083050"/>
            <a:ext cx="327025" cy="327025"/>
          </a:xfrm>
          <a:prstGeom prst="rect">
            <a:avLst/>
          </a:prstGeom>
          <a:solidFill>
            <a:srgbClr val="99CCFF"/>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A</a:t>
            </a:r>
          </a:p>
        </p:txBody>
      </p:sp>
      <p:sp>
        <p:nvSpPr>
          <p:cNvPr id="51223" name="Rectangle 23"/>
          <p:cNvSpPr>
            <a:spLocks noChangeArrowheads="1"/>
          </p:cNvSpPr>
          <p:nvPr/>
        </p:nvSpPr>
        <p:spPr bwMode="auto">
          <a:xfrm>
            <a:off x="5551488" y="4083050"/>
            <a:ext cx="327025" cy="327025"/>
          </a:xfrm>
          <a:prstGeom prst="rect">
            <a:avLst/>
          </a:prstGeom>
          <a:solidFill>
            <a:srgbClr val="3DEB3D"/>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B</a:t>
            </a:r>
          </a:p>
        </p:txBody>
      </p:sp>
      <p:sp>
        <p:nvSpPr>
          <p:cNvPr id="51224" name="Rectangle 24"/>
          <p:cNvSpPr>
            <a:spLocks noChangeArrowheads="1"/>
          </p:cNvSpPr>
          <p:nvPr/>
        </p:nvSpPr>
        <p:spPr bwMode="auto">
          <a:xfrm>
            <a:off x="5715000" y="5702300"/>
            <a:ext cx="327025" cy="341313"/>
          </a:xfrm>
          <a:prstGeom prst="rect">
            <a:avLst/>
          </a:prstGeom>
          <a:solidFill>
            <a:srgbClr val="FF6633"/>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D</a:t>
            </a:r>
          </a:p>
        </p:txBody>
      </p:sp>
      <p:cxnSp>
        <p:nvCxnSpPr>
          <p:cNvPr id="51225" name="AutoShape 25"/>
          <p:cNvCxnSpPr>
            <a:cxnSpLocks noChangeShapeType="1"/>
            <a:stCxn id="51223" idx="2"/>
            <a:endCxn id="51234" idx="0"/>
          </p:cNvCxnSpPr>
          <p:nvPr/>
        </p:nvCxnSpPr>
        <p:spPr bwMode="auto">
          <a:xfrm>
            <a:off x="5715000" y="4408488"/>
            <a:ext cx="165100" cy="815975"/>
          </a:xfrm>
          <a:prstGeom prst="straightConnector1">
            <a:avLst/>
          </a:prstGeom>
          <a:noFill/>
          <a:ln w="9525">
            <a:solidFill>
              <a:srgbClr val="000000"/>
            </a:solidFill>
            <a:round/>
            <a:headEnd/>
            <a:tailEnd type="triangle" w="med" len="med"/>
          </a:ln>
        </p:spPr>
      </p:cxnSp>
      <p:sp>
        <p:nvSpPr>
          <p:cNvPr id="51226" name="Rectangle 26"/>
          <p:cNvSpPr>
            <a:spLocks noChangeArrowheads="1"/>
          </p:cNvSpPr>
          <p:nvPr/>
        </p:nvSpPr>
        <p:spPr bwMode="auto">
          <a:xfrm>
            <a:off x="5060950" y="5716588"/>
            <a:ext cx="327025" cy="327025"/>
          </a:xfrm>
          <a:prstGeom prst="rect">
            <a:avLst/>
          </a:prstGeom>
          <a:solidFill>
            <a:srgbClr val="E6FF00"/>
          </a:solidFill>
          <a:ln w="9525">
            <a:solidFill>
              <a:srgbClr val="000000"/>
            </a:solidFill>
            <a:round/>
            <a:headEnd/>
            <a:tailEnd/>
          </a:ln>
        </p:spPr>
        <p:txBody>
          <a:bodyPr wrap="none" lIns="81639" tIns="40820" rIns="81639" bIns="40820" anchor="ctr"/>
          <a:lstStyle/>
          <a:p>
            <a:pPr algn="ctr"/>
            <a:r>
              <a:rPr kumimoji="0" lang="en-GB" altLang="ja-JP">
                <a:solidFill>
                  <a:srgbClr val="000000"/>
                </a:solidFill>
                <a:latin typeface="IPAゴシック"/>
                <a:ea typeface="IPAゴシック"/>
                <a:cs typeface="IPAゴシック"/>
              </a:rPr>
              <a:t>C</a:t>
            </a:r>
          </a:p>
        </p:txBody>
      </p:sp>
      <p:sp>
        <p:nvSpPr>
          <p:cNvPr id="51227" name="AutoShape 27"/>
          <p:cNvSpPr>
            <a:spLocks noChangeArrowheads="1"/>
          </p:cNvSpPr>
          <p:nvPr/>
        </p:nvSpPr>
        <p:spPr bwMode="auto">
          <a:xfrm>
            <a:off x="4899025" y="4735513"/>
            <a:ext cx="654050" cy="163512"/>
          </a:xfrm>
          <a:custGeom>
            <a:avLst/>
            <a:gdLst>
              <a:gd name="T0" fmla="*/ 572040 w 21600"/>
              <a:gd name="T1" fmla="*/ 82089 h 21600"/>
              <a:gd name="T2" fmla="*/ 326880 w 21600"/>
              <a:gd name="T3" fmla="*/ 164177 h 21600"/>
              <a:gd name="T4" fmla="*/ 81720 w 21600"/>
              <a:gd name="T5" fmla="*/ 82089 h 21600"/>
              <a:gd name="T6" fmla="*/ 32688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solidFill>
            <a:srgbClr val="FFFFFF"/>
          </a:solidFill>
          <a:ln w="36000">
            <a:solidFill>
              <a:srgbClr val="000000"/>
            </a:solidFill>
            <a:round/>
            <a:headEnd/>
            <a:tailEnd/>
          </a:ln>
        </p:spPr>
        <p:txBody>
          <a:bodyPr wrap="none" lIns="82945" tIns="41473" rIns="82945" bIns="41473" anchor="ctr"/>
          <a:lstStyle/>
          <a:p>
            <a:endParaRPr lang="ja-JP" altLang="en-US"/>
          </a:p>
        </p:txBody>
      </p:sp>
      <p:cxnSp>
        <p:nvCxnSpPr>
          <p:cNvPr id="51228" name="AutoShape 28"/>
          <p:cNvCxnSpPr>
            <a:cxnSpLocks noChangeShapeType="1"/>
            <a:stCxn id="51227" idx="1"/>
            <a:endCxn id="51235" idx="0"/>
          </p:cNvCxnSpPr>
          <p:nvPr/>
        </p:nvCxnSpPr>
        <p:spPr bwMode="auto">
          <a:xfrm>
            <a:off x="5224463" y="4899025"/>
            <a:ext cx="1587" cy="327025"/>
          </a:xfrm>
          <a:prstGeom prst="straightConnector1">
            <a:avLst/>
          </a:prstGeom>
          <a:noFill/>
          <a:ln w="9525">
            <a:solidFill>
              <a:srgbClr val="000000"/>
            </a:solidFill>
            <a:round/>
            <a:headEnd/>
            <a:tailEnd type="triangle" w="med" len="med"/>
          </a:ln>
        </p:spPr>
      </p:cxnSp>
      <p:sp>
        <p:nvSpPr>
          <p:cNvPr id="51229" name="Line 29"/>
          <p:cNvSpPr>
            <a:spLocks noChangeShapeType="1"/>
          </p:cNvSpPr>
          <p:nvPr/>
        </p:nvSpPr>
        <p:spPr bwMode="auto">
          <a:xfrm>
            <a:off x="5060950" y="2122488"/>
            <a:ext cx="654050" cy="1587"/>
          </a:xfrm>
          <a:prstGeom prst="line">
            <a:avLst/>
          </a:prstGeom>
          <a:noFill/>
          <a:ln w="9525">
            <a:solidFill>
              <a:srgbClr val="000000"/>
            </a:solidFill>
            <a:round/>
            <a:headEnd/>
            <a:tailEnd/>
          </a:ln>
        </p:spPr>
        <p:txBody>
          <a:bodyPr lIns="82945" tIns="41473" rIns="82945" bIns="41473"/>
          <a:lstStyle/>
          <a:p>
            <a:endParaRPr lang="ja-JP" altLang="en-US"/>
          </a:p>
        </p:txBody>
      </p:sp>
      <p:sp>
        <p:nvSpPr>
          <p:cNvPr id="51230" name="Line 30"/>
          <p:cNvSpPr>
            <a:spLocks noChangeShapeType="1"/>
          </p:cNvSpPr>
          <p:nvPr/>
        </p:nvSpPr>
        <p:spPr bwMode="auto">
          <a:xfrm>
            <a:off x="7510463" y="2122488"/>
            <a:ext cx="1306512" cy="1587"/>
          </a:xfrm>
          <a:prstGeom prst="line">
            <a:avLst/>
          </a:prstGeom>
          <a:noFill/>
          <a:ln w="9525">
            <a:solidFill>
              <a:srgbClr val="000000"/>
            </a:solidFill>
            <a:round/>
            <a:headEnd/>
            <a:tailEnd/>
          </a:ln>
        </p:spPr>
        <p:txBody>
          <a:bodyPr lIns="82945" tIns="41473" rIns="82945" bIns="41473"/>
          <a:lstStyle/>
          <a:p>
            <a:endParaRPr lang="ja-JP" altLang="en-US"/>
          </a:p>
        </p:txBody>
      </p:sp>
      <p:sp>
        <p:nvSpPr>
          <p:cNvPr id="51231" name="Line 31"/>
          <p:cNvSpPr>
            <a:spLocks noChangeShapeType="1"/>
          </p:cNvSpPr>
          <p:nvPr/>
        </p:nvSpPr>
        <p:spPr bwMode="auto">
          <a:xfrm>
            <a:off x="5878513" y="2122488"/>
            <a:ext cx="654050" cy="1587"/>
          </a:xfrm>
          <a:prstGeom prst="line">
            <a:avLst/>
          </a:prstGeom>
          <a:noFill/>
          <a:ln w="9525">
            <a:solidFill>
              <a:srgbClr val="000000"/>
            </a:solidFill>
            <a:round/>
            <a:headEnd/>
            <a:tailEnd/>
          </a:ln>
        </p:spPr>
        <p:txBody>
          <a:bodyPr lIns="82945" tIns="41473" rIns="82945" bIns="41473"/>
          <a:lstStyle/>
          <a:p>
            <a:endParaRPr lang="ja-JP" altLang="en-US"/>
          </a:p>
        </p:txBody>
      </p:sp>
      <p:sp>
        <p:nvSpPr>
          <p:cNvPr id="51232" name="Line 32"/>
          <p:cNvSpPr>
            <a:spLocks noChangeShapeType="1"/>
          </p:cNvSpPr>
          <p:nvPr/>
        </p:nvSpPr>
        <p:spPr bwMode="auto">
          <a:xfrm>
            <a:off x="5060950" y="4408488"/>
            <a:ext cx="1588"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51233" name="Line 33"/>
          <p:cNvSpPr>
            <a:spLocks noChangeShapeType="1"/>
          </p:cNvSpPr>
          <p:nvPr/>
        </p:nvSpPr>
        <p:spPr bwMode="auto">
          <a:xfrm flipH="1">
            <a:off x="5386388" y="4408488"/>
            <a:ext cx="330200" cy="327025"/>
          </a:xfrm>
          <a:prstGeom prst="line">
            <a:avLst/>
          </a:prstGeom>
          <a:noFill/>
          <a:ln w="9525">
            <a:solidFill>
              <a:srgbClr val="000000"/>
            </a:solidFill>
            <a:round/>
            <a:headEnd/>
            <a:tailEnd type="triangle" w="med" len="med"/>
          </a:ln>
        </p:spPr>
        <p:txBody>
          <a:bodyPr lIns="82945" tIns="41473" rIns="82945" bIns="41473"/>
          <a:lstStyle/>
          <a:p>
            <a:endParaRPr lang="ja-JP" altLang="en-US"/>
          </a:p>
        </p:txBody>
      </p:sp>
      <p:sp>
        <p:nvSpPr>
          <p:cNvPr id="51234" name="Rectangle 34"/>
          <p:cNvSpPr>
            <a:spLocks noChangeArrowheads="1"/>
          </p:cNvSpPr>
          <p:nvPr/>
        </p:nvSpPr>
        <p:spPr bwMode="auto">
          <a:xfrm>
            <a:off x="5715000" y="5224463"/>
            <a:ext cx="327025" cy="165100"/>
          </a:xfrm>
          <a:prstGeom prst="rect">
            <a:avLst/>
          </a:prstGeom>
          <a:solidFill>
            <a:srgbClr val="B3B3B3"/>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51235" name="Rectangle 35"/>
          <p:cNvSpPr>
            <a:spLocks noChangeArrowheads="1"/>
          </p:cNvSpPr>
          <p:nvPr/>
        </p:nvSpPr>
        <p:spPr bwMode="auto">
          <a:xfrm>
            <a:off x="5060950" y="5224463"/>
            <a:ext cx="327025" cy="165100"/>
          </a:xfrm>
          <a:prstGeom prst="rect">
            <a:avLst/>
          </a:prstGeom>
          <a:solidFill>
            <a:srgbClr val="B3B3B3"/>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51236" name="Line 36"/>
          <p:cNvSpPr>
            <a:spLocks noChangeShapeType="1"/>
          </p:cNvSpPr>
          <p:nvPr/>
        </p:nvSpPr>
        <p:spPr bwMode="auto">
          <a:xfrm>
            <a:off x="4735513" y="5291138"/>
            <a:ext cx="1631950" cy="1587"/>
          </a:xfrm>
          <a:prstGeom prst="line">
            <a:avLst/>
          </a:prstGeom>
          <a:noFill/>
          <a:ln w="9525">
            <a:solidFill>
              <a:srgbClr val="000000"/>
            </a:solidFill>
            <a:round/>
            <a:headEnd/>
            <a:tailEnd/>
          </a:ln>
        </p:spPr>
        <p:txBody>
          <a:bodyPr lIns="82945" tIns="41473" rIns="82945" bIns="41473"/>
          <a:lstStyle/>
          <a:p>
            <a:endParaRPr lang="ja-JP" altLang="en-US"/>
          </a:p>
        </p:txBody>
      </p:sp>
      <p:sp>
        <p:nvSpPr>
          <p:cNvPr id="51237" name="AutoShape 37"/>
          <p:cNvSpPr>
            <a:spLocks noChangeArrowheads="1"/>
          </p:cNvSpPr>
          <p:nvPr/>
        </p:nvSpPr>
        <p:spPr bwMode="auto">
          <a:xfrm>
            <a:off x="6530975" y="4083050"/>
            <a:ext cx="979488" cy="327025"/>
          </a:xfrm>
          <a:prstGeom prst="roundRect">
            <a:avLst>
              <a:gd name="adj" fmla="val 50000"/>
            </a:avLst>
          </a:prstGeom>
          <a:solidFill>
            <a:srgbClr val="99CCFF"/>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IPAゴシック"/>
                <a:ea typeface="IPAゴシック"/>
                <a:cs typeface="IPAゴシック"/>
              </a:rPr>
              <a:t>Ctl.Sig</a:t>
            </a:r>
          </a:p>
        </p:txBody>
      </p:sp>
      <p:sp>
        <p:nvSpPr>
          <p:cNvPr id="51238" name="AutoShape 38"/>
          <p:cNvSpPr>
            <a:spLocks noChangeArrowheads="1"/>
          </p:cNvSpPr>
          <p:nvPr/>
        </p:nvSpPr>
        <p:spPr bwMode="auto">
          <a:xfrm>
            <a:off x="6530975" y="5716588"/>
            <a:ext cx="979488" cy="327025"/>
          </a:xfrm>
          <a:prstGeom prst="roundRect">
            <a:avLst>
              <a:gd name="adj" fmla="val 50000"/>
            </a:avLst>
          </a:prstGeom>
          <a:solidFill>
            <a:srgbClr val="99CCFF"/>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IPAゴシック"/>
                <a:ea typeface="IPAゴシック"/>
                <a:cs typeface="IPAゴシック"/>
              </a:rPr>
              <a:t>Ctl.Sig</a:t>
            </a:r>
          </a:p>
        </p:txBody>
      </p:sp>
      <p:sp>
        <p:nvSpPr>
          <p:cNvPr id="51239" name="Rectangle 39"/>
          <p:cNvSpPr>
            <a:spLocks noChangeArrowheads="1"/>
          </p:cNvSpPr>
          <p:nvPr/>
        </p:nvSpPr>
        <p:spPr bwMode="auto">
          <a:xfrm>
            <a:off x="6858000" y="5224463"/>
            <a:ext cx="325438" cy="165100"/>
          </a:xfrm>
          <a:prstGeom prst="rect">
            <a:avLst/>
          </a:prstGeom>
          <a:solidFill>
            <a:srgbClr val="B3B3B3"/>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cxnSp>
        <p:nvCxnSpPr>
          <p:cNvPr id="51240" name="AutoShape 40"/>
          <p:cNvCxnSpPr>
            <a:cxnSpLocks noChangeShapeType="1"/>
            <a:stCxn id="51237" idx="2"/>
            <a:endCxn id="51239" idx="0"/>
          </p:cNvCxnSpPr>
          <p:nvPr/>
        </p:nvCxnSpPr>
        <p:spPr bwMode="auto">
          <a:xfrm>
            <a:off x="7021513" y="4408488"/>
            <a:ext cx="1587" cy="815975"/>
          </a:xfrm>
          <a:prstGeom prst="straightConnector1">
            <a:avLst/>
          </a:prstGeom>
          <a:noFill/>
          <a:ln w="9525">
            <a:solidFill>
              <a:srgbClr val="000000"/>
            </a:solidFill>
            <a:round/>
            <a:headEnd/>
            <a:tailEnd type="triangle" w="med" len="med"/>
          </a:ln>
        </p:spPr>
      </p:cxnSp>
      <p:cxnSp>
        <p:nvCxnSpPr>
          <p:cNvPr id="51241" name="AutoShape 41"/>
          <p:cNvCxnSpPr>
            <a:cxnSpLocks noChangeShapeType="1"/>
            <a:stCxn id="51239" idx="2"/>
            <a:endCxn id="51238" idx="0"/>
          </p:cNvCxnSpPr>
          <p:nvPr/>
        </p:nvCxnSpPr>
        <p:spPr bwMode="auto">
          <a:xfrm>
            <a:off x="7021513" y="5389563"/>
            <a:ext cx="1587" cy="327025"/>
          </a:xfrm>
          <a:prstGeom prst="straightConnector1">
            <a:avLst/>
          </a:prstGeom>
          <a:noFill/>
          <a:ln w="9525">
            <a:solidFill>
              <a:srgbClr val="000000"/>
            </a:solidFill>
            <a:round/>
            <a:headEnd/>
            <a:tailEnd type="triangle" w="med" len="med"/>
          </a:ln>
        </p:spPr>
      </p:cxnSp>
      <p:sp>
        <p:nvSpPr>
          <p:cNvPr id="51242" name="Line 42"/>
          <p:cNvSpPr>
            <a:spLocks noChangeShapeType="1"/>
          </p:cNvSpPr>
          <p:nvPr/>
        </p:nvSpPr>
        <p:spPr bwMode="auto">
          <a:xfrm>
            <a:off x="6367463" y="5291138"/>
            <a:ext cx="1208087" cy="1587"/>
          </a:xfrm>
          <a:prstGeom prst="line">
            <a:avLst/>
          </a:prstGeom>
          <a:noFill/>
          <a:ln w="9525">
            <a:solidFill>
              <a:srgbClr val="000000"/>
            </a:solidFill>
            <a:round/>
            <a:headEnd/>
            <a:tailEnd/>
          </a:ln>
        </p:spPr>
        <p:txBody>
          <a:bodyPr lIns="82945" tIns="41473" rIns="82945" bIns="41473"/>
          <a:lstStyle/>
          <a:p>
            <a:endParaRPr lang="ja-JP" altLang="en-US"/>
          </a:p>
        </p:txBody>
      </p:sp>
      <p:sp>
        <p:nvSpPr>
          <p:cNvPr id="51243" name="Rectangle 43"/>
          <p:cNvSpPr>
            <a:spLocks noChangeArrowheads="1"/>
          </p:cNvSpPr>
          <p:nvPr/>
        </p:nvSpPr>
        <p:spPr bwMode="auto">
          <a:xfrm>
            <a:off x="7673975" y="4408488"/>
            <a:ext cx="981075" cy="1143000"/>
          </a:xfrm>
          <a:prstGeom prst="rect">
            <a:avLst/>
          </a:prstGeom>
          <a:solidFill>
            <a:srgbClr val="99CCFF"/>
          </a:solidFill>
          <a:ln w="36000">
            <a:solidFill>
              <a:srgbClr val="000000"/>
            </a:solidFill>
            <a:round/>
            <a:headEnd/>
            <a:tailEnd/>
          </a:ln>
        </p:spPr>
        <p:txBody>
          <a:bodyPr wrap="none" lIns="97967" tIns="57147" rIns="97967" bIns="57147" anchor="ctr"/>
          <a:lstStyle/>
          <a:p>
            <a:pPr algn="ctr">
              <a:tabLst>
                <a:tab pos="655638" algn="l"/>
              </a:tabLst>
            </a:pPr>
            <a:r>
              <a:rPr kumimoji="0" lang="en-GB" altLang="ja-JP">
                <a:solidFill>
                  <a:srgbClr val="000000"/>
                </a:solidFill>
                <a:latin typeface="IPAゴシック"/>
                <a:ea typeface="IPAゴシック"/>
                <a:cs typeface="IPAゴシック"/>
              </a:rPr>
              <a:t>State</a:t>
            </a:r>
          </a:p>
          <a:p>
            <a:pPr algn="ctr">
              <a:tabLst>
                <a:tab pos="655638" algn="l"/>
              </a:tabLst>
            </a:pPr>
            <a:r>
              <a:rPr kumimoji="0" lang="en-GB" altLang="ja-JP">
                <a:solidFill>
                  <a:srgbClr val="000000"/>
                </a:solidFill>
                <a:latin typeface="IPAゴシック"/>
                <a:ea typeface="IPAゴシック"/>
                <a:cs typeface="IPAゴシック"/>
              </a:rPr>
              <a:t>Machine</a:t>
            </a:r>
          </a:p>
        </p:txBody>
      </p:sp>
      <p:sp>
        <p:nvSpPr>
          <p:cNvPr id="51244" name="Rectangle 44"/>
          <p:cNvSpPr>
            <a:spLocks noChangeArrowheads="1"/>
          </p:cNvSpPr>
          <p:nvPr/>
        </p:nvSpPr>
        <p:spPr bwMode="auto">
          <a:xfrm>
            <a:off x="6367463" y="3756025"/>
            <a:ext cx="2449512" cy="2449513"/>
          </a:xfrm>
          <a:prstGeom prst="rect">
            <a:avLst/>
          </a:prstGeom>
          <a:no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51245" name="Text Box 45"/>
          <p:cNvSpPr txBox="1">
            <a:spLocks noChangeArrowheads="1"/>
          </p:cNvSpPr>
          <p:nvPr/>
        </p:nvSpPr>
        <p:spPr bwMode="auto">
          <a:xfrm>
            <a:off x="6367463" y="3756025"/>
            <a:ext cx="857250" cy="390525"/>
          </a:xfrm>
          <a:prstGeom prst="rect">
            <a:avLst/>
          </a:prstGeom>
          <a:noFill/>
          <a:ln w="9525">
            <a:noFill/>
            <a:round/>
            <a:headEnd/>
            <a:tailEnd/>
          </a:ln>
        </p:spPr>
        <p:txBody>
          <a:bodyPr wrap="none" lIns="81639" tIns="40820" rIns="81639" bIns="40820"/>
          <a:lstStyle/>
          <a:p>
            <a:pPr>
              <a:tabLst>
                <a:tab pos="655638" algn="l"/>
              </a:tabLst>
            </a:pPr>
            <a:r>
              <a:rPr kumimoji="0" lang="en-GB" altLang="ja-JP">
                <a:solidFill>
                  <a:srgbClr val="000000"/>
                </a:solidFill>
                <a:latin typeface="IPAゴシック"/>
                <a:ea typeface="IPAゴシック"/>
                <a:cs typeface="IPAゴシック"/>
              </a:rPr>
              <a:t>Contoller</a:t>
            </a:r>
          </a:p>
        </p:txBody>
      </p:sp>
      <p:sp>
        <p:nvSpPr>
          <p:cNvPr id="51246" name="Text Box 46"/>
          <p:cNvSpPr txBox="1">
            <a:spLocks noChangeArrowheads="1"/>
          </p:cNvSpPr>
          <p:nvPr/>
        </p:nvSpPr>
        <p:spPr bwMode="auto">
          <a:xfrm>
            <a:off x="4735513" y="3592513"/>
            <a:ext cx="1549400" cy="388937"/>
          </a:xfrm>
          <a:prstGeom prst="rect">
            <a:avLst/>
          </a:prstGeom>
          <a:noFill/>
          <a:ln w="9525">
            <a:noFill/>
            <a:round/>
            <a:headEnd/>
            <a:tailEnd/>
          </a:ln>
        </p:spPr>
        <p:txBody>
          <a:bodyPr wrap="none" lIns="81639" tIns="40820" rIns="81639" bIns="40820"/>
          <a:lstStyle/>
          <a:p>
            <a:pPr>
              <a:tabLst>
                <a:tab pos="655638" algn="l"/>
                <a:tab pos="1312863" algn="l"/>
              </a:tabLst>
            </a:pPr>
            <a:r>
              <a:rPr kumimoji="0" lang="en-GB" altLang="ja-JP">
                <a:solidFill>
                  <a:srgbClr val="000000"/>
                </a:solidFill>
                <a:latin typeface="IPAゴシック"/>
                <a:ea typeface="IPAゴシック"/>
                <a:cs typeface="IPAゴシック"/>
              </a:rPr>
              <a:t>Top </a:t>
            </a:r>
          </a:p>
        </p:txBody>
      </p:sp>
      <p:sp>
        <p:nvSpPr>
          <p:cNvPr id="51247" name="Rectangle 47"/>
          <p:cNvSpPr>
            <a:spLocks noChangeArrowheads="1"/>
          </p:cNvSpPr>
          <p:nvPr/>
        </p:nvSpPr>
        <p:spPr bwMode="auto">
          <a:xfrm>
            <a:off x="4735513" y="3592513"/>
            <a:ext cx="4244975" cy="2776537"/>
          </a:xfrm>
          <a:prstGeom prst="rect">
            <a:avLst/>
          </a:prstGeom>
          <a:no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51248" name="Line 48"/>
          <p:cNvSpPr>
            <a:spLocks noChangeShapeType="1"/>
          </p:cNvSpPr>
          <p:nvPr/>
        </p:nvSpPr>
        <p:spPr bwMode="auto">
          <a:xfrm>
            <a:off x="7575550" y="3756025"/>
            <a:ext cx="1588" cy="2449513"/>
          </a:xfrm>
          <a:prstGeom prst="line">
            <a:avLst/>
          </a:prstGeom>
          <a:noFill/>
          <a:ln w="9525">
            <a:solidFill>
              <a:srgbClr val="000000"/>
            </a:solidFill>
            <a:round/>
            <a:headEnd/>
            <a:tailEnd/>
          </a:ln>
        </p:spPr>
        <p:txBody>
          <a:bodyPr lIns="82945" tIns="41473" rIns="82945" bIns="41473"/>
          <a:lstStyle/>
          <a:p>
            <a:endParaRPr lang="ja-JP" altLang="en-US"/>
          </a:p>
        </p:txBody>
      </p:sp>
      <p:cxnSp>
        <p:nvCxnSpPr>
          <p:cNvPr id="51249" name="AutoShape 49"/>
          <p:cNvCxnSpPr>
            <a:cxnSpLocks noChangeShapeType="1"/>
            <a:stCxn id="51235" idx="2"/>
            <a:endCxn id="51226" idx="0"/>
          </p:cNvCxnSpPr>
          <p:nvPr/>
        </p:nvCxnSpPr>
        <p:spPr bwMode="auto">
          <a:xfrm>
            <a:off x="5224463" y="5389563"/>
            <a:ext cx="1587" cy="327025"/>
          </a:xfrm>
          <a:prstGeom prst="straightConnector1">
            <a:avLst/>
          </a:prstGeom>
          <a:noFill/>
          <a:ln w="9525">
            <a:solidFill>
              <a:srgbClr val="000000"/>
            </a:solidFill>
            <a:round/>
            <a:headEnd/>
            <a:tailEnd type="triangle" w="med" len="med"/>
          </a:ln>
        </p:spPr>
      </p:cxnSp>
      <p:cxnSp>
        <p:nvCxnSpPr>
          <p:cNvPr id="51250" name="AutoShape 50"/>
          <p:cNvCxnSpPr>
            <a:cxnSpLocks noChangeShapeType="1"/>
            <a:stCxn id="51234" idx="2"/>
            <a:endCxn id="51224" idx="0"/>
          </p:cNvCxnSpPr>
          <p:nvPr/>
        </p:nvCxnSpPr>
        <p:spPr bwMode="auto">
          <a:xfrm>
            <a:off x="5878513" y="5389563"/>
            <a:ext cx="1587" cy="312737"/>
          </a:xfrm>
          <a:prstGeom prst="straightConnector1">
            <a:avLst/>
          </a:prstGeom>
          <a:noFill/>
          <a:ln w="9525">
            <a:solidFill>
              <a:srgbClr val="000000"/>
            </a:solidFill>
            <a:round/>
            <a:headEnd/>
            <a:tailEnd type="triangle" w="med" len="med"/>
          </a:ln>
        </p:spPr>
      </p:cxnSp>
      <p:sp>
        <p:nvSpPr>
          <p:cNvPr id="51251" name="Rectangle 51"/>
          <p:cNvSpPr>
            <a:spLocks noChangeArrowheads="1"/>
          </p:cNvSpPr>
          <p:nvPr/>
        </p:nvSpPr>
        <p:spPr bwMode="auto">
          <a:xfrm>
            <a:off x="7673975" y="3857628"/>
            <a:ext cx="981075" cy="387347"/>
          </a:xfrm>
          <a:prstGeom prst="rect">
            <a:avLst/>
          </a:prstGeom>
          <a:solidFill>
            <a:srgbClr val="CCCCFF"/>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sz="1300" dirty="0">
                <a:solidFill>
                  <a:srgbClr val="000000"/>
                </a:solidFill>
                <a:latin typeface="IPAゴシック"/>
                <a:ea typeface="IPAゴシック"/>
                <a:cs typeface="IPAゴシック"/>
              </a:rPr>
              <a:t>Pipeline</a:t>
            </a:r>
          </a:p>
          <a:p>
            <a:pPr algn="ctr">
              <a:tabLst>
                <a:tab pos="655638" algn="l"/>
              </a:tabLst>
            </a:pPr>
            <a:r>
              <a:rPr kumimoji="0" lang="en-GB" altLang="ja-JP" sz="1300" dirty="0" err="1">
                <a:solidFill>
                  <a:srgbClr val="000000"/>
                </a:solidFill>
                <a:latin typeface="IPAゴシック"/>
                <a:ea typeface="IPAゴシック"/>
                <a:cs typeface="IPAゴシック"/>
              </a:rPr>
              <a:t>Ctl</a:t>
            </a:r>
            <a:r>
              <a:rPr kumimoji="0" lang="en-GB" altLang="ja-JP" sz="1300" dirty="0">
                <a:solidFill>
                  <a:srgbClr val="000000"/>
                </a:solidFill>
                <a:latin typeface="IPAゴシック"/>
                <a:ea typeface="IPAゴシック"/>
                <a:cs typeface="IPAゴシック"/>
              </a:rPr>
              <a:t>. Sig.</a:t>
            </a:r>
          </a:p>
        </p:txBody>
      </p:sp>
      <p:sp>
        <p:nvSpPr>
          <p:cNvPr id="51252" name="Rectangle 52"/>
          <p:cNvSpPr>
            <a:spLocks noChangeArrowheads="1"/>
          </p:cNvSpPr>
          <p:nvPr/>
        </p:nvSpPr>
        <p:spPr bwMode="auto">
          <a:xfrm>
            <a:off x="7673975" y="5572140"/>
            <a:ext cx="981075" cy="471473"/>
          </a:xfrm>
          <a:prstGeom prst="rect">
            <a:avLst/>
          </a:prstGeom>
          <a:solidFill>
            <a:srgbClr val="CCCCFF"/>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sz="1300" dirty="0">
                <a:solidFill>
                  <a:srgbClr val="000000"/>
                </a:solidFill>
                <a:latin typeface="IPAゴシック"/>
                <a:ea typeface="IPAゴシック"/>
                <a:cs typeface="IPAゴシック"/>
              </a:rPr>
              <a:t>Int.</a:t>
            </a:r>
          </a:p>
          <a:p>
            <a:pPr algn="ctr">
              <a:tabLst>
                <a:tab pos="655638" algn="l"/>
              </a:tabLst>
            </a:pPr>
            <a:r>
              <a:rPr kumimoji="0" lang="en-GB" altLang="ja-JP" sz="1300" dirty="0" err="1">
                <a:solidFill>
                  <a:srgbClr val="000000"/>
                </a:solidFill>
                <a:latin typeface="IPAゴシック"/>
                <a:ea typeface="IPAゴシック"/>
                <a:cs typeface="IPAゴシック"/>
              </a:rPr>
              <a:t>Ctl</a:t>
            </a:r>
            <a:r>
              <a:rPr kumimoji="0" lang="en-GB" altLang="ja-JP" sz="1300" dirty="0">
                <a:solidFill>
                  <a:srgbClr val="000000"/>
                </a:solidFill>
                <a:latin typeface="IPAゴシック"/>
                <a:ea typeface="IPAゴシック"/>
                <a:cs typeface="IPAゴシック"/>
              </a:rPr>
              <a:t>. Sig</a:t>
            </a:r>
          </a:p>
        </p:txBody>
      </p:sp>
      <p:sp>
        <p:nvSpPr>
          <p:cNvPr id="51253" name="Text Box 53"/>
          <p:cNvSpPr txBox="1">
            <a:spLocks noChangeArrowheads="1"/>
          </p:cNvSpPr>
          <p:nvPr/>
        </p:nvSpPr>
        <p:spPr bwMode="auto">
          <a:xfrm>
            <a:off x="4735513" y="1492250"/>
            <a:ext cx="355600" cy="390525"/>
          </a:xfrm>
          <a:prstGeom prst="rect">
            <a:avLst/>
          </a:prstGeom>
          <a:noFill/>
          <a:ln w="9525">
            <a:noFill/>
            <a:round/>
            <a:headEnd/>
            <a:tailEnd/>
          </a:ln>
        </p:spPr>
        <p:txBody>
          <a:bodyPr wrap="none" lIns="81639" tIns="40820" rIns="81639" bIns="40820"/>
          <a:lstStyle/>
          <a:p>
            <a:r>
              <a:rPr kumimoji="0" lang="en-GB" altLang="ja-JP">
                <a:solidFill>
                  <a:srgbClr val="000000"/>
                </a:solidFill>
                <a:latin typeface="IPAゴシック"/>
                <a:ea typeface="ＤＦＰ平成丸ゴシック体W4"/>
                <a:cs typeface="ＤＦＰ平成丸ゴシック体W4"/>
              </a:rPr>
              <a:t>1.</a:t>
            </a:r>
          </a:p>
        </p:txBody>
      </p:sp>
      <p:sp>
        <p:nvSpPr>
          <p:cNvPr id="51254" name="Text Box 54"/>
          <p:cNvSpPr txBox="1">
            <a:spLocks noChangeArrowheads="1"/>
          </p:cNvSpPr>
          <p:nvPr/>
        </p:nvSpPr>
        <p:spPr bwMode="auto">
          <a:xfrm>
            <a:off x="7115175" y="1466850"/>
            <a:ext cx="355600" cy="388938"/>
          </a:xfrm>
          <a:prstGeom prst="rect">
            <a:avLst/>
          </a:prstGeom>
          <a:noFill/>
          <a:ln w="9525">
            <a:noFill/>
            <a:round/>
            <a:headEnd/>
            <a:tailEnd/>
          </a:ln>
        </p:spPr>
        <p:txBody>
          <a:bodyPr wrap="none" lIns="81639" tIns="40820" rIns="81639" bIns="40820"/>
          <a:lstStyle/>
          <a:p>
            <a:r>
              <a:rPr kumimoji="0" lang="en-GB" altLang="ja-JP">
                <a:solidFill>
                  <a:srgbClr val="000000"/>
                </a:solidFill>
                <a:latin typeface="IPAゴシック"/>
                <a:ea typeface="ＤＦＰ平成丸ゴシック体W4"/>
                <a:cs typeface="ＤＦＰ平成丸ゴシック体W4"/>
              </a:rPr>
              <a:t>2.</a:t>
            </a:r>
          </a:p>
        </p:txBody>
      </p:sp>
      <p:sp>
        <p:nvSpPr>
          <p:cNvPr id="51255" name="Text Box 55"/>
          <p:cNvSpPr txBox="1">
            <a:spLocks noChangeArrowheads="1"/>
          </p:cNvSpPr>
          <p:nvPr/>
        </p:nvSpPr>
        <p:spPr bwMode="auto">
          <a:xfrm>
            <a:off x="4735513" y="3265488"/>
            <a:ext cx="836612" cy="390525"/>
          </a:xfrm>
          <a:prstGeom prst="rect">
            <a:avLst/>
          </a:prstGeom>
          <a:noFill/>
          <a:ln w="9525">
            <a:noFill/>
            <a:round/>
            <a:headEnd/>
            <a:tailEnd/>
          </a:ln>
        </p:spPr>
        <p:txBody>
          <a:bodyPr wrap="none" lIns="81639" tIns="40820" rIns="81639" bIns="40820"/>
          <a:lstStyle/>
          <a:p>
            <a:pPr>
              <a:tabLst>
                <a:tab pos="655638" algn="l"/>
              </a:tabLst>
            </a:pPr>
            <a:r>
              <a:rPr kumimoji="0" lang="en-GB" altLang="ja-JP">
                <a:solidFill>
                  <a:srgbClr val="000000"/>
                </a:solidFill>
                <a:latin typeface="IPAゴシック"/>
                <a:ea typeface="IPAゴシック"/>
                <a:cs typeface="IPAゴシック"/>
              </a:rPr>
              <a:t>3〜5.</a:t>
            </a:r>
          </a:p>
        </p:txBody>
      </p:sp>
      <p:sp>
        <p:nvSpPr>
          <p:cNvPr id="51256" name="スライド番号プレースホルダ 56"/>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EBC06A8-9A9C-4FD1-9584-5D39D7D2C8CA}" type="slidenum">
              <a:rPr lang="en-US" altLang="ja-JP"/>
              <a:pPr fontAlgn="base">
                <a:spcBef>
                  <a:spcPct val="0"/>
                </a:spcBef>
                <a:spcAft>
                  <a:spcPct val="0"/>
                </a:spcAft>
              </a:pPr>
              <a:t>18</a:t>
            </a:fld>
            <a:endParaRPr lang="en-US" altLang="ja-JP"/>
          </a:p>
        </p:txBody>
      </p:sp>
      <p:sp>
        <p:nvSpPr>
          <p:cNvPr id="51257" name="フッター プレースホルダ 57"/>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コンテンツ プレースホルダ 5"/>
          <p:cNvGraphicFramePr>
            <a:graphicFrameLocks noGrp="1"/>
          </p:cNvGraphicFramePr>
          <p:nvPr>
            <p:ph idx="1"/>
          </p:nvPr>
        </p:nvGraphicFramePr>
        <p:xfrm>
          <a:off x="457200" y="1481138"/>
          <a:ext cx="8229600" cy="4268142"/>
        </p:xfrm>
        <a:graphic>
          <a:graphicData uri="http://schemas.openxmlformats.org/drawingml/2006/table">
            <a:tbl>
              <a:tblPr firstRow="1" bandRow="1">
                <a:tableStyleId>{5C22544A-7EE6-4342-B048-85BDC9FD1C3A}</a:tableStyleId>
              </a:tblPr>
              <a:tblGrid>
                <a:gridCol w="4114800"/>
                <a:gridCol w="4114800"/>
              </a:tblGrid>
              <a:tr h="519102">
                <a:tc>
                  <a:txBody>
                    <a:bodyPr/>
                    <a:lstStyle/>
                    <a:p>
                      <a:r>
                        <a:rPr kumimoji="1" lang="en-US" altLang="ja-JP" dirty="0" smtClean="0"/>
                        <a:t>Input:</a:t>
                      </a:r>
                      <a:r>
                        <a:rPr kumimoji="1" lang="en-US" altLang="ja-JP" baseline="0" dirty="0" smtClean="0"/>
                        <a:t> Definition of Module</a:t>
                      </a:r>
                      <a:endParaRPr kumimoji="1" lang="ja-JP" altLang="en-US" dirty="0"/>
                    </a:p>
                  </a:txBody>
                  <a:tcPr/>
                </a:tc>
                <a:tc>
                  <a:txBody>
                    <a:bodyPr/>
                    <a:lstStyle/>
                    <a:p>
                      <a:r>
                        <a:rPr kumimoji="1" lang="en-US" altLang="ja-JP" dirty="0" smtClean="0"/>
                        <a:t>Output:</a:t>
                      </a:r>
                      <a:r>
                        <a:rPr kumimoji="1" lang="en-US" altLang="ja-JP" baseline="0" dirty="0" smtClean="0"/>
                        <a:t> </a:t>
                      </a:r>
                      <a:r>
                        <a:rPr kumimoji="1" lang="en-US" altLang="ja-JP" baseline="0" dirty="0" err="1" smtClean="0"/>
                        <a:t>SystemC</a:t>
                      </a:r>
                      <a:r>
                        <a:rPr kumimoji="1" lang="en-US" altLang="ja-JP" baseline="0" dirty="0" smtClean="0"/>
                        <a:t> Description</a:t>
                      </a:r>
                      <a:endParaRPr kumimoji="1" lang="ja-JP" altLang="en-US" dirty="0"/>
                    </a:p>
                  </a:txBody>
                  <a:tcPr/>
                </a:tc>
              </a:tr>
              <a:tr h="370840">
                <a:tc>
                  <a:txBody>
                    <a:bodyPr/>
                    <a:lstStyle/>
                    <a:p>
                      <a:r>
                        <a:rPr kumimoji="1" lang="en-US" altLang="ja-JP" dirty="0" smtClean="0"/>
                        <a:t>Module name</a:t>
                      </a:r>
                      <a:endParaRPr kumimoji="1" lang="ja-JP" altLang="en-US" dirty="0"/>
                    </a:p>
                  </a:txBody>
                  <a:tcPr/>
                </a:tc>
                <a:tc>
                  <a:txBody>
                    <a:bodyPr/>
                    <a:lstStyle/>
                    <a:p>
                      <a:pPr marL="342900" indent="-342900">
                        <a:buAutoNum type="arabicPeriod"/>
                      </a:pPr>
                      <a:r>
                        <a:rPr kumimoji="1" lang="en-US" altLang="ja-JP" dirty="0" smtClean="0"/>
                        <a:t>Class definition</a:t>
                      </a:r>
                      <a:br>
                        <a:rPr kumimoji="1" lang="en-US" altLang="ja-JP" dirty="0" smtClean="0"/>
                      </a:br>
                      <a:r>
                        <a:rPr kumimoji="1" lang="en-US" altLang="ja-JP" dirty="0" smtClean="0"/>
                        <a:t>Definition</a:t>
                      </a:r>
                      <a:r>
                        <a:rPr kumimoji="1" lang="en-US" altLang="ja-JP" baseline="0" dirty="0" smtClean="0"/>
                        <a:t> of type of module</a:t>
                      </a:r>
                      <a:endParaRPr kumimoji="1" lang="en-US" altLang="ja-JP" dirty="0" smtClean="0"/>
                    </a:p>
                  </a:txBody>
                  <a:tcPr/>
                </a:tc>
              </a:tr>
              <a:tr h="370840">
                <a:tc>
                  <a:txBody>
                    <a:bodyPr/>
                    <a:lstStyle/>
                    <a:p>
                      <a:r>
                        <a:rPr kumimoji="1" lang="en-US" altLang="ja-JP" dirty="0" smtClean="0"/>
                        <a:t>Input/output</a:t>
                      </a:r>
                      <a:r>
                        <a:rPr kumimoji="1" lang="en-US" altLang="ja-JP" baseline="0" dirty="0" smtClean="0"/>
                        <a:t> port information</a:t>
                      </a:r>
                      <a:br>
                        <a:rPr kumimoji="1" lang="en-US" altLang="ja-JP" baseline="0" dirty="0" smtClean="0"/>
                      </a:br>
                      <a:r>
                        <a:rPr kumimoji="1" lang="en-US" altLang="ja-JP" baseline="0" dirty="0" smtClean="0"/>
                        <a:t>  Interface definition</a:t>
                      </a:r>
                      <a:endParaRPr kumimoji="1" lang="ja-JP" altLang="en-US" dirty="0"/>
                    </a:p>
                  </a:txBody>
                  <a:tcPr/>
                </a:tc>
                <a:tc>
                  <a:txBody>
                    <a:bodyPr/>
                    <a:lstStyle/>
                    <a:p>
                      <a:r>
                        <a:rPr kumimoji="1" lang="en-US" altLang="ja-JP" dirty="0" smtClean="0"/>
                        <a:t>2. Port definition</a:t>
                      </a:r>
                    </a:p>
                    <a:p>
                      <a:r>
                        <a:rPr kumimoji="1" lang="en-US" altLang="ja-JP" baseline="0" dirty="0" smtClean="0"/>
                        <a:t>     Interface definition</a:t>
                      </a:r>
                      <a:endParaRPr kumimoji="1" lang="en-US" altLang="ja-JP" dirty="0" smtClean="0"/>
                    </a:p>
                  </a:txBody>
                  <a:tcPr/>
                </a:tc>
              </a:tr>
              <a:tr h="370840">
                <a:tc>
                  <a:txBody>
                    <a:bodyPr/>
                    <a:lstStyle/>
                    <a:p>
                      <a:r>
                        <a:rPr kumimoji="1" lang="en-US" altLang="ja-JP" dirty="0" smtClean="0"/>
                        <a:t>Signal</a:t>
                      </a:r>
                      <a:r>
                        <a:rPr kumimoji="1" lang="en-US" altLang="ja-JP" baseline="0" dirty="0" smtClean="0"/>
                        <a:t> information</a:t>
                      </a:r>
                      <a:endParaRPr kumimoji="1" lang="ja-JP" altLang="en-US" dirty="0"/>
                    </a:p>
                  </a:txBody>
                  <a:tcPr/>
                </a:tc>
                <a:tc>
                  <a:txBody>
                    <a:bodyPr/>
                    <a:lstStyle/>
                    <a:p>
                      <a:r>
                        <a:rPr kumimoji="1" lang="en-US" altLang="ja-JP" dirty="0" smtClean="0"/>
                        <a:t>3. Signal definition</a:t>
                      </a:r>
                    </a:p>
                    <a:p>
                      <a:r>
                        <a:rPr kumimoji="1" lang="en-US" altLang="ja-JP" dirty="0" smtClean="0"/>
                        <a:t>    </a:t>
                      </a:r>
                      <a:endParaRPr kumimoji="1" lang="ja-JP" altLang="en-US" dirty="0"/>
                    </a:p>
                  </a:txBody>
                  <a:tcPr/>
                </a:tc>
              </a:tr>
              <a:tr h="370840">
                <a:tc>
                  <a:txBody>
                    <a:bodyPr/>
                    <a:lstStyle/>
                    <a:p>
                      <a:r>
                        <a:rPr kumimoji="1" lang="en-US" altLang="ja-JP" dirty="0" smtClean="0"/>
                        <a:t>Sub module information</a:t>
                      </a:r>
                    </a:p>
                    <a:p>
                      <a:r>
                        <a:rPr kumimoji="1" lang="en-US" altLang="ja-JP" dirty="0" smtClean="0"/>
                        <a:t>  Definition of connections</a:t>
                      </a:r>
                      <a:endParaRPr kumimoji="1" lang="ja-JP" altLang="en-US" dirty="0"/>
                    </a:p>
                  </a:txBody>
                  <a:tcPr/>
                </a:tc>
                <a:tc>
                  <a:txBody>
                    <a:bodyPr/>
                    <a:lstStyle/>
                    <a:p>
                      <a:r>
                        <a:rPr kumimoji="1" lang="en-US" altLang="ja-JP" dirty="0" smtClean="0"/>
                        <a:t>4. Sub module definition</a:t>
                      </a:r>
                    </a:p>
                    <a:p>
                      <a:r>
                        <a:rPr kumimoji="1" lang="en-US" altLang="ja-JP" baseline="0" dirty="0" smtClean="0"/>
                        <a:t>    Definition of connections</a:t>
                      </a:r>
                      <a:endParaRPr kumimoji="1" lang="ja-JP" altLang="en-US" dirty="0"/>
                    </a:p>
                  </a:txBody>
                  <a:tcPr/>
                </a:tc>
              </a:tr>
              <a:tr h="370840">
                <a:tc>
                  <a:txBody>
                    <a:bodyPr/>
                    <a:lstStyle/>
                    <a:p>
                      <a:r>
                        <a:rPr kumimoji="1" lang="en-US" altLang="ja-JP" dirty="0" smtClean="0"/>
                        <a:t>Behavior</a:t>
                      </a:r>
                    </a:p>
                    <a:p>
                      <a:r>
                        <a:rPr kumimoji="1" lang="en-US" altLang="ja-JP" dirty="0" smtClean="0"/>
                        <a:t>  State machine table</a:t>
                      </a:r>
                    </a:p>
                    <a:p>
                      <a:r>
                        <a:rPr kumimoji="1" lang="en-US" altLang="ja-JP" dirty="0" smtClean="0"/>
                        <a:t>  Register update</a:t>
                      </a:r>
                    </a:p>
                    <a:p>
                      <a:r>
                        <a:rPr kumimoji="1" lang="en-US" altLang="ja-JP" dirty="0" smtClean="0"/>
                        <a:t>  Signal assignment</a:t>
                      </a:r>
                    </a:p>
                  </a:txBody>
                  <a:tcPr/>
                </a:tc>
                <a:tc>
                  <a:txBody>
                    <a:bodyPr/>
                    <a:lstStyle/>
                    <a:p>
                      <a:r>
                        <a:rPr kumimoji="1" lang="en-US" altLang="ja-JP" dirty="0" smtClean="0"/>
                        <a:t>5. Definition</a:t>
                      </a:r>
                      <a:r>
                        <a:rPr kumimoji="1" lang="en-US" altLang="ja-JP" baseline="0" dirty="0" smtClean="0"/>
                        <a:t> of processes</a:t>
                      </a:r>
                    </a:p>
                    <a:p>
                      <a:endParaRPr kumimoji="1" lang="en-US" altLang="ja-JP" baseline="0" dirty="0" smtClean="0"/>
                    </a:p>
                    <a:p>
                      <a:r>
                        <a:rPr kumimoji="1" lang="en-US" altLang="ja-JP" baseline="0" dirty="0" smtClean="0"/>
                        <a:t>    defined by concurrent processes</a:t>
                      </a:r>
                    </a:p>
                    <a:p>
                      <a:endParaRPr kumimoji="1" lang="ja-JP" altLang="en-US" dirty="0"/>
                    </a:p>
                  </a:txBody>
                  <a:tcPr/>
                </a:tc>
              </a:tr>
            </a:tbl>
          </a:graphicData>
        </a:graphic>
      </p:graphicFrame>
      <p:sp>
        <p:nvSpPr>
          <p:cNvPr id="3" name="タイトル 2"/>
          <p:cNvSpPr>
            <a:spLocks noGrp="1"/>
          </p:cNvSpPr>
          <p:nvPr>
            <p:ph type="title"/>
          </p:nvPr>
        </p:nvSpPr>
        <p:spPr/>
        <p:txBody>
          <a:bodyPr>
            <a:normAutofit fontScale="90000"/>
          </a:bodyPr>
          <a:lstStyle/>
          <a:p>
            <a:r>
              <a:rPr lang="en-GB" altLang="ja-JP" dirty="0" smtClean="0"/>
              <a:t>Module Definition and</a:t>
            </a:r>
            <a:br>
              <a:rPr lang="en-GB" altLang="ja-JP" dirty="0" smtClean="0"/>
            </a:br>
            <a:r>
              <a:rPr lang="en-GB" altLang="ja-JP" dirty="0" smtClean="0"/>
              <a:t>Generated </a:t>
            </a:r>
            <a:r>
              <a:rPr lang="en-GB" altLang="ja-JP" dirty="0" err="1" smtClean="0"/>
              <a:t>SystemC</a:t>
            </a:r>
            <a:r>
              <a:rPr lang="en-GB" altLang="ja-JP" dirty="0" smtClean="0"/>
              <a:t> Description</a:t>
            </a:r>
            <a:endParaRPr kumimoji="1" lang="ja-JP" altLang="en-US" dirty="0"/>
          </a:p>
        </p:txBody>
      </p:sp>
      <p:sp>
        <p:nvSpPr>
          <p:cNvPr id="4" name="フッター プレースホルダ 3"/>
          <p:cNvSpPr>
            <a:spLocks noGrp="1"/>
          </p:cNvSpPr>
          <p:nvPr>
            <p:ph type="ftr" sz="quarter" idx="10"/>
          </p:nvPr>
        </p:nvSpPr>
        <p:spPr/>
        <p:txBody>
          <a:bodyPr/>
          <a:lstStyle/>
          <a:p>
            <a:pPr>
              <a:defRPr/>
            </a:pPr>
            <a:r>
              <a:rPr lang="en-US" smtClean="0"/>
              <a:t>MPSoC 2009</a:t>
            </a:r>
            <a:endParaRPr lang="en-US"/>
          </a:p>
        </p:txBody>
      </p:sp>
      <p:sp>
        <p:nvSpPr>
          <p:cNvPr id="5" name="スライド番号プレースホルダ 4"/>
          <p:cNvSpPr>
            <a:spLocks noGrp="1"/>
          </p:cNvSpPr>
          <p:nvPr>
            <p:ph type="sldNum" sz="quarter" idx="11"/>
          </p:nvPr>
        </p:nvSpPr>
        <p:spPr/>
        <p:txBody>
          <a:bodyPr/>
          <a:lstStyle/>
          <a:p>
            <a:pPr>
              <a:defRPr/>
            </a:pPr>
            <a:fld id="{172AC917-3856-4697-9CF2-A02C75CAE366}"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1"/>
          </p:nvPr>
        </p:nvSpPr>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Expansion of multi-functional portable multimedia devices requires high performance and low power processing</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dirty="0" smtClean="0"/>
          </a:p>
          <a:p>
            <a:pPr>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err="1" smtClean="0"/>
              <a:t>MPSoC</a:t>
            </a:r>
            <a:r>
              <a:rPr lang="en-GB" altLang="ja-JP" dirty="0" smtClean="0"/>
              <a:t> (Multi-Processor System-on-Chip) is a solution to achieve these requirements</a:t>
            </a:r>
          </a:p>
          <a:p>
            <a:pPr lvl="1">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err="1" smtClean="0"/>
              <a:t>MPSoC</a:t>
            </a:r>
            <a:r>
              <a:rPr lang="en-GB" dirty="0" smtClean="0"/>
              <a:t> includes </a:t>
            </a:r>
          </a:p>
          <a:p>
            <a:pPr lvl="2">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Several processors</a:t>
            </a:r>
          </a:p>
          <a:p>
            <a:pPr lvl="2">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Several dedicated functional blocks</a:t>
            </a:r>
          </a:p>
          <a:p>
            <a:pPr lvl="2">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Communications on a chip</a:t>
            </a:r>
          </a:p>
          <a:p>
            <a:pPr lvl="2">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dirty="0" smtClean="0"/>
          </a:p>
        </p:txBody>
      </p:sp>
      <p:sp>
        <p:nvSpPr>
          <p:cNvPr id="4097" name="Rectangle 1"/>
          <p:cNvSpPr>
            <a:spLocks noGrp="1" noChangeArrowheads="1"/>
          </p:cNvSpPr>
          <p:nvPr>
            <p:ph type="title"/>
          </p:nvPr>
        </p:nvSpPr>
        <p:spPr/>
        <p:txBody>
          <a:bodyPr lIns="82945" tIns="41473" rIns="82945" bIns="41473">
            <a:normAutofit/>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latin typeface="+mn-lt"/>
              </a:rPr>
              <a:t>Background</a:t>
            </a:r>
            <a:endParaRPr lang="en-GB" dirty="0">
              <a:latin typeface="+mn-lt"/>
            </a:endParaRPr>
          </a:p>
        </p:txBody>
      </p:sp>
      <p:sp>
        <p:nvSpPr>
          <p:cNvPr id="20485" name="フッター プレースホルダ 5"/>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20484" name="スライド番号プレースホルダ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084E1EE-66CE-4BC7-8E2A-41997FD3D5D2}" type="slidenum">
              <a:rPr lang="en-US" altLang="ja-JP"/>
              <a:pPr fontAlgn="base">
                <a:spcBef>
                  <a:spcPct val="0"/>
                </a:spcBef>
                <a:spcAft>
                  <a:spcPct val="0"/>
                </a:spcAft>
              </a:pPr>
              <a:t>2</a:t>
            </a:fld>
            <a:endParaRPr lang="en-US" altLang="ja-JP"/>
          </a:p>
        </p:txBody>
      </p:sp>
      <p:pic>
        <p:nvPicPr>
          <p:cNvPr id="20483" name="Picture 3"/>
          <p:cNvPicPr>
            <a:picLocks noChangeAspect="1" noChangeArrowheads="1"/>
          </p:cNvPicPr>
          <p:nvPr/>
        </p:nvPicPr>
        <p:blipFill>
          <a:blip r:embed="rId3" cstate="print"/>
          <a:srcRect/>
          <a:stretch>
            <a:fillRect/>
          </a:stretch>
        </p:blipFill>
        <p:spPr bwMode="auto">
          <a:xfrm>
            <a:off x="7959725" y="1208088"/>
            <a:ext cx="1020763" cy="815975"/>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noChangeArrowheads="1"/>
          </p:cNvSpPr>
          <p:nvPr>
            <p:ph idx="1"/>
          </p:nvPr>
        </p:nvSpPr>
        <p:spPr>
          <a:xfrm>
            <a:off x="457200" y="1481138"/>
            <a:ext cx="4543428" cy="4525962"/>
          </a:xfrm>
        </p:spPr>
        <p:txBody>
          <a:bodyPr lIns="82945" tIns="41473" rIns="82945" bIns="41473"/>
          <a:lstStyle/>
          <a:p>
            <a:pPr>
              <a:tabLst>
                <a:tab pos="655638" algn="l"/>
                <a:tab pos="1312863" algn="l"/>
                <a:tab pos="1968500" algn="l"/>
                <a:tab pos="2625725" algn="l"/>
                <a:tab pos="3282950" algn="l"/>
                <a:tab pos="3938588" algn="l"/>
              </a:tabLst>
            </a:pPr>
            <a:r>
              <a:rPr lang="en-GB" altLang="ja-JP" dirty="0" smtClean="0"/>
              <a:t>Input</a:t>
            </a:r>
          </a:p>
          <a:p>
            <a:pPr lvl="1">
              <a:tabLst>
                <a:tab pos="655638" algn="l"/>
                <a:tab pos="1312863" algn="l"/>
                <a:tab pos="1968500" algn="l"/>
                <a:tab pos="2625725" algn="l"/>
                <a:tab pos="3282950" algn="l"/>
                <a:tab pos="3938588" algn="l"/>
              </a:tabLst>
            </a:pPr>
            <a:r>
              <a:rPr lang="en-GB" altLang="ja-JP" dirty="0" smtClean="0"/>
              <a:t>Module name</a:t>
            </a:r>
          </a:p>
          <a:p>
            <a:pPr>
              <a:tabLst>
                <a:tab pos="655638" algn="l"/>
                <a:tab pos="1312863" algn="l"/>
                <a:tab pos="1968500" algn="l"/>
                <a:tab pos="2625725" algn="l"/>
                <a:tab pos="3282950" algn="l"/>
                <a:tab pos="3938588" algn="l"/>
              </a:tabLst>
            </a:pPr>
            <a:r>
              <a:rPr lang="en-GB" altLang="ja-JP" dirty="0" smtClean="0"/>
              <a:t>Output</a:t>
            </a:r>
          </a:p>
          <a:p>
            <a:pPr lvl="1">
              <a:tabLst>
                <a:tab pos="655638" algn="l"/>
                <a:tab pos="1312863" algn="l"/>
                <a:tab pos="1968500" algn="l"/>
                <a:tab pos="2625725" algn="l"/>
                <a:tab pos="3282950" algn="l"/>
                <a:tab pos="3938588" algn="l"/>
              </a:tabLst>
            </a:pPr>
            <a:r>
              <a:rPr lang="en-GB" altLang="ja-JP" dirty="0" smtClean="0"/>
              <a:t>Definition of module type using SC_MODULE</a:t>
            </a:r>
            <a:endParaRPr lang="en-GB" dirty="0" smtClean="0"/>
          </a:p>
          <a:p>
            <a:pPr lvl="1">
              <a:tabLst>
                <a:tab pos="655638" algn="l"/>
                <a:tab pos="1312863" algn="l"/>
                <a:tab pos="1968500" algn="l"/>
                <a:tab pos="2625725" algn="l"/>
                <a:tab pos="3282950" algn="l"/>
                <a:tab pos="3938588" algn="l"/>
              </a:tabLst>
            </a:pPr>
            <a:r>
              <a:rPr lang="en-GB" altLang="ja-JP" dirty="0" smtClean="0"/>
              <a:t>Initialization using SC_CTOR</a:t>
            </a:r>
            <a:endParaRPr lang="en-GB" dirty="0" smtClean="0"/>
          </a:p>
        </p:txBody>
      </p:sp>
      <p:sp>
        <p:nvSpPr>
          <p:cNvPr id="14337"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1.Generation of Class Definition</a:t>
            </a:r>
            <a:endParaRPr lang="en-GB" dirty="0"/>
          </a:p>
        </p:txBody>
      </p:sp>
      <p:sp>
        <p:nvSpPr>
          <p:cNvPr id="14339" name="Rectangle 3"/>
          <p:cNvSpPr>
            <a:spLocks noGrp="1" noChangeArrowheads="1"/>
          </p:cNvSpPr>
          <p:nvPr>
            <p:ph type="body" idx="4294967295"/>
          </p:nvPr>
        </p:nvSpPr>
        <p:spPr>
          <a:xfrm>
            <a:off x="4918075" y="1604963"/>
            <a:ext cx="4225925" cy="4764087"/>
          </a:xfrm>
        </p:spPr>
        <p:txBody>
          <a:bodyPr lIns="82945" tIns="41473" rIns="82945" bIns="41473">
            <a:normAutofit lnSpcReduction="10000"/>
          </a:bodyPr>
          <a:lstStyle/>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smtClean="0"/>
              <a:t>SC_MODULE(</a:t>
            </a:r>
            <a:r>
              <a:rPr lang="en-GB" sz="1800" dirty="0" err="1" smtClean="0"/>
              <a:t>module_name</a:t>
            </a:r>
            <a:r>
              <a:rPr lang="en-GB" sz="1800" dirty="0" smtClean="0"/>
              <a:t>) </a:t>
            </a:r>
            <a:r>
              <a:rPr lang="en-GB" sz="1800" dirty="0"/>
              <a:t>{</a:t>
            </a:r>
          </a:p>
          <a:p>
            <a:pPr marL="859536" lvl="2" fontAlgn="auto">
              <a:spcAft>
                <a:spcPts val="0"/>
              </a:spcAft>
              <a:buFont typeface="Wingdings 2"/>
              <a:buNone/>
              <a:tabLst>
                <a:tab pos="656650" algn="l"/>
                <a:tab pos="1313299" algn="l"/>
                <a:tab pos="1969949" algn="l"/>
                <a:tab pos="2626599" algn="l"/>
                <a:tab pos="3283248" algn="l"/>
                <a:tab pos="3939898" algn="l"/>
              </a:tabLst>
              <a:defRPr/>
            </a:pPr>
            <a:r>
              <a:rPr lang="en-GB" dirty="0" smtClean="0"/>
              <a:t>Ports and signals,</a:t>
            </a:r>
            <a:r>
              <a:rPr lang="en-GB" dirty="0"/>
              <a:t/>
            </a:r>
            <a:br>
              <a:rPr lang="en-GB" dirty="0"/>
            </a:br>
            <a:r>
              <a:rPr lang="en-GB" dirty="0" smtClean="0"/>
              <a:t>Definition of </a:t>
            </a:r>
            <a:r>
              <a:rPr lang="en-GB" dirty="0" err="1" smtClean="0"/>
              <a:t>submodules</a:t>
            </a:r>
            <a:endParaRPr lang="en-GB" dirty="0"/>
          </a:p>
          <a:p>
            <a:pPr marL="859536" lvl="2" fontAlgn="auto">
              <a:spcAft>
                <a:spcPts val="0"/>
              </a:spcAft>
              <a:buFont typeface="Wingdings 2"/>
              <a:buNone/>
              <a:tabLst>
                <a:tab pos="656650" algn="l"/>
                <a:tab pos="1313299" algn="l"/>
                <a:tab pos="1969949" algn="l"/>
                <a:tab pos="2626599" algn="l"/>
                <a:tab pos="3283248" algn="l"/>
                <a:tab pos="3939898" algn="l"/>
              </a:tabLst>
              <a:defRPr/>
            </a:pPr>
            <a:r>
              <a:rPr lang="en-GB" dirty="0" smtClean="0"/>
              <a:t>SC_CTOR(</a:t>
            </a:r>
            <a:r>
              <a:rPr lang="en-GB" dirty="0" err="1" smtClean="0"/>
              <a:t>module_name</a:t>
            </a:r>
            <a:r>
              <a:rPr lang="en-GB" dirty="0" smtClean="0"/>
              <a:t>) </a:t>
            </a:r>
            <a:r>
              <a:rPr lang="en-GB" dirty="0"/>
              <a:t>:</a:t>
            </a:r>
          </a:p>
          <a:p>
            <a:pPr marL="859536" lvl="2" fontAlgn="auto">
              <a:spcAft>
                <a:spcPts val="0"/>
              </a:spcAft>
              <a:buFont typeface="Wingdings 2"/>
              <a:buNone/>
              <a:tabLst>
                <a:tab pos="656650" algn="l"/>
                <a:tab pos="1313299" algn="l"/>
                <a:tab pos="1969949" algn="l"/>
                <a:tab pos="2626599" algn="l"/>
                <a:tab pos="3283248" algn="l"/>
                <a:tab pos="3939898" algn="l"/>
              </a:tabLst>
              <a:defRPr/>
            </a:pPr>
            <a:r>
              <a:rPr lang="en-GB" altLang="ja-JP" dirty="0" smtClean="0"/>
              <a:t>Ports and signals,</a:t>
            </a:r>
            <a:br>
              <a:rPr lang="en-GB" altLang="ja-JP" dirty="0" smtClean="0"/>
            </a:br>
            <a:r>
              <a:rPr lang="en-GB" altLang="ja-JP" dirty="0" err="1" smtClean="0"/>
              <a:t>Initilization</a:t>
            </a:r>
            <a:r>
              <a:rPr lang="en-GB" altLang="ja-JP" dirty="0" smtClean="0"/>
              <a:t> of </a:t>
            </a:r>
            <a:r>
              <a:rPr lang="en-GB" altLang="ja-JP" dirty="0" err="1" smtClean="0"/>
              <a:t>submodules</a:t>
            </a:r>
            <a:endParaRPr lang="en-GB" altLang="ja-JP" dirty="0" smtClean="0"/>
          </a:p>
          <a:p>
            <a:pPr marL="859536" lvl="2" fontAlgn="auto">
              <a:spcAft>
                <a:spcPts val="0"/>
              </a:spcAft>
              <a:buFont typeface="Wingdings 2"/>
              <a:buNone/>
              <a:tabLst>
                <a:tab pos="656650" algn="l"/>
                <a:tab pos="1313299" algn="l"/>
                <a:tab pos="1969949" algn="l"/>
                <a:tab pos="2626599" algn="l"/>
                <a:tab pos="3283248" algn="l"/>
                <a:tab pos="3939898" algn="l"/>
              </a:tabLst>
              <a:defRPr/>
            </a:pPr>
            <a:r>
              <a:rPr lang="en-GB" dirty="0" smtClean="0"/>
              <a:t>{</a:t>
            </a:r>
            <a:endParaRPr lang="en-GB" dirty="0"/>
          </a:p>
          <a:p>
            <a:pPr lvl="3" fontAlgn="auto">
              <a:spcAft>
                <a:spcPts val="0"/>
              </a:spcAft>
              <a:buFont typeface="Wingdings 2"/>
              <a:buNone/>
              <a:tabLst>
                <a:tab pos="656650" algn="l"/>
                <a:tab pos="1313299" algn="l"/>
                <a:tab pos="1969949" algn="l"/>
                <a:tab pos="2626599" algn="l"/>
                <a:tab pos="3283248" algn="l"/>
                <a:tab pos="3939898" algn="l"/>
              </a:tabLst>
              <a:defRPr/>
            </a:pPr>
            <a:r>
              <a:rPr lang="en-GB" dirty="0" smtClean="0"/>
              <a:t>Connections of </a:t>
            </a:r>
            <a:r>
              <a:rPr lang="en-GB" dirty="0" err="1" smtClean="0"/>
              <a:t>submodules</a:t>
            </a:r>
            <a:endParaRPr lang="en-GB" dirty="0"/>
          </a:p>
          <a:p>
            <a:pPr marL="859536" lvl="2" fontAlgn="auto">
              <a:spcAft>
                <a:spcPts val="0"/>
              </a:spcAft>
              <a:buFont typeface="Wingdings 2"/>
              <a:buNone/>
              <a:tabLst>
                <a:tab pos="656650" algn="l"/>
                <a:tab pos="1313299" algn="l"/>
                <a:tab pos="1969949" algn="l"/>
                <a:tab pos="2626599" algn="l"/>
                <a:tab pos="3283248" algn="l"/>
                <a:tab pos="3939898" algn="l"/>
              </a:tabLst>
              <a:defRPr/>
            </a:pPr>
            <a:r>
              <a:rPr lang="en-GB" dirty="0"/>
              <a:t>}</a:t>
            </a:r>
          </a:p>
          <a:p>
            <a:pPr marL="859536" lvl="2" fontAlgn="auto">
              <a:spcAft>
                <a:spcPts val="0"/>
              </a:spcAft>
              <a:buFont typeface="Wingdings 2"/>
              <a:buNone/>
              <a:tabLst>
                <a:tab pos="656650" algn="l"/>
                <a:tab pos="1313299" algn="l"/>
                <a:tab pos="1969949" algn="l"/>
                <a:tab pos="2626599" algn="l"/>
                <a:tab pos="3283248" algn="l"/>
                <a:tab pos="3939898" algn="l"/>
              </a:tabLst>
              <a:defRPr/>
            </a:pPr>
            <a:r>
              <a:rPr lang="en-GB" dirty="0" smtClean="0"/>
              <a:t>Process definition</a:t>
            </a:r>
            <a:endParaRPr lang="en-GB" dirty="0"/>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a:t>};</a:t>
            </a:r>
          </a:p>
        </p:txBody>
      </p:sp>
      <p:sp>
        <p:nvSpPr>
          <p:cNvPr id="113668" name="スライド番号プレースホル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2F4CCD02-E22D-4CFC-955B-2315BB4966F9}" type="slidenum">
              <a:rPr lang="en-US" altLang="ja-JP"/>
              <a:pPr fontAlgn="base">
                <a:spcBef>
                  <a:spcPct val="0"/>
                </a:spcBef>
                <a:spcAft>
                  <a:spcPct val="0"/>
                </a:spcAft>
              </a:pPr>
              <a:t>20</a:t>
            </a:fld>
            <a:endParaRPr lang="en-US" altLang="ja-JP"/>
          </a:p>
        </p:txBody>
      </p:sp>
      <p:sp>
        <p:nvSpPr>
          <p:cNvPr id="113669" name="フッター プレースホルダ 6"/>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457200" y="1481138"/>
            <a:ext cx="4186238" cy="4525962"/>
          </a:xfrm>
        </p:spPr>
        <p:txBody>
          <a:bodyPr lIns="82945" tIns="41473" rIns="82945" bIns="41473">
            <a:normAutofit/>
          </a:bodyPr>
          <a:lstStyle/>
          <a:p>
            <a:pPr>
              <a:lnSpc>
                <a:spcPct val="90000"/>
              </a:lnSpc>
              <a:tabLst>
                <a:tab pos="655638" algn="l"/>
                <a:tab pos="1312863" algn="l"/>
                <a:tab pos="1968500" algn="l"/>
                <a:tab pos="2625725" algn="l"/>
                <a:tab pos="3282950" algn="l"/>
                <a:tab pos="3938588" algn="l"/>
              </a:tabLst>
            </a:pPr>
            <a:r>
              <a:rPr lang="en-GB" dirty="0" smtClean="0"/>
              <a:t>Input</a:t>
            </a:r>
          </a:p>
          <a:p>
            <a:pPr lvl="1">
              <a:lnSpc>
                <a:spcPct val="90000"/>
              </a:lnSpc>
              <a:tabLst>
                <a:tab pos="655638" algn="l"/>
                <a:tab pos="1312863" algn="l"/>
                <a:tab pos="1968500" algn="l"/>
                <a:tab pos="2625725" algn="l"/>
                <a:tab pos="3282950" algn="l"/>
                <a:tab pos="3938588" algn="l"/>
              </a:tabLst>
            </a:pPr>
            <a:r>
              <a:rPr lang="en-GB" dirty="0" smtClean="0"/>
              <a:t>Input/output port info.</a:t>
            </a:r>
          </a:p>
          <a:p>
            <a:pPr lvl="1">
              <a:lnSpc>
                <a:spcPct val="90000"/>
              </a:lnSpc>
              <a:tabLst>
                <a:tab pos="655638" algn="l"/>
                <a:tab pos="1312863" algn="l"/>
                <a:tab pos="1968500" algn="l"/>
                <a:tab pos="2625725" algn="l"/>
                <a:tab pos="3282950" algn="l"/>
                <a:tab pos="3938588" algn="l"/>
              </a:tabLst>
            </a:pPr>
            <a:r>
              <a:rPr lang="en-GB" dirty="0" smtClean="0"/>
              <a:t>signal</a:t>
            </a:r>
          </a:p>
          <a:p>
            <a:pPr>
              <a:lnSpc>
                <a:spcPct val="90000"/>
              </a:lnSpc>
              <a:tabLst>
                <a:tab pos="655638" algn="l"/>
                <a:tab pos="1312863" algn="l"/>
                <a:tab pos="1968500" algn="l"/>
                <a:tab pos="2625725" algn="l"/>
                <a:tab pos="3282950" algn="l"/>
                <a:tab pos="3938588" algn="l"/>
              </a:tabLst>
            </a:pPr>
            <a:r>
              <a:rPr lang="en-GB" dirty="0" smtClean="0"/>
              <a:t>Generation</a:t>
            </a:r>
          </a:p>
          <a:p>
            <a:pPr lvl="1">
              <a:lnSpc>
                <a:spcPct val="90000"/>
              </a:lnSpc>
              <a:tabLst>
                <a:tab pos="655638" algn="l"/>
                <a:tab pos="1312863" algn="l"/>
                <a:tab pos="1968500" algn="l"/>
                <a:tab pos="2625725" algn="l"/>
                <a:tab pos="3282950" algn="l"/>
                <a:tab pos="3938588" algn="l"/>
              </a:tabLst>
            </a:pPr>
            <a:r>
              <a:rPr lang="en-GB" dirty="0" smtClean="0"/>
              <a:t>Definition of data type</a:t>
            </a:r>
          </a:p>
          <a:p>
            <a:pPr lvl="2">
              <a:lnSpc>
                <a:spcPct val="90000"/>
              </a:lnSpc>
              <a:tabLst>
                <a:tab pos="655638" algn="l"/>
                <a:tab pos="1312863" algn="l"/>
                <a:tab pos="1968500" algn="l"/>
                <a:tab pos="2625725" algn="l"/>
                <a:tab pos="3282950" algn="l"/>
                <a:tab pos="3938588" algn="l"/>
              </a:tabLst>
            </a:pPr>
            <a:r>
              <a:rPr lang="en-GB" dirty="0" smtClean="0"/>
              <a:t>Bit width data type</a:t>
            </a:r>
          </a:p>
          <a:p>
            <a:pPr lvl="3">
              <a:lnSpc>
                <a:spcPct val="90000"/>
              </a:lnSpc>
              <a:tabLst>
                <a:tab pos="655638" algn="l"/>
                <a:tab pos="1312863" algn="l"/>
                <a:tab pos="1968500" algn="l"/>
                <a:tab pos="2625725" algn="l"/>
                <a:tab pos="3282950" algn="l"/>
                <a:tab pos="3938588" algn="l"/>
              </a:tabLst>
            </a:pPr>
            <a:r>
              <a:rPr lang="en-GB" dirty="0" smtClean="0"/>
              <a:t>Simulation time largely depends on data type</a:t>
            </a:r>
          </a:p>
          <a:p>
            <a:pPr lvl="2">
              <a:lnSpc>
                <a:spcPct val="90000"/>
              </a:lnSpc>
              <a:tabLst>
                <a:tab pos="655638" algn="l"/>
                <a:tab pos="1312863" algn="l"/>
                <a:tab pos="1968500" algn="l"/>
                <a:tab pos="2625725" algn="l"/>
                <a:tab pos="3282950" algn="l"/>
                <a:tab pos="3938588" algn="l"/>
              </a:tabLst>
            </a:pPr>
            <a:r>
              <a:rPr lang="en-GB" dirty="0" smtClean="0"/>
              <a:t>Type and signal name</a:t>
            </a:r>
          </a:p>
          <a:p>
            <a:pPr lvl="1">
              <a:lnSpc>
                <a:spcPct val="90000"/>
              </a:lnSpc>
              <a:tabLst>
                <a:tab pos="655638" algn="l"/>
                <a:tab pos="1312863" algn="l"/>
                <a:tab pos="1968500" algn="l"/>
                <a:tab pos="2625725" algn="l"/>
                <a:tab pos="3282950" algn="l"/>
                <a:tab pos="3938588" algn="l"/>
              </a:tabLst>
            </a:pPr>
            <a:r>
              <a:rPr lang="en-GB" dirty="0" smtClean="0"/>
              <a:t>Initialization</a:t>
            </a:r>
          </a:p>
          <a:p>
            <a:pPr lvl="2">
              <a:lnSpc>
                <a:spcPct val="90000"/>
              </a:lnSpc>
              <a:tabLst>
                <a:tab pos="655638" algn="l"/>
                <a:tab pos="1312863" algn="l"/>
                <a:tab pos="1968500" algn="l"/>
                <a:tab pos="2625725" algn="l"/>
                <a:tab pos="3282950" algn="l"/>
                <a:tab pos="3938588" algn="l"/>
              </a:tabLst>
            </a:pPr>
            <a:r>
              <a:rPr lang="en-GB" dirty="0" smtClean="0"/>
              <a:t>Constructor with signal name</a:t>
            </a:r>
          </a:p>
        </p:txBody>
      </p:sp>
      <p:sp>
        <p:nvSpPr>
          <p:cNvPr id="15361"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2.Generation of Port Definition</a:t>
            </a:r>
            <a:r>
              <a:rPr lang="en-GB" dirty="0"/>
              <a:t/>
            </a:r>
            <a:br>
              <a:rPr lang="en-GB" dirty="0"/>
            </a:br>
            <a:r>
              <a:rPr lang="en-GB" dirty="0" smtClean="0"/>
              <a:t>3.Geneartion of Signal Definition</a:t>
            </a:r>
            <a:endParaRPr lang="en-GB" dirty="0"/>
          </a:p>
        </p:txBody>
      </p:sp>
      <p:sp>
        <p:nvSpPr>
          <p:cNvPr id="125955" name="Text Box 5"/>
          <p:cNvSpPr txBox="1">
            <a:spLocks noChangeArrowheads="1"/>
          </p:cNvSpPr>
          <p:nvPr/>
        </p:nvSpPr>
        <p:spPr bwMode="auto">
          <a:xfrm>
            <a:off x="4714876" y="3929066"/>
            <a:ext cx="4429124" cy="1571635"/>
          </a:xfrm>
          <a:prstGeom prst="rect">
            <a:avLst/>
          </a:prstGeom>
          <a:noFill/>
          <a:ln w="9525">
            <a:noFill/>
            <a:round/>
            <a:headEnd/>
            <a:tailEnd/>
          </a:ln>
        </p:spPr>
        <p:txBody>
          <a:bodyPr lIns="0" tIns="0" rIns="0" bIns="0"/>
          <a:lstStyle/>
          <a:p>
            <a:pPr marL="325438" indent="-260350">
              <a:spcAft>
                <a:spcPts val="1038"/>
              </a:spcAft>
              <a:buSzPct val="75000"/>
              <a:tabLst>
                <a:tab pos="655638" algn="l"/>
                <a:tab pos="1312863" algn="l"/>
                <a:tab pos="1968500" algn="l"/>
                <a:tab pos="2625725" algn="l"/>
                <a:tab pos="3282950" algn="l"/>
                <a:tab pos="3938588" algn="l"/>
              </a:tabLst>
            </a:pPr>
            <a:r>
              <a:rPr kumimoji="0" lang="en-GB" altLang="ja-JP" sz="2200" i="1" dirty="0" smtClean="0">
                <a:solidFill>
                  <a:srgbClr val="000000"/>
                </a:solidFill>
                <a:latin typeface="IPAゴシック"/>
                <a:ea typeface="IPAゴシック"/>
                <a:cs typeface="IPAゴシック"/>
              </a:rPr>
              <a:t>Bit width W determines type</a:t>
            </a:r>
            <a:endParaRPr kumimoji="0" lang="en-GB" sz="2200" dirty="0">
              <a:solidFill>
                <a:srgbClr val="000000"/>
              </a:solidFill>
              <a:latin typeface="IPAゴシック"/>
              <a:ea typeface="IPAゴシック"/>
              <a:cs typeface="IPAゴシック"/>
            </a:endParaRPr>
          </a:p>
          <a:p>
            <a:pPr marL="260350">
              <a:spcAft>
                <a:spcPts val="775"/>
              </a:spcAft>
              <a:buFont typeface="Wingdings" pitchFamily="2" charset="2"/>
              <a:buChar char=""/>
              <a:tabLst>
                <a:tab pos="655638" algn="l"/>
                <a:tab pos="1312863" algn="l"/>
                <a:tab pos="1968500" algn="l"/>
                <a:tab pos="2625725" algn="l"/>
                <a:tab pos="3282950" algn="l"/>
                <a:tab pos="3938588" algn="l"/>
              </a:tabLst>
            </a:pPr>
            <a:r>
              <a:rPr kumimoji="0" lang="en-GB" altLang="ja-JP" dirty="0">
                <a:solidFill>
                  <a:srgbClr val="000000"/>
                </a:solidFill>
                <a:latin typeface="IPAゴシック"/>
                <a:ea typeface="IPAゴシック"/>
                <a:cs typeface="IPAゴシック"/>
              </a:rPr>
              <a:t>W = 1	</a:t>
            </a:r>
            <a:r>
              <a:rPr kumimoji="0" lang="en-GB" altLang="ja-JP" dirty="0" err="1" smtClean="0">
                <a:solidFill>
                  <a:srgbClr val="000000"/>
                </a:solidFill>
                <a:latin typeface="IPAゴシック"/>
                <a:ea typeface="IPAゴシック"/>
                <a:cs typeface="IPAゴシック"/>
              </a:rPr>
              <a:t>bool</a:t>
            </a:r>
            <a:endParaRPr kumimoji="0" lang="en-GB" altLang="ja-JP" dirty="0">
              <a:solidFill>
                <a:srgbClr val="000000"/>
              </a:solidFill>
              <a:latin typeface="IPAゴシック"/>
              <a:ea typeface="IPAゴシック"/>
              <a:cs typeface="IPAゴシック"/>
            </a:endParaRPr>
          </a:p>
          <a:p>
            <a:pPr marL="260350">
              <a:spcAft>
                <a:spcPts val="775"/>
              </a:spcAft>
              <a:buFont typeface="Wingdings" pitchFamily="2" charset="2"/>
              <a:buChar char=""/>
              <a:tabLst>
                <a:tab pos="655638" algn="l"/>
                <a:tab pos="1312863" algn="l"/>
                <a:tab pos="1968500" algn="l"/>
                <a:tab pos="2625725" algn="l"/>
                <a:tab pos="3282950" algn="l"/>
                <a:tab pos="3938588" algn="l"/>
              </a:tabLst>
            </a:pPr>
            <a:r>
              <a:rPr kumimoji="0" lang="en-GB" altLang="ja-JP" dirty="0">
                <a:solidFill>
                  <a:srgbClr val="000000"/>
                </a:solidFill>
                <a:latin typeface="IPAゴシック"/>
                <a:ea typeface="IPAゴシック"/>
                <a:cs typeface="IPAゴシック"/>
              </a:rPr>
              <a:t>2 ≦ W ≦ </a:t>
            </a:r>
            <a:r>
              <a:rPr kumimoji="0" lang="en-GB" altLang="ja-JP" dirty="0" smtClean="0">
                <a:solidFill>
                  <a:srgbClr val="000000"/>
                </a:solidFill>
                <a:latin typeface="IPAゴシック"/>
                <a:ea typeface="IPAゴシック"/>
                <a:cs typeface="IPAゴシック"/>
              </a:rPr>
              <a:t>64 </a:t>
            </a:r>
            <a:r>
              <a:rPr kumimoji="0" lang="en-GB" altLang="ja-JP" dirty="0" err="1" smtClean="0">
                <a:solidFill>
                  <a:srgbClr val="000000"/>
                </a:solidFill>
                <a:latin typeface="IPAゴシック"/>
                <a:ea typeface="IPAゴシック"/>
                <a:cs typeface="IPAゴシック"/>
              </a:rPr>
              <a:t>sc_uint</a:t>
            </a:r>
            <a:r>
              <a:rPr kumimoji="0" lang="en-GB" altLang="ja-JP" dirty="0" smtClean="0">
                <a:solidFill>
                  <a:srgbClr val="000000"/>
                </a:solidFill>
                <a:latin typeface="IPAゴシック"/>
                <a:ea typeface="IPAゴシック"/>
                <a:cs typeface="IPAゴシック"/>
              </a:rPr>
              <a:t>&lt;W</a:t>
            </a:r>
            <a:r>
              <a:rPr kumimoji="0" lang="en-GB" altLang="ja-JP" dirty="0">
                <a:solidFill>
                  <a:srgbClr val="000000"/>
                </a:solidFill>
                <a:latin typeface="IPAゴシック"/>
                <a:ea typeface="IPAゴシック"/>
                <a:cs typeface="IPAゴシック"/>
              </a:rPr>
              <a:t>&gt;</a:t>
            </a:r>
          </a:p>
          <a:p>
            <a:pPr marL="260350">
              <a:spcAft>
                <a:spcPts val="775"/>
              </a:spcAft>
              <a:buFont typeface="Wingdings" pitchFamily="2" charset="2"/>
              <a:buChar char=""/>
              <a:tabLst>
                <a:tab pos="655638" algn="l"/>
                <a:tab pos="1312863" algn="l"/>
                <a:tab pos="1968500" algn="l"/>
                <a:tab pos="2625725" algn="l"/>
                <a:tab pos="3282950" algn="l"/>
                <a:tab pos="3938588" algn="l"/>
              </a:tabLst>
            </a:pPr>
            <a:r>
              <a:rPr kumimoji="0" lang="en-GB" altLang="ja-JP" dirty="0">
                <a:solidFill>
                  <a:srgbClr val="000000"/>
                </a:solidFill>
                <a:latin typeface="IPAゴシック"/>
                <a:ea typeface="IPAゴシック"/>
                <a:cs typeface="IPAゴシック"/>
              </a:rPr>
              <a:t>65 ≦ </a:t>
            </a:r>
            <a:r>
              <a:rPr kumimoji="0" lang="en-GB" altLang="ja-JP" dirty="0" smtClean="0">
                <a:solidFill>
                  <a:srgbClr val="000000"/>
                </a:solidFill>
                <a:latin typeface="IPAゴシック"/>
                <a:ea typeface="IPAゴシック"/>
                <a:cs typeface="IPAゴシック"/>
              </a:rPr>
              <a:t>W</a:t>
            </a:r>
            <a:r>
              <a:rPr kumimoji="0" lang="en-GB" altLang="ja-JP" dirty="0">
                <a:solidFill>
                  <a:srgbClr val="000000"/>
                </a:solidFill>
                <a:latin typeface="IPAゴシック"/>
                <a:ea typeface="IPAゴシック"/>
                <a:cs typeface="IPAゴシック"/>
              </a:rPr>
              <a:t>	</a:t>
            </a:r>
            <a:r>
              <a:rPr kumimoji="0" lang="en-GB" altLang="ja-JP" dirty="0" err="1">
                <a:solidFill>
                  <a:srgbClr val="000000"/>
                </a:solidFill>
                <a:latin typeface="IPAゴシック"/>
                <a:ea typeface="IPAゴシック"/>
                <a:cs typeface="IPAゴシック"/>
              </a:rPr>
              <a:t>sc_biguint</a:t>
            </a:r>
            <a:r>
              <a:rPr kumimoji="0" lang="en-GB" altLang="ja-JP" dirty="0">
                <a:solidFill>
                  <a:srgbClr val="000000"/>
                </a:solidFill>
                <a:latin typeface="IPAゴシック"/>
                <a:ea typeface="IPAゴシック"/>
                <a:cs typeface="IPAゴシック"/>
              </a:rPr>
              <a:t>&lt;W&gt;</a:t>
            </a:r>
          </a:p>
        </p:txBody>
      </p:sp>
      <p:sp>
        <p:nvSpPr>
          <p:cNvPr id="125956" name="Text Box 6"/>
          <p:cNvSpPr txBox="1">
            <a:spLocks noChangeArrowheads="1"/>
          </p:cNvSpPr>
          <p:nvPr/>
        </p:nvSpPr>
        <p:spPr bwMode="auto">
          <a:xfrm>
            <a:off x="4714876" y="1500174"/>
            <a:ext cx="3756025" cy="1284287"/>
          </a:xfrm>
          <a:prstGeom prst="rect">
            <a:avLst/>
          </a:prstGeom>
          <a:noFill/>
          <a:ln w="9525">
            <a:solidFill>
              <a:srgbClr val="000000"/>
            </a:solidFill>
            <a:round/>
            <a:headEnd/>
            <a:tailEnd/>
          </a:ln>
        </p:spPr>
        <p:txBody>
          <a:bodyPr lIns="65311" tIns="24492" rIns="65311" bIns="24492"/>
          <a:lstStyle/>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r>
              <a:rPr kumimoji="0" lang="en-GB" dirty="0" smtClean="0">
                <a:solidFill>
                  <a:srgbClr val="000000"/>
                </a:solidFill>
                <a:latin typeface="IPAゴシック"/>
                <a:ea typeface="ＤＦＰ平成丸ゴシック体W4"/>
                <a:cs typeface="ＤＦＰ平成丸ゴシック体W4"/>
              </a:rPr>
              <a:t>Definition</a:t>
            </a:r>
            <a:endParaRPr kumimoji="0" lang="en-GB"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dirty="0" err="1">
                <a:solidFill>
                  <a:srgbClr val="000000"/>
                </a:solidFill>
                <a:latin typeface="IPAゴシック"/>
                <a:ea typeface="ＤＦＰ平成丸ゴシック体W4"/>
                <a:cs typeface="ＤＦＰ平成丸ゴシック体W4"/>
              </a:rPr>
              <a:t>sc_in</a:t>
            </a:r>
            <a:r>
              <a:rPr kumimoji="0" lang="en-GB" altLang="ja-JP" dirty="0">
                <a:solidFill>
                  <a:srgbClr val="000000"/>
                </a:solidFill>
                <a:latin typeface="IPAゴシック"/>
                <a:ea typeface="ＤＦＰ平成丸ゴシック体W4"/>
                <a:cs typeface="ＤＦＰ平成丸ゴシック体W4"/>
              </a:rPr>
              <a:t>&lt; </a:t>
            </a:r>
            <a:r>
              <a:rPr kumimoji="0" lang="en-GB" altLang="ja-JP" dirty="0" err="1">
                <a:solidFill>
                  <a:srgbClr val="000000"/>
                </a:solidFill>
                <a:latin typeface="IPAゴシック"/>
                <a:ea typeface="ＤＦＰ平成丸ゴシック体W4"/>
                <a:cs typeface="ＤＦＰ平成丸ゴシック体W4"/>
              </a:rPr>
              <a:t>sc_uint</a:t>
            </a:r>
            <a:r>
              <a:rPr kumimoji="0" lang="en-GB" altLang="ja-JP" dirty="0">
                <a:solidFill>
                  <a:srgbClr val="000000"/>
                </a:solidFill>
                <a:latin typeface="IPAゴシック"/>
                <a:ea typeface="ＤＦＰ平成丸ゴシック体W4"/>
                <a:cs typeface="ＤＦＰ平成丸ゴシック体W4"/>
              </a:rPr>
              <a:t>&lt;26&gt; &gt; sample;</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r>
              <a:rPr kumimoji="0" lang="en-GB" altLang="ja-JP" dirty="0" err="1" smtClean="0">
                <a:solidFill>
                  <a:srgbClr val="000000"/>
                </a:solidFill>
                <a:latin typeface="IPAゴシック"/>
                <a:ea typeface="ＤＦＰ平成丸ゴシック体W4"/>
                <a:cs typeface="ＤＦＰ平成丸ゴシック体W4"/>
              </a:rPr>
              <a:t>Intialize</a:t>
            </a:r>
            <a:endParaRPr kumimoji="0" lang="en-GB"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sample("sample")</a:t>
            </a:r>
            <a:r>
              <a:rPr kumimoji="0" lang="ar-SA" altLang="ja-JP" dirty="0">
                <a:solidFill>
                  <a:srgbClr val="000000"/>
                </a:solidFill>
                <a:latin typeface="IPAゴシック"/>
              </a:rPr>
              <a:t>‏</a:t>
            </a:r>
            <a:endParaRPr kumimoji="0" lang="en-GB" altLang="ja-JP" dirty="0">
              <a:solidFill>
                <a:srgbClr val="000000"/>
              </a:solidFill>
              <a:latin typeface="IPAゴシック"/>
              <a:ea typeface="ＤＦＰ平成丸ゴシック体W4"/>
              <a:cs typeface="ＤＦＰ平成丸ゴシック体W4"/>
            </a:endParaRPr>
          </a:p>
        </p:txBody>
      </p:sp>
      <p:sp>
        <p:nvSpPr>
          <p:cNvPr id="125958" name="スライド番号プレースホルダ 8"/>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2ABEA8D4-BE00-42A5-88EB-5BF9F0D7BFD1}" type="slidenum">
              <a:rPr lang="en-US" altLang="ja-JP"/>
              <a:pPr fontAlgn="base">
                <a:spcBef>
                  <a:spcPct val="0"/>
                </a:spcBef>
                <a:spcAft>
                  <a:spcPct val="0"/>
                </a:spcAft>
              </a:pPr>
              <a:t>21</a:t>
            </a:fld>
            <a:endParaRPr lang="en-US" altLang="ja-JP"/>
          </a:p>
        </p:txBody>
      </p:sp>
      <p:sp>
        <p:nvSpPr>
          <p:cNvPr id="125959" name="フッター プレースホルダ 9"/>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9" name="テキスト ボックス 8"/>
          <p:cNvSpPr txBox="1"/>
          <p:nvPr/>
        </p:nvSpPr>
        <p:spPr>
          <a:xfrm>
            <a:off x="5286380" y="3071810"/>
            <a:ext cx="2428870" cy="369332"/>
          </a:xfrm>
          <a:prstGeom prst="rect">
            <a:avLst/>
          </a:prstGeom>
          <a:noFill/>
        </p:spPr>
        <p:txBody>
          <a:bodyPr wrap="none" rtlCol="0">
            <a:spAutoFit/>
          </a:bodyPr>
          <a:lstStyle/>
          <a:p>
            <a:r>
              <a:rPr kumimoji="1" lang="en-US" altLang="ja-JP" dirty="0" smtClean="0"/>
              <a:t>Ex. of 26 bit input port</a:t>
            </a:r>
            <a:endParaRPr kumimoji="1" lang="ja-JP" alt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idx="1"/>
          </p:nvPr>
        </p:nvSpPr>
        <p:spPr>
          <a:xfrm>
            <a:off x="457200" y="1481138"/>
            <a:ext cx="4686304" cy="4525962"/>
          </a:xfrm>
        </p:spPr>
        <p:txBody>
          <a:bodyPr lIns="82945" tIns="41473" rIns="82945" bIns="41473"/>
          <a:lstStyle/>
          <a:p>
            <a:pPr>
              <a:tabLst>
                <a:tab pos="655638" algn="l"/>
                <a:tab pos="1312863" algn="l"/>
                <a:tab pos="1968500" algn="l"/>
                <a:tab pos="2625725" algn="l"/>
                <a:tab pos="3282950" algn="l"/>
                <a:tab pos="3938588" algn="l"/>
              </a:tabLst>
            </a:pPr>
            <a:r>
              <a:rPr lang="en-GB" dirty="0" smtClean="0"/>
              <a:t>Input</a:t>
            </a:r>
          </a:p>
          <a:p>
            <a:pPr lvl="1">
              <a:tabLst>
                <a:tab pos="655638" algn="l"/>
                <a:tab pos="1312863" algn="l"/>
                <a:tab pos="1968500" algn="l"/>
                <a:tab pos="2625725" algn="l"/>
                <a:tab pos="3282950" algn="l"/>
                <a:tab pos="3938588" algn="l"/>
              </a:tabLst>
            </a:pPr>
            <a:r>
              <a:rPr lang="en-GB" dirty="0" smtClean="0"/>
              <a:t>Info. of </a:t>
            </a:r>
            <a:r>
              <a:rPr lang="en-GB" dirty="0" err="1" smtClean="0"/>
              <a:t>Submodule</a:t>
            </a:r>
            <a:endParaRPr lang="en-GB" dirty="0" smtClean="0"/>
          </a:p>
          <a:p>
            <a:pPr>
              <a:tabLst>
                <a:tab pos="655638" algn="l"/>
                <a:tab pos="1312863" algn="l"/>
                <a:tab pos="1968500" algn="l"/>
                <a:tab pos="2625725" algn="l"/>
                <a:tab pos="3282950" algn="l"/>
                <a:tab pos="3938588" algn="l"/>
              </a:tabLst>
            </a:pPr>
            <a:r>
              <a:rPr lang="en-GB" dirty="0" smtClean="0"/>
              <a:t>Generation</a:t>
            </a:r>
          </a:p>
          <a:p>
            <a:pPr lvl="1">
              <a:tabLst>
                <a:tab pos="655638" algn="l"/>
                <a:tab pos="1312863" algn="l"/>
                <a:tab pos="1968500" algn="l"/>
                <a:tab pos="2625725" algn="l"/>
                <a:tab pos="3282950" algn="l"/>
                <a:tab pos="3938588" algn="l"/>
              </a:tabLst>
            </a:pPr>
            <a:r>
              <a:rPr lang="en-GB" dirty="0" smtClean="0"/>
              <a:t>Declarations</a:t>
            </a:r>
          </a:p>
          <a:p>
            <a:pPr lvl="2">
              <a:tabLst>
                <a:tab pos="655638" algn="l"/>
                <a:tab pos="1312863" algn="l"/>
                <a:tab pos="1968500" algn="l"/>
                <a:tab pos="2625725" algn="l"/>
                <a:tab pos="3282950" algn="l"/>
                <a:tab pos="3938588" algn="l"/>
              </a:tabLst>
            </a:pPr>
            <a:r>
              <a:rPr lang="en-GB" dirty="0" smtClean="0"/>
              <a:t>Type and instance name</a:t>
            </a:r>
          </a:p>
          <a:p>
            <a:pPr lvl="1">
              <a:tabLst>
                <a:tab pos="655638" algn="l"/>
                <a:tab pos="1312863" algn="l"/>
                <a:tab pos="1968500" algn="l"/>
                <a:tab pos="2625725" algn="l"/>
                <a:tab pos="3282950" algn="l"/>
                <a:tab pos="3938588" algn="l"/>
              </a:tabLst>
            </a:pPr>
            <a:r>
              <a:rPr lang="en-GB" dirty="0" smtClean="0"/>
              <a:t>Initializations</a:t>
            </a:r>
          </a:p>
          <a:p>
            <a:pPr lvl="2">
              <a:tabLst>
                <a:tab pos="655638" algn="l"/>
                <a:tab pos="1312863" algn="l"/>
                <a:tab pos="1968500" algn="l"/>
                <a:tab pos="2625725" algn="l"/>
                <a:tab pos="3282950" algn="l"/>
                <a:tab pos="3938588" algn="l"/>
              </a:tabLst>
            </a:pPr>
            <a:r>
              <a:rPr lang="en-GB" dirty="0" smtClean="0"/>
              <a:t>Constructor(</a:t>
            </a:r>
            <a:r>
              <a:rPr lang="en-GB" dirty="0" err="1" smtClean="0"/>
              <a:t>instance_name</a:t>
            </a:r>
            <a:r>
              <a:rPr lang="en-GB" dirty="0" smtClean="0"/>
              <a:t>)</a:t>
            </a:r>
          </a:p>
          <a:p>
            <a:pPr lvl="1">
              <a:tabLst>
                <a:tab pos="655638" algn="l"/>
                <a:tab pos="1312863" algn="l"/>
                <a:tab pos="1968500" algn="l"/>
                <a:tab pos="2625725" algn="l"/>
                <a:tab pos="3282950" algn="l"/>
                <a:tab pos="3938588" algn="l"/>
              </a:tabLst>
            </a:pPr>
            <a:r>
              <a:rPr lang="en-GB" dirty="0" smtClean="0"/>
              <a:t>Connections</a:t>
            </a:r>
          </a:p>
          <a:p>
            <a:pPr lvl="2">
              <a:tabLst>
                <a:tab pos="655638" algn="l"/>
                <a:tab pos="1312863" algn="l"/>
                <a:tab pos="1968500" algn="l"/>
                <a:tab pos="2625725" algn="l"/>
                <a:tab pos="3282950" algn="l"/>
                <a:tab pos="3938588" algn="l"/>
              </a:tabLst>
            </a:pPr>
            <a:r>
              <a:rPr lang="en-GB" dirty="0" smtClean="0"/>
              <a:t>Assign signal to each port</a:t>
            </a:r>
          </a:p>
        </p:txBody>
      </p:sp>
      <p:sp>
        <p:nvSpPr>
          <p:cNvPr id="16385"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4.Generation of sub module definition</a:t>
            </a:r>
            <a:endParaRPr lang="en-GB" dirty="0"/>
          </a:p>
        </p:txBody>
      </p:sp>
      <p:sp>
        <p:nvSpPr>
          <p:cNvPr id="132099" name="Text Box 4"/>
          <p:cNvSpPr txBox="1">
            <a:spLocks noChangeArrowheads="1"/>
          </p:cNvSpPr>
          <p:nvPr/>
        </p:nvSpPr>
        <p:spPr bwMode="auto">
          <a:xfrm>
            <a:off x="5143504" y="2285992"/>
            <a:ext cx="3756025" cy="1901825"/>
          </a:xfrm>
          <a:prstGeom prst="rect">
            <a:avLst/>
          </a:prstGeom>
          <a:noFill/>
          <a:ln w="9525">
            <a:solidFill>
              <a:srgbClr val="000000"/>
            </a:solidFill>
            <a:round/>
            <a:headEnd/>
            <a:tailEnd/>
          </a:ln>
        </p:spPr>
        <p:txBody>
          <a:bodyPr lIns="65311" tIns="24492" rIns="65311" bIns="24492"/>
          <a:lstStyle/>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r>
              <a:rPr kumimoji="0" lang="en-GB" altLang="ja-JP" dirty="0" smtClean="0">
                <a:solidFill>
                  <a:srgbClr val="000000"/>
                </a:solidFill>
                <a:latin typeface="IPAゴシック"/>
                <a:ea typeface="ＤＦＰ平成丸ゴシック体W4"/>
                <a:cs typeface="ＤＦＰ平成丸ゴシック体W4"/>
              </a:rPr>
              <a:t>Declaration</a:t>
            </a:r>
            <a:endParaRPr kumimoji="0" lang="en-GB"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dirty="0" err="1">
                <a:solidFill>
                  <a:srgbClr val="000000"/>
                </a:solidFill>
                <a:latin typeface="IPAゴシック"/>
                <a:ea typeface="IPAゴシック"/>
                <a:cs typeface="IPAゴシック"/>
              </a:rPr>
              <a:t>sub_module</a:t>
            </a:r>
            <a:r>
              <a:rPr kumimoji="0" lang="en-GB" altLang="ja-JP" dirty="0">
                <a:solidFill>
                  <a:srgbClr val="000000"/>
                </a:solidFill>
                <a:latin typeface="IPAゴシック"/>
                <a:ea typeface="IPAゴシック"/>
                <a:cs typeface="IPAゴシック"/>
              </a:rPr>
              <a:t> sub1;</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r>
              <a:rPr kumimoji="0" lang="en-GB" altLang="ja-JP" dirty="0" smtClean="0">
                <a:solidFill>
                  <a:srgbClr val="000000"/>
                </a:solidFill>
                <a:latin typeface="IPAゴシック"/>
                <a:ea typeface="ＤＦＰ平成丸ゴシック体W4"/>
                <a:cs typeface="ＤＦＰ平成丸ゴシック体W4"/>
              </a:rPr>
              <a:t>Initialization</a:t>
            </a:r>
            <a:endParaRPr kumimoji="0" lang="en-GB"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sub1("sub1")</a:t>
            </a:r>
            <a:r>
              <a:rPr kumimoji="0" lang="ar-SA" altLang="ja-JP" dirty="0">
                <a:solidFill>
                  <a:srgbClr val="000000"/>
                </a:solidFill>
                <a:latin typeface="IPAゴシック"/>
              </a:rPr>
              <a:t>‏</a:t>
            </a:r>
            <a:endParaRPr kumimoji="0" lang="en-GB" altLang="ja-JP"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r>
              <a:rPr kumimoji="0" lang="en-GB" altLang="ja-JP" dirty="0" smtClean="0">
                <a:solidFill>
                  <a:srgbClr val="000000"/>
                </a:solidFill>
                <a:latin typeface="IPAゴシック"/>
                <a:ea typeface="ＤＦＰ平成丸ゴシック体W4"/>
                <a:cs typeface="ＤＦＰ平成丸ゴシック体W4"/>
              </a:rPr>
              <a:t>Connection</a:t>
            </a:r>
            <a:endParaRPr kumimoji="0" lang="en-GB"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sub1.dout(signal);</a:t>
            </a:r>
          </a:p>
        </p:txBody>
      </p:sp>
      <p:sp>
        <p:nvSpPr>
          <p:cNvPr id="132100" name="Text Box 5"/>
          <p:cNvSpPr txBox="1">
            <a:spLocks noChangeArrowheads="1"/>
          </p:cNvSpPr>
          <p:nvPr/>
        </p:nvSpPr>
        <p:spPr bwMode="auto">
          <a:xfrm>
            <a:off x="5429256" y="4286256"/>
            <a:ext cx="3187700" cy="700088"/>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Lst>
            </a:pPr>
            <a:r>
              <a:rPr kumimoji="0" lang="en-GB" dirty="0" smtClean="0">
                <a:solidFill>
                  <a:srgbClr val="000000"/>
                </a:solidFill>
                <a:latin typeface="IPAゴシック"/>
                <a:ea typeface="IPAゴシック"/>
                <a:cs typeface="IPAゴシック"/>
              </a:rPr>
              <a:t>Ex. </a:t>
            </a:r>
            <a:r>
              <a:rPr kumimoji="0" lang="en-GB" altLang="ja-JP" dirty="0" err="1" smtClean="0">
                <a:solidFill>
                  <a:srgbClr val="000000"/>
                </a:solidFill>
                <a:latin typeface="IPAゴシック"/>
                <a:ea typeface="IPAゴシック"/>
                <a:cs typeface="IPAゴシック"/>
              </a:rPr>
              <a:t>sub_module</a:t>
            </a:r>
            <a:r>
              <a:rPr kumimoji="0" lang="en-GB" altLang="ja-JP" dirty="0">
                <a:solidFill>
                  <a:srgbClr val="000000"/>
                </a:solidFill>
                <a:latin typeface="IPAゴシック"/>
                <a:ea typeface="IPAゴシック"/>
                <a:cs typeface="IPAゴシック"/>
              </a:rPr>
              <a:t> </a:t>
            </a:r>
            <a:r>
              <a:rPr kumimoji="0" lang="en-GB" altLang="ja-JP" dirty="0" smtClean="0">
                <a:solidFill>
                  <a:srgbClr val="000000"/>
                </a:solidFill>
                <a:latin typeface="IPAゴシック"/>
                <a:ea typeface="IPAゴシック"/>
                <a:cs typeface="IPAゴシック"/>
              </a:rPr>
              <a:t>type</a:t>
            </a:r>
            <a:r>
              <a:rPr kumimoji="0" lang="en-GB" dirty="0" smtClean="0">
                <a:solidFill>
                  <a:srgbClr val="000000"/>
                </a:solidFill>
                <a:latin typeface="IPAゴシック"/>
                <a:ea typeface="IPAゴシック"/>
                <a:cs typeface="IPAゴシック"/>
              </a:rPr>
              <a:t> </a:t>
            </a:r>
            <a:r>
              <a:rPr kumimoji="0" lang="en-GB" altLang="ja-JP" dirty="0" smtClean="0">
                <a:solidFill>
                  <a:srgbClr val="000000"/>
                </a:solidFill>
                <a:latin typeface="IPAゴシック"/>
                <a:ea typeface="IPAゴシック"/>
                <a:cs typeface="IPAゴシック"/>
              </a:rPr>
              <a:t>sub</a:t>
            </a:r>
          </a:p>
          <a:p>
            <a:pPr>
              <a:tabLst>
                <a:tab pos="655638" algn="l"/>
                <a:tab pos="1312863" algn="l"/>
                <a:tab pos="1968500" algn="l"/>
                <a:tab pos="2625725" algn="l"/>
              </a:tabLst>
            </a:pPr>
            <a:r>
              <a:rPr kumimoji="0" lang="en-GB" dirty="0" smtClean="0">
                <a:solidFill>
                  <a:srgbClr val="000000"/>
                </a:solidFill>
                <a:latin typeface="IPAゴシック"/>
                <a:ea typeface="IPAゴシック"/>
                <a:cs typeface="IPAゴシック"/>
              </a:rPr>
              <a:t>with port </a:t>
            </a:r>
            <a:r>
              <a:rPr kumimoji="0" lang="en-GB" dirty="0" err="1" smtClean="0">
                <a:solidFill>
                  <a:srgbClr val="000000"/>
                </a:solidFill>
                <a:latin typeface="IPAゴシック"/>
                <a:ea typeface="IPAゴシック"/>
                <a:cs typeface="IPAゴシック"/>
              </a:rPr>
              <a:t>dout</a:t>
            </a:r>
            <a:endParaRPr kumimoji="0" lang="en-GB" dirty="0">
              <a:solidFill>
                <a:srgbClr val="000000"/>
              </a:solidFill>
              <a:latin typeface="IPAゴシック"/>
              <a:ea typeface="IPAゴシック"/>
              <a:cs typeface="IPAゴシック"/>
            </a:endParaRPr>
          </a:p>
        </p:txBody>
      </p:sp>
      <p:sp>
        <p:nvSpPr>
          <p:cNvPr id="132101" name="スライド番号プレースホルダ 6"/>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395ED906-FA7F-49E3-9117-4760E0FC3575}" type="slidenum">
              <a:rPr lang="en-US" altLang="ja-JP"/>
              <a:pPr fontAlgn="base">
                <a:spcBef>
                  <a:spcPct val="0"/>
                </a:spcBef>
                <a:spcAft>
                  <a:spcPct val="0"/>
                </a:spcAft>
              </a:pPr>
              <a:t>22</a:t>
            </a:fld>
            <a:endParaRPr lang="en-US" altLang="ja-JP"/>
          </a:p>
        </p:txBody>
      </p:sp>
      <p:sp>
        <p:nvSpPr>
          <p:cNvPr id="132102" name="フッター プレースホルダ 7"/>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idx="1"/>
          </p:nvPr>
        </p:nvSpPr>
        <p:spPr>
          <a:xfrm>
            <a:off x="457200" y="1481138"/>
            <a:ext cx="3971924" cy="4525962"/>
          </a:xfrm>
        </p:spPr>
        <p:txBody>
          <a:bodyPr lIns="82945" tIns="41473" rIns="82945" bIns="41473"/>
          <a:lstStyle/>
          <a:p>
            <a:pPr>
              <a:buSzPct val="100000"/>
              <a:buFont typeface="Wingdings" pitchFamily="2" charset="2"/>
              <a:buAutoNum type="arabicPeriod"/>
              <a:tabLst>
                <a:tab pos="655638" algn="l"/>
                <a:tab pos="1312863" algn="l"/>
                <a:tab pos="1968500" algn="l"/>
                <a:tab pos="2625725" algn="l"/>
                <a:tab pos="3282950" algn="l"/>
                <a:tab pos="3938588" algn="l"/>
              </a:tabLst>
            </a:pPr>
            <a:r>
              <a:rPr lang="en-GB" dirty="0" smtClean="0"/>
              <a:t>State machine type</a:t>
            </a:r>
          </a:p>
          <a:p>
            <a:pPr lvl="1">
              <a:buFont typeface="Wingdings" pitchFamily="2" charset="2"/>
              <a:buChar char="l"/>
              <a:tabLst>
                <a:tab pos="655638" algn="l"/>
                <a:tab pos="1312863" algn="l"/>
                <a:tab pos="1968500" algn="l"/>
                <a:tab pos="2625725" algn="l"/>
                <a:tab pos="3282950" algn="l"/>
                <a:tab pos="3938588" algn="l"/>
              </a:tabLst>
            </a:pPr>
            <a:r>
              <a:rPr lang="en-GB" dirty="0" smtClean="0"/>
              <a:t>Input</a:t>
            </a:r>
          </a:p>
          <a:p>
            <a:pPr lvl="2">
              <a:tabLst>
                <a:tab pos="655638" algn="l"/>
                <a:tab pos="1312863" algn="l"/>
                <a:tab pos="1968500" algn="l"/>
                <a:tab pos="2625725" algn="l"/>
                <a:tab pos="3282950" algn="l"/>
                <a:tab pos="3938588" algn="l"/>
              </a:tabLst>
            </a:pPr>
            <a:r>
              <a:rPr lang="en-GB" dirty="0" smtClean="0"/>
              <a:t>State transition table</a:t>
            </a:r>
          </a:p>
          <a:p>
            <a:pPr lvl="1">
              <a:tabLst>
                <a:tab pos="655638" algn="l"/>
                <a:tab pos="1312863" algn="l"/>
                <a:tab pos="1968500" algn="l"/>
                <a:tab pos="2625725" algn="l"/>
                <a:tab pos="3282950" algn="l"/>
                <a:tab pos="3938588" algn="l"/>
              </a:tabLst>
            </a:pPr>
            <a:endParaRPr lang="en-GB" dirty="0" smtClean="0"/>
          </a:p>
          <a:p>
            <a:pPr lvl="1">
              <a:buFont typeface="Wingdings" pitchFamily="2" charset="2"/>
              <a:buChar char="l"/>
              <a:tabLst>
                <a:tab pos="655638" algn="l"/>
                <a:tab pos="1312863" algn="l"/>
                <a:tab pos="1968500" algn="l"/>
                <a:tab pos="2625725" algn="l"/>
                <a:tab pos="3282950" algn="l"/>
                <a:tab pos="3938588" algn="l"/>
              </a:tabLst>
            </a:pPr>
            <a:r>
              <a:rPr lang="en-GB" dirty="0" smtClean="0"/>
              <a:t>Generated processes</a:t>
            </a:r>
          </a:p>
          <a:p>
            <a:pPr lvl="2">
              <a:tabLst>
                <a:tab pos="655638" algn="l"/>
                <a:tab pos="1312863" algn="l"/>
                <a:tab pos="1968500" algn="l"/>
                <a:tab pos="2625725" algn="l"/>
                <a:tab pos="3282950" algn="l"/>
                <a:tab pos="3938588" algn="l"/>
              </a:tabLst>
            </a:pPr>
            <a:r>
              <a:rPr lang="en-GB" dirty="0" smtClean="0"/>
              <a:t>State update process</a:t>
            </a:r>
          </a:p>
          <a:p>
            <a:pPr lvl="2">
              <a:tabLst>
                <a:tab pos="655638" algn="l"/>
                <a:tab pos="1312863" algn="l"/>
                <a:tab pos="1968500" algn="l"/>
                <a:tab pos="2625725" algn="l"/>
                <a:tab pos="3282950" algn="l"/>
                <a:tab pos="3938588" algn="l"/>
              </a:tabLst>
            </a:pPr>
            <a:r>
              <a:rPr lang="en-GB" dirty="0" smtClean="0"/>
              <a:t>State control process</a:t>
            </a:r>
          </a:p>
        </p:txBody>
      </p:sp>
      <p:sp>
        <p:nvSpPr>
          <p:cNvPr id="17409"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5.Generation of Process definition</a:t>
            </a:r>
            <a:endParaRPr lang="en-GB" dirty="0"/>
          </a:p>
        </p:txBody>
      </p:sp>
      <p:sp>
        <p:nvSpPr>
          <p:cNvPr id="77827" name="Text Box 4"/>
          <p:cNvSpPr txBox="1">
            <a:spLocks noChangeArrowheads="1"/>
          </p:cNvSpPr>
          <p:nvPr/>
        </p:nvSpPr>
        <p:spPr bwMode="auto">
          <a:xfrm>
            <a:off x="4572000" y="1519238"/>
            <a:ext cx="4225925" cy="5338762"/>
          </a:xfrm>
          <a:prstGeom prst="rect">
            <a:avLst/>
          </a:prstGeom>
          <a:noFill/>
          <a:ln w="9525">
            <a:noFill/>
            <a:round/>
            <a:headEnd/>
            <a:tailEnd/>
          </a:ln>
        </p:spPr>
        <p:txBody>
          <a:bodyPr lIns="0" tIns="0" rIns="0" bIns="0"/>
          <a:lstStyle/>
          <a:p>
            <a:pPr marL="390525" indent="-293688">
              <a:spcAft>
                <a:spcPts val="1288"/>
              </a:spcAft>
              <a:buClr>
                <a:schemeClr val="accent1"/>
              </a:buClr>
              <a:buSzPct val="100000"/>
              <a:buFont typeface="Wingdings" pitchFamily="2" charset="2"/>
              <a:buAutoNum type="arabicPeriod" startAt="2"/>
              <a:tabLst>
                <a:tab pos="655638" algn="l"/>
                <a:tab pos="1312863" algn="l"/>
                <a:tab pos="1968500" algn="l"/>
                <a:tab pos="2625725" algn="l"/>
                <a:tab pos="3282950" algn="l"/>
                <a:tab pos="3938588" algn="l"/>
              </a:tabLst>
            </a:pPr>
            <a:r>
              <a:rPr kumimoji="0" lang="en-GB" sz="2500" dirty="0" smtClean="0">
                <a:solidFill>
                  <a:srgbClr val="000000"/>
                </a:solidFill>
                <a:latin typeface="IPAゴシック"/>
                <a:ea typeface="IPAゴシック"/>
                <a:cs typeface="IPAゴシック"/>
              </a:rPr>
              <a:t>Register type</a:t>
            </a:r>
            <a:endParaRPr kumimoji="0" lang="en-GB" sz="2500" dirty="0">
              <a:solidFill>
                <a:srgbClr val="000000"/>
              </a:solidFill>
              <a:latin typeface="IPAゴシック"/>
              <a:ea typeface="IPAゴシック"/>
              <a:cs typeface="IPAゴシック"/>
            </a:endParaRPr>
          </a:p>
          <a:p>
            <a:pPr marL="782638" lvl="1" indent="-260350">
              <a:spcAft>
                <a:spcPts val="1038"/>
              </a:spcAft>
              <a:buClr>
                <a:schemeClr val="accent1"/>
              </a:buClr>
              <a:buSzPct val="75000"/>
              <a:buFont typeface="Wingdings" pitchFamily="2" charset="2"/>
              <a:buChar char="l"/>
              <a:tabLst>
                <a:tab pos="655638" algn="l"/>
                <a:tab pos="1312863" algn="l"/>
                <a:tab pos="1968500" algn="l"/>
                <a:tab pos="2625725" algn="l"/>
                <a:tab pos="3282950" algn="l"/>
                <a:tab pos="3938588" algn="l"/>
              </a:tabLst>
            </a:pPr>
            <a:r>
              <a:rPr kumimoji="0" lang="en-GB" sz="2200" dirty="0" smtClean="0">
                <a:solidFill>
                  <a:srgbClr val="000000"/>
                </a:solidFill>
                <a:latin typeface="IPAゴシック"/>
                <a:ea typeface="IPAゴシック"/>
                <a:cs typeface="IPAゴシック"/>
              </a:rPr>
              <a:t>Generated Process</a:t>
            </a:r>
            <a:endParaRPr kumimoji="0" lang="en-GB" sz="2200" dirty="0">
              <a:solidFill>
                <a:srgbClr val="000000"/>
              </a:solidFill>
              <a:latin typeface="IPAゴシック"/>
              <a:ea typeface="IPAゴシック"/>
              <a:cs typeface="IPAゴシック"/>
            </a:endParaRPr>
          </a:p>
          <a:p>
            <a:pPr marL="1174750" lvl="2">
              <a:spcAft>
                <a:spcPts val="775"/>
              </a:spcAft>
              <a:buClr>
                <a:schemeClr val="accent1"/>
              </a:buClr>
              <a:buFont typeface="Wingdings" pitchFamily="2" charset="2"/>
              <a:buChar char="l"/>
              <a:tabLst>
                <a:tab pos="655638" algn="l"/>
                <a:tab pos="1312863" algn="l"/>
                <a:tab pos="1968500" algn="l"/>
                <a:tab pos="2625725" algn="l"/>
                <a:tab pos="3282950" algn="l"/>
                <a:tab pos="3938588" algn="l"/>
              </a:tabLst>
            </a:pPr>
            <a:r>
              <a:rPr kumimoji="0" lang="en-GB" dirty="0" smtClean="0">
                <a:solidFill>
                  <a:srgbClr val="000000"/>
                </a:solidFill>
                <a:latin typeface="IPAゴシック"/>
                <a:ea typeface="IPAゴシック"/>
                <a:cs typeface="IPAゴシック"/>
              </a:rPr>
              <a:t>Register update process</a:t>
            </a:r>
            <a:endParaRPr kumimoji="0" lang="en-GB" dirty="0">
              <a:solidFill>
                <a:srgbClr val="000000"/>
              </a:solidFill>
              <a:latin typeface="IPAゴシック"/>
              <a:ea typeface="IPAゴシック"/>
              <a:cs typeface="IPAゴシック"/>
            </a:endParaRPr>
          </a:p>
          <a:p>
            <a:pPr marL="390525" indent="-293688">
              <a:spcAft>
                <a:spcPts val="1288"/>
              </a:spcAft>
              <a:buClr>
                <a:schemeClr val="accent1"/>
              </a:buClr>
              <a:buSzPct val="100000"/>
              <a:buFont typeface="StarSymbol"/>
              <a:buAutoNum type="arabicPeriod" startAt="2"/>
              <a:tabLst>
                <a:tab pos="655638" algn="l"/>
                <a:tab pos="1312863" algn="l"/>
                <a:tab pos="1968500" algn="l"/>
                <a:tab pos="2625725" algn="l"/>
                <a:tab pos="3282950" algn="l"/>
                <a:tab pos="3938588" algn="l"/>
              </a:tabLst>
            </a:pPr>
            <a:r>
              <a:rPr kumimoji="0" lang="en-GB" sz="2500" dirty="0" smtClean="0">
                <a:solidFill>
                  <a:srgbClr val="000000"/>
                </a:solidFill>
                <a:latin typeface="IPAゴシック"/>
                <a:ea typeface="IPAゴシック"/>
                <a:cs typeface="IPAゴシック"/>
              </a:rPr>
              <a:t>Signal assignment</a:t>
            </a:r>
            <a:endParaRPr kumimoji="0" lang="en-GB" sz="2500" dirty="0">
              <a:solidFill>
                <a:srgbClr val="000000"/>
              </a:solidFill>
              <a:latin typeface="IPAゴシック"/>
              <a:ea typeface="IPAゴシック"/>
              <a:cs typeface="IPAゴシック"/>
            </a:endParaRPr>
          </a:p>
          <a:p>
            <a:pPr marL="782638" lvl="1" indent="-260350">
              <a:spcAft>
                <a:spcPts val="1038"/>
              </a:spcAft>
              <a:buClr>
                <a:schemeClr val="accent1"/>
              </a:buClr>
              <a:buSzPct val="75000"/>
              <a:buFont typeface="Wingdings" pitchFamily="2" charset="2"/>
              <a:buChar char="l"/>
              <a:tabLst>
                <a:tab pos="655638" algn="l"/>
                <a:tab pos="1312863" algn="l"/>
                <a:tab pos="1968500" algn="l"/>
                <a:tab pos="2625725" algn="l"/>
                <a:tab pos="3282950" algn="l"/>
                <a:tab pos="3938588" algn="l"/>
              </a:tabLst>
            </a:pPr>
            <a:r>
              <a:rPr kumimoji="0" lang="en-GB" sz="2200" dirty="0" smtClean="0">
                <a:solidFill>
                  <a:srgbClr val="000000"/>
                </a:solidFill>
                <a:latin typeface="IPAゴシック"/>
                <a:ea typeface="IPAゴシック"/>
                <a:cs typeface="IPAゴシック"/>
              </a:rPr>
              <a:t>Input</a:t>
            </a:r>
            <a:endParaRPr kumimoji="0" lang="en-GB" sz="2200" dirty="0">
              <a:solidFill>
                <a:srgbClr val="000000"/>
              </a:solidFill>
              <a:latin typeface="IPAゴシック"/>
              <a:ea typeface="IPAゴシック"/>
              <a:cs typeface="IPAゴシック"/>
            </a:endParaRPr>
          </a:p>
          <a:p>
            <a:pPr marL="1174750" lvl="2">
              <a:spcAft>
                <a:spcPts val="775"/>
              </a:spcAft>
              <a:buClr>
                <a:schemeClr val="accent1"/>
              </a:buClr>
              <a:buFont typeface="Wingdings" pitchFamily="2" charset="2"/>
              <a:buChar char="l"/>
              <a:tabLst>
                <a:tab pos="655638" algn="l"/>
                <a:tab pos="1312863" algn="l"/>
                <a:tab pos="1968500" algn="l"/>
                <a:tab pos="2625725" algn="l"/>
                <a:tab pos="3282950" algn="l"/>
                <a:tab pos="3938588" algn="l"/>
              </a:tabLst>
            </a:pPr>
            <a:r>
              <a:rPr kumimoji="0" lang="en-GB" dirty="0" smtClean="0">
                <a:solidFill>
                  <a:srgbClr val="000000"/>
                </a:solidFill>
                <a:latin typeface="IPAゴシック"/>
                <a:ea typeface="IPAゴシック"/>
                <a:cs typeface="IPAゴシック"/>
              </a:rPr>
              <a:t>Signal assignments</a:t>
            </a:r>
            <a:endParaRPr kumimoji="0" lang="en-GB" dirty="0">
              <a:solidFill>
                <a:srgbClr val="000000"/>
              </a:solidFill>
              <a:latin typeface="IPAゴシック"/>
              <a:ea typeface="IPAゴシック"/>
              <a:cs typeface="IPAゴシック"/>
            </a:endParaRPr>
          </a:p>
          <a:p>
            <a:pPr marL="782638" lvl="1" indent="-260350">
              <a:spcAft>
                <a:spcPts val="1038"/>
              </a:spcAft>
              <a:buClr>
                <a:schemeClr val="accent1"/>
              </a:buClr>
              <a:buSzPct val="75000"/>
              <a:buFont typeface="Wingdings" pitchFamily="2" charset="2"/>
              <a:buChar char="l"/>
              <a:tabLst>
                <a:tab pos="655638" algn="l"/>
                <a:tab pos="1312863" algn="l"/>
                <a:tab pos="1968500" algn="l"/>
                <a:tab pos="2625725" algn="l"/>
                <a:tab pos="3282950" algn="l"/>
                <a:tab pos="3938588" algn="l"/>
              </a:tabLst>
            </a:pPr>
            <a:r>
              <a:rPr kumimoji="0" lang="en-GB" sz="2200" dirty="0" smtClean="0">
                <a:solidFill>
                  <a:srgbClr val="000000"/>
                </a:solidFill>
                <a:latin typeface="IPAゴシック"/>
                <a:ea typeface="IPAゴシック"/>
                <a:cs typeface="IPAゴシック"/>
              </a:rPr>
              <a:t>Generated Process</a:t>
            </a:r>
            <a:endParaRPr kumimoji="0" lang="en-GB" sz="2200" dirty="0">
              <a:solidFill>
                <a:srgbClr val="000000"/>
              </a:solidFill>
              <a:latin typeface="IPAゴシック"/>
              <a:ea typeface="IPAゴシック"/>
              <a:cs typeface="IPAゴシック"/>
            </a:endParaRPr>
          </a:p>
          <a:p>
            <a:pPr marL="1174750" lvl="2">
              <a:spcAft>
                <a:spcPts val="775"/>
              </a:spcAft>
              <a:buClr>
                <a:schemeClr val="accent1"/>
              </a:buClr>
              <a:buFont typeface="Wingdings" pitchFamily="2" charset="2"/>
              <a:buChar char="l"/>
              <a:tabLst>
                <a:tab pos="655638" algn="l"/>
                <a:tab pos="1312863" algn="l"/>
                <a:tab pos="1968500" algn="l"/>
                <a:tab pos="2625725" algn="l"/>
                <a:tab pos="3282950" algn="l"/>
                <a:tab pos="3938588" algn="l"/>
              </a:tabLst>
            </a:pPr>
            <a:r>
              <a:rPr kumimoji="0" lang="en-GB" dirty="0" smtClean="0">
                <a:solidFill>
                  <a:srgbClr val="000000"/>
                </a:solidFill>
                <a:latin typeface="IPAゴシック"/>
                <a:ea typeface="IPAゴシック"/>
                <a:cs typeface="IPAゴシック"/>
              </a:rPr>
              <a:t>Signal assignment processes</a:t>
            </a:r>
            <a:endParaRPr kumimoji="0" lang="en-GB" dirty="0">
              <a:solidFill>
                <a:srgbClr val="000000"/>
              </a:solidFill>
              <a:latin typeface="IPAゴシック"/>
              <a:ea typeface="IPAゴシック"/>
              <a:cs typeface="IPAゴシック"/>
            </a:endParaRPr>
          </a:p>
        </p:txBody>
      </p:sp>
      <p:sp>
        <p:nvSpPr>
          <p:cNvPr id="77828" name="スライド番号プレースホル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66DB2A88-480C-4427-8126-3CCF6F3D6A32}" type="slidenum">
              <a:rPr lang="en-US" altLang="ja-JP"/>
              <a:pPr fontAlgn="base">
                <a:spcBef>
                  <a:spcPct val="0"/>
                </a:spcBef>
                <a:spcAft>
                  <a:spcPct val="0"/>
                </a:spcAft>
              </a:pPr>
              <a:t>23</a:t>
            </a:fld>
            <a:endParaRPr lang="en-US" altLang="ja-JP"/>
          </a:p>
        </p:txBody>
      </p:sp>
      <p:sp>
        <p:nvSpPr>
          <p:cNvPr id="77829" name="フッター プレースホルダ 6"/>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456480" y="289471"/>
            <a:ext cx="8229600" cy="1111797"/>
          </a:xfrm>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Process Generation for State Update of State Machine</a:t>
            </a:r>
            <a:endParaRPr lang="en-GB" dirty="0"/>
          </a:p>
        </p:txBody>
      </p:sp>
      <p:sp>
        <p:nvSpPr>
          <p:cNvPr id="79874" name="Rectangle 2"/>
          <p:cNvSpPr>
            <a:spLocks noGrp="1" noChangeArrowheads="1"/>
          </p:cNvSpPr>
          <p:nvPr>
            <p:ph type="body" idx="4294967295"/>
          </p:nvPr>
        </p:nvSpPr>
        <p:spPr>
          <a:xfrm>
            <a:off x="241300" y="1604963"/>
            <a:ext cx="8661400" cy="5842000"/>
          </a:xfrm>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State update process</a:t>
            </a:r>
          </a:p>
          <a:p>
            <a:pPr lvl="1">
              <a:buClrTx/>
              <a:buFont typeface="StarSymbol"/>
              <a:buAutoNum type="arabicPeriod"/>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  Initialization of reset</a:t>
            </a:r>
          </a:p>
          <a:p>
            <a:pPr marL="849313" lvl="1" indent="-457200">
              <a:buClrTx/>
              <a:buFont typeface="+mj-lt"/>
              <a:buAutoNum type="arabicPeriod"/>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State update at rising clock</a:t>
            </a:r>
          </a:p>
          <a:p>
            <a:pPr>
              <a:buSzPct val="100000"/>
              <a:buFont typeface="Wingdings 3"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dirty="0" smtClean="0"/>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err="1" smtClean="0"/>
              <a:t>SystemC</a:t>
            </a:r>
            <a:r>
              <a:rPr lang="en-GB" altLang="ja-JP" dirty="0" smtClean="0"/>
              <a:t> Description</a:t>
            </a:r>
            <a:endParaRPr lang="en-GB" dirty="0" smtClean="0"/>
          </a:p>
          <a:p>
            <a:pPr lvl="1">
              <a:buFont typeface="Verdana" pitchFamily="34"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1800" dirty="0" smtClean="0"/>
              <a:t>void </a:t>
            </a:r>
            <a:r>
              <a:rPr lang="en-GB" altLang="ja-JP" sz="1800" dirty="0" err="1" smtClean="0"/>
              <a:t>change_state</a:t>
            </a:r>
            <a:r>
              <a:rPr lang="en-GB" altLang="ja-JP" sz="1800" dirty="0" smtClean="0"/>
              <a:t>() {</a:t>
            </a:r>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if( </a:t>
            </a:r>
            <a:r>
              <a:rPr lang="en-GB" altLang="ja-JP" i="1" dirty="0" err="1" smtClean="0"/>
              <a:t>rst</a:t>
            </a:r>
            <a:r>
              <a:rPr lang="en-GB" altLang="ja-JP" dirty="0" err="1" smtClean="0"/>
              <a:t>.read</a:t>
            </a:r>
            <a:r>
              <a:rPr lang="en-GB" altLang="ja-JP" dirty="0" smtClean="0"/>
              <a:t>() == 1 ) {</a:t>
            </a:r>
          </a:p>
          <a:p>
            <a:pPr lvl="3">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i="1" dirty="0" err="1" smtClean="0"/>
              <a:t>cur</a:t>
            </a:r>
            <a:r>
              <a:rPr lang="en-GB" altLang="ja-JP" dirty="0" err="1" smtClean="0"/>
              <a:t>.write</a:t>
            </a:r>
            <a:r>
              <a:rPr lang="en-GB" altLang="ja-JP" dirty="0" smtClean="0"/>
              <a:t>(ST_0);</a:t>
            </a:r>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 else if ( </a:t>
            </a:r>
            <a:r>
              <a:rPr lang="en-GB" altLang="ja-JP" i="1" dirty="0" err="1" smtClean="0"/>
              <a:t>clk</a:t>
            </a:r>
            <a:r>
              <a:rPr lang="en-GB" altLang="ja-JP" dirty="0" err="1" smtClean="0"/>
              <a:t>.event</a:t>
            </a:r>
            <a:r>
              <a:rPr lang="en-GB" altLang="ja-JP" dirty="0" smtClean="0"/>
              <a:t>() </a:t>
            </a:r>
          </a:p>
          <a:p>
            <a:pPr lvl="4">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&amp;&amp; </a:t>
            </a:r>
            <a:r>
              <a:rPr lang="en-GB" altLang="ja-JP" i="1" dirty="0" err="1" smtClean="0"/>
              <a:t>clk</a:t>
            </a:r>
            <a:r>
              <a:rPr lang="en-GB" altLang="ja-JP" dirty="0" err="1" smtClean="0"/>
              <a:t>.read</a:t>
            </a:r>
            <a:r>
              <a:rPr lang="en-GB" altLang="ja-JP" dirty="0" smtClean="0"/>
              <a:t>() == 1 ) {</a:t>
            </a:r>
          </a:p>
          <a:p>
            <a:pPr lvl="3">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i="1" dirty="0" err="1" smtClean="0"/>
              <a:t>cur</a:t>
            </a:r>
            <a:r>
              <a:rPr lang="en-GB" altLang="ja-JP" dirty="0" err="1" smtClean="0"/>
              <a:t>.write</a:t>
            </a:r>
            <a:r>
              <a:rPr lang="en-GB" altLang="ja-JP" dirty="0" smtClean="0"/>
              <a:t>( </a:t>
            </a:r>
            <a:r>
              <a:rPr lang="en-GB" altLang="ja-JP" i="1" dirty="0" err="1" smtClean="0"/>
              <a:t>next</a:t>
            </a:r>
            <a:r>
              <a:rPr lang="en-GB" altLang="ja-JP" dirty="0" err="1" smtClean="0"/>
              <a:t>.read</a:t>
            </a:r>
            <a:r>
              <a:rPr lang="en-GB" altLang="ja-JP" dirty="0" smtClean="0"/>
              <a:t>() );</a:t>
            </a:r>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t>
            </a:r>
          </a:p>
          <a:p>
            <a:pPr lvl="1">
              <a:buFont typeface="Verdana" pitchFamily="34"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1800" dirty="0" smtClean="0"/>
              <a:t>}</a:t>
            </a:r>
          </a:p>
        </p:txBody>
      </p:sp>
      <p:sp>
        <p:nvSpPr>
          <p:cNvPr id="79875" name="スライド番号プレースホル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A0D4FBB3-12BC-42C9-98A4-199BC35024DC}" type="slidenum">
              <a:rPr lang="en-US" altLang="ja-JP"/>
              <a:pPr fontAlgn="base">
                <a:spcBef>
                  <a:spcPct val="0"/>
                </a:spcBef>
                <a:spcAft>
                  <a:spcPct val="0"/>
                </a:spcAft>
              </a:pPr>
              <a:t>24</a:t>
            </a:fld>
            <a:endParaRPr lang="en-US" altLang="ja-JP"/>
          </a:p>
        </p:txBody>
      </p:sp>
      <p:sp>
        <p:nvSpPr>
          <p:cNvPr id="79876" name="フッター プレースホルダ 6"/>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idx="4294967295"/>
          </p:nvPr>
        </p:nvSpPr>
        <p:spPr>
          <a:xfrm>
            <a:off x="456480" y="273629"/>
            <a:ext cx="8229600" cy="1146360"/>
          </a:xfrm>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altLang="ja-JP" dirty="0" smtClean="0"/>
              <a:t>Process Generation for Control State Transition of State Machine</a:t>
            </a:r>
            <a:endParaRPr lang="en-GB" dirty="0"/>
          </a:p>
        </p:txBody>
      </p:sp>
      <p:sp>
        <p:nvSpPr>
          <p:cNvPr id="81922" name="Rectangle 2"/>
          <p:cNvSpPr>
            <a:spLocks noGrp="1" noChangeArrowheads="1"/>
          </p:cNvSpPr>
          <p:nvPr>
            <p:ph type="body" idx="4294967295"/>
          </p:nvPr>
        </p:nvSpPr>
        <p:spPr>
          <a:xfrm>
            <a:off x="241300" y="1604963"/>
            <a:ext cx="4687890" cy="5692775"/>
          </a:xfrm>
        </p:spPr>
        <p:txBody>
          <a:bodyPr lIns="82945" tIns="41473" rIns="82945" bIns="41473"/>
          <a:lstStyle/>
          <a:p>
            <a:pPr>
              <a:tabLst>
                <a:tab pos="655638" algn="l"/>
                <a:tab pos="1312863" algn="l"/>
                <a:tab pos="1968500" algn="l"/>
                <a:tab pos="2625725" algn="l"/>
                <a:tab pos="3282950" algn="l"/>
                <a:tab pos="3938588" algn="l"/>
              </a:tabLst>
            </a:pPr>
            <a:r>
              <a:rPr lang="en-GB" dirty="0" smtClean="0"/>
              <a:t>Input</a:t>
            </a:r>
          </a:p>
          <a:p>
            <a:pPr lvl="1">
              <a:tabLst>
                <a:tab pos="655638" algn="l"/>
                <a:tab pos="1312863" algn="l"/>
                <a:tab pos="1968500" algn="l"/>
                <a:tab pos="2625725" algn="l"/>
                <a:tab pos="3282950" algn="l"/>
                <a:tab pos="3938588" algn="l"/>
              </a:tabLst>
            </a:pPr>
            <a:r>
              <a:rPr lang="en-GB" sz="2500" dirty="0" smtClean="0"/>
              <a:t>State Transition Table</a:t>
            </a:r>
          </a:p>
          <a:p>
            <a:pPr>
              <a:tabLst>
                <a:tab pos="655638" algn="l"/>
                <a:tab pos="1312863" algn="l"/>
                <a:tab pos="1968500" algn="l"/>
                <a:tab pos="2625725" algn="l"/>
                <a:tab pos="3282950" algn="l"/>
                <a:tab pos="3938588" algn="l"/>
              </a:tabLst>
            </a:pPr>
            <a:r>
              <a:rPr lang="en-GB" dirty="0" smtClean="0"/>
              <a:t>Generate following descriptions for each state T</a:t>
            </a:r>
          </a:p>
          <a:p>
            <a:pPr lvl="1">
              <a:buFont typeface="StarSymbol"/>
              <a:buAutoNum type="arabicPeriod"/>
              <a:tabLst>
                <a:tab pos="655638" algn="l"/>
                <a:tab pos="1312863" algn="l"/>
                <a:tab pos="1968500" algn="l"/>
                <a:tab pos="2625725" algn="l"/>
                <a:tab pos="3282950" algn="l"/>
                <a:tab pos="3938588" algn="l"/>
              </a:tabLst>
            </a:pPr>
            <a:r>
              <a:rPr lang="en-GB" sz="2500" dirty="0" smtClean="0"/>
              <a:t>Judgement of current state</a:t>
            </a:r>
          </a:p>
          <a:p>
            <a:pPr lvl="1">
              <a:buFont typeface="StarSymbol"/>
              <a:buAutoNum type="arabicPeriod"/>
              <a:tabLst>
                <a:tab pos="655638" algn="l"/>
                <a:tab pos="1312863" algn="l"/>
                <a:tab pos="1968500" algn="l"/>
                <a:tab pos="2625725" algn="l"/>
                <a:tab pos="3282950" algn="l"/>
                <a:tab pos="3938588" algn="l"/>
              </a:tabLst>
            </a:pPr>
            <a:r>
              <a:rPr lang="en-GB" sz="2500" dirty="0" smtClean="0"/>
              <a:t>Output signal</a:t>
            </a:r>
          </a:p>
          <a:p>
            <a:pPr lvl="1">
              <a:buFont typeface="StarSymbol"/>
              <a:buAutoNum type="arabicPeriod"/>
              <a:tabLst>
                <a:tab pos="655638" algn="l"/>
                <a:tab pos="1312863" algn="l"/>
                <a:tab pos="1968500" algn="l"/>
                <a:tab pos="2625725" algn="l"/>
                <a:tab pos="3282950" algn="l"/>
                <a:tab pos="3938588" algn="l"/>
              </a:tabLst>
            </a:pPr>
            <a:r>
              <a:rPr lang="en-GB" sz="2500" dirty="0" smtClean="0"/>
              <a:t>State transition</a:t>
            </a:r>
          </a:p>
          <a:p>
            <a:pPr marL="782638" lvl="2">
              <a:buClr>
                <a:schemeClr val="accent1"/>
              </a:buClr>
              <a:buFont typeface="StarSymbol"/>
              <a:buAutoNum type="alphaLcParenR"/>
              <a:tabLst>
                <a:tab pos="655638" algn="l"/>
                <a:tab pos="1312863" algn="l"/>
                <a:tab pos="1968500" algn="l"/>
                <a:tab pos="2625725" algn="l"/>
                <a:tab pos="3282950" algn="l"/>
                <a:tab pos="3938588" algn="l"/>
              </a:tabLst>
            </a:pPr>
            <a:r>
              <a:rPr lang="en-GB" sz="2500" dirty="0" smtClean="0"/>
              <a:t>Condition of transition</a:t>
            </a:r>
          </a:p>
          <a:p>
            <a:pPr marL="782638" lvl="2">
              <a:buClr>
                <a:schemeClr val="accent1"/>
              </a:buClr>
              <a:buFont typeface="StarSymbol"/>
              <a:buAutoNum type="alphaLcParenR"/>
              <a:tabLst>
                <a:tab pos="655638" algn="l"/>
                <a:tab pos="1312863" algn="l"/>
                <a:tab pos="1968500" algn="l"/>
                <a:tab pos="2625725" algn="l"/>
                <a:tab pos="3282950" algn="l"/>
                <a:tab pos="3938588" algn="l"/>
              </a:tabLst>
            </a:pPr>
            <a:r>
              <a:rPr lang="en-GB" sz="2500" dirty="0" smtClean="0"/>
              <a:t>Next Transition</a:t>
            </a:r>
          </a:p>
        </p:txBody>
      </p:sp>
      <p:sp>
        <p:nvSpPr>
          <p:cNvPr id="81923" name="Text Box 5"/>
          <p:cNvSpPr txBox="1">
            <a:spLocks noChangeArrowheads="1"/>
          </p:cNvSpPr>
          <p:nvPr/>
        </p:nvSpPr>
        <p:spPr bwMode="auto">
          <a:xfrm>
            <a:off x="5224463" y="2020888"/>
            <a:ext cx="3429000" cy="1408112"/>
          </a:xfrm>
          <a:prstGeom prst="rect">
            <a:avLst/>
          </a:prstGeom>
          <a:noFill/>
          <a:ln w="9525">
            <a:solidFill>
              <a:srgbClr val="000000"/>
            </a:solidFill>
            <a:round/>
            <a:headEnd/>
            <a:tailEnd/>
          </a:ln>
        </p:spPr>
        <p:txBody>
          <a:bodyPr lIns="81639" tIns="40820" rIns="81639" bIns="40820"/>
          <a:lstStyle/>
          <a:p>
            <a:pPr>
              <a:tabLst>
                <a:tab pos="655638" algn="l"/>
                <a:tab pos="1312863" algn="l"/>
                <a:tab pos="1968500" algn="l"/>
                <a:tab pos="2625725" algn="l"/>
                <a:tab pos="3282950" algn="l"/>
              </a:tabLst>
            </a:pPr>
            <a:r>
              <a:rPr kumimoji="0" lang="en-GB" dirty="0" smtClean="0">
                <a:solidFill>
                  <a:srgbClr val="000000"/>
                </a:solidFill>
                <a:latin typeface="IPAゴシック"/>
                <a:ea typeface="IPAゴシック"/>
                <a:cs typeface="IPAゴシック"/>
              </a:rPr>
              <a:t>State: </a:t>
            </a:r>
            <a:r>
              <a:rPr kumimoji="0" lang="en-GB" altLang="ja-JP" dirty="0" smtClean="0">
                <a:solidFill>
                  <a:srgbClr val="000000"/>
                </a:solidFill>
                <a:latin typeface="IPAゴシック"/>
                <a:ea typeface="IPAゴシック"/>
                <a:cs typeface="IPAゴシック"/>
              </a:rPr>
              <a:t>ST_0</a:t>
            </a:r>
            <a:endParaRPr kumimoji="0" lang="en-GB" altLang="ja-JP" dirty="0">
              <a:solidFill>
                <a:srgbClr val="000000"/>
              </a:solidFill>
              <a:latin typeface="IPAゴシック"/>
              <a:ea typeface="IPAゴシック"/>
              <a:cs typeface="IPAゴシック"/>
            </a:endParaRPr>
          </a:p>
          <a:p>
            <a:pPr>
              <a:tabLst>
                <a:tab pos="655638" algn="l"/>
                <a:tab pos="1312863" algn="l"/>
                <a:tab pos="1968500" algn="l"/>
                <a:tab pos="2625725" algn="l"/>
                <a:tab pos="3282950" algn="l"/>
              </a:tabLst>
            </a:pPr>
            <a:r>
              <a:rPr kumimoji="0" lang="en-GB" altLang="ja-JP" dirty="0" smtClean="0">
                <a:solidFill>
                  <a:srgbClr val="000000"/>
                </a:solidFill>
                <a:latin typeface="IPAゴシック"/>
                <a:ea typeface="IPAゴシック"/>
                <a:cs typeface="IPAゴシック"/>
              </a:rPr>
              <a:t>Output: out</a:t>
            </a:r>
            <a:r>
              <a:rPr kumimoji="0" lang="en-GB" altLang="ja-JP" dirty="0">
                <a:solidFill>
                  <a:srgbClr val="000000"/>
                </a:solidFill>
                <a:latin typeface="IPAゴシック"/>
                <a:ea typeface="IPAゴシック"/>
                <a:cs typeface="IPAゴシック"/>
              </a:rPr>
              <a:t> </a:t>
            </a:r>
            <a:r>
              <a:rPr kumimoji="0" lang="en-GB" altLang="ja-JP" dirty="0" smtClean="0">
                <a:solidFill>
                  <a:srgbClr val="000000"/>
                </a:solidFill>
                <a:latin typeface="IPAゴシック"/>
                <a:ea typeface="IPAゴシック"/>
                <a:cs typeface="IPAゴシック"/>
              </a:rPr>
              <a:t>0</a:t>
            </a:r>
            <a:endParaRPr kumimoji="0" lang="en-GB" dirty="0">
              <a:solidFill>
                <a:srgbClr val="000000"/>
              </a:solidFill>
              <a:latin typeface="IPAゴシック"/>
              <a:ea typeface="IPAゴシック"/>
              <a:cs typeface="IPAゴシック"/>
            </a:endParaRPr>
          </a:p>
          <a:p>
            <a:pPr>
              <a:tabLst>
                <a:tab pos="655638" algn="l"/>
                <a:tab pos="1312863" algn="l"/>
                <a:tab pos="1968500" algn="l"/>
                <a:tab pos="2625725" algn="l"/>
                <a:tab pos="3282950" algn="l"/>
              </a:tabLst>
            </a:pPr>
            <a:r>
              <a:rPr kumimoji="0" lang="en-GB" altLang="ja-JP" dirty="0" smtClean="0">
                <a:solidFill>
                  <a:srgbClr val="000000"/>
                </a:solidFill>
                <a:latin typeface="IPAゴシック"/>
                <a:ea typeface="IPAゴシック"/>
                <a:cs typeface="IPAゴシック"/>
              </a:rPr>
              <a:t>Condition:  </a:t>
            </a:r>
          </a:p>
          <a:p>
            <a:pPr>
              <a:tabLst>
                <a:tab pos="655638" algn="l"/>
                <a:tab pos="1312863" algn="l"/>
                <a:tab pos="1968500" algn="l"/>
                <a:tab pos="2625725" algn="l"/>
                <a:tab pos="3282950" algn="l"/>
              </a:tabLst>
            </a:pPr>
            <a:r>
              <a:rPr kumimoji="0" lang="en-GB" altLang="ja-JP" dirty="0" smtClean="0">
                <a:solidFill>
                  <a:srgbClr val="000000"/>
                </a:solidFill>
                <a:latin typeface="IPAゴシック"/>
                <a:ea typeface="IPAゴシック"/>
                <a:cs typeface="IPAゴシック"/>
              </a:rPr>
              <a:t>if (in=3)</a:t>
            </a:r>
            <a:r>
              <a:rPr kumimoji="0" lang="en-GB" dirty="0" smtClean="0">
                <a:solidFill>
                  <a:srgbClr val="000000"/>
                </a:solidFill>
                <a:latin typeface="IPAゴシック"/>
                <a:ea typeface="IPAゴシック"/>
                <a:cs typeface="IPAゴシック"/>
              </a:rPr>
              <a:t> </a:t>
            </a:r>
            <a:r>
              <a:rPr kumimoji="0" lang="en-GB" dirty="0" err="1" smtClean="0">
                <a:solidFill>
                  <a:srgbClr val="000000"/>
                </a:solidFill>
                <a:latin typeface="IPAゴシック"/>
                <a:ea typeface="IPAゴシック"/>
                <a:cs typeface="IPAゴシック"/>
              </a:rPr>
              <a:t>goto</a:t>
            </a:r>
            <a:r>
              <a:rPr kumimoji="0" lang="en-GB" dirty="0" smtClean="0">
                <a:solidFill>
                  <a:srgbClr val="000000"/>
                </a:solidFill>
                <a:latin typeface="IPAゴシック"/>
                <a:ea typeface="IPAゴシック"/>
                <a:cs typeface="IPAゴシック"/>
              </a:rPr>
              <a:t> </a:t>
            </a:r>
            <a:r>
              <a:rPr kumimoji="0" lang="en-GB" altLang="ja-JP" dirty="0" smtClean="0">
                <a:solidFill>
                  <a:srgbClr val="000000"/>
                </a:solidFill>
                <a:latin typeface="IPAゴシック"/>
                <a:ea typeface="IPAゴシック"/>
                <a:cs typeface="IPAゴシック"/>
              </a:rPr>
              <a:t>ST_1</a:t>
            </a:r>
            <a:endParaRPr kumimoji="0" lang="en-GB" dirty="0">
              <a:solidFill>
                <a:srgbClr val="000000"/>
              </a:solidFill>
              <a:latin typeface="IPAゴシック"/>
              <a:ea typeface="IPAゴシック"/>
              <a:cs typeface="IPAゴシック"/>
            </a:endParaRPr>
          </a:p>
          <a:p>
            <a:pPr>
              <a:tabLst>
                <a:tab pos="655638" algn="l"/>
                <a:tab pos="1312863" algn="l"/>
                <a:tab pos="1968500" algn="l"/>
                <a:tab pos="2625725" algn="l"/>
                <a:tab pos="3282950" algn="l"/>
              </a:tabLst>
            </a:pPr>
            <a:r>
              <a:rPr kumimoji="0" lang="en-GB" altLang="ja-JP" dirty="0">
                <a:solidFill>
                  <a:srgbClr val="000000"/>
                </a:solidFill>
                <a:latin typeface="IPAゴシック"/>
                <a:ea typeface="IPAゴシック"/>
                <a:cs typeface="IPAゴシック"/>
              </a:rPr>
              <a:t>...</a:t>
            </a:r>
          </a:p>
        </p:txBody>
      </p:sp>
      <p:sp>
        <p:nvSpPr>
          <p:cNvPr id="81924" name="Text Box 6"/>
          <p:cNvSpPr txBox="1">
            <a:spLocks noChangeArrowheads="1"/>
          </p:cNvSpPr>
          <p:nvPr/>
        </p:nvSpPr>
        <p:spPr bwMode="auto">
          <a:xfrm>
            <a:off x="5224463" y="3968750"/>
            <a:ext cx="3429000" cy="2389208"/>
          </a:xfrm>
          <a:prstGeom prst="rect">
            <a:avLst/>
          </a:prstGeom>
          <a:noFill/>
          <a:ln w="9525">
            <a:solidFill>
              <a:srgbClr val="000000"/>
            </a:solidFill>
            <a:round/>
            <a:headEnd/>
            <a:tailEnd/>
          </a:ln>
        </p:spPr>
        <p:txBody>
          <a:bodyPr lIns="81639" tIns="40820" rIns="81639" bIns="40820"/>
          <a:lstStyle/>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void </a:t>
            </a:r>
            <a:r>
              <a:rPr kumimoji="0" lang="en-GB" altLang="ja-JP" dirty="0" err="1">
                <a:solidFill>
                  <a:srgbClr val="000000"/>
                </a:solidFill>
                <a:latin typeface="IPAゴシック"/>
                <a:ea typeface="ＤＦＰ平成丸ゴシック体W4"/>
                <a:cs typeface="ＤＦＰ平成丸ゴシック体W4"/>
              </a:rPr>
              <a:t>manage_state</a:t>
            </a:r>
            <a:r>
              <a:rPr kumimoji="0" lang="en-GB" altLang="ja-JP" dirty="0">
                <a:solidFill>
                  <a:srgbClr val="000000"/>
                </a:solidFill>
                <a:latin typeface="IPAゴシック"/>
                <a:ea typeface="ＤＦＰ平成丸ゴシック体W4"/>
                <a:cs typeface="ＤＦＰ平成丸ゴシック体W4"/>
              </a:rPr>
              <a:t> {</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if(</a:t>
            </a:r>
            <a:r>
              <a:rPr kumimoji="0" lang="en-GB" altLang="ja-JP" i="1" dirty="0" err="1">
                <a:solidFill>
                  <a:srgbClr val="000000"/>
                </a:solidFill>
                <a:latin typeface="IPAゴシック"/>
                <a:ea typeface="ＤＦＰ平成丸ゴシック体W4"/>
                <a:cs typeface="ＤＦＰ平成丸ゴシック体W4"/>
              </a:rPr>
              <a:t>cur</a:t>
            </a:r>
            <a:r>
              <a:rPr kumimoji="0" lang="en-GB" altLang="ja-JP" dirty="0" err="1">
                <a:solidFill>
                  <a:srgbClr val="000000"/>
                </a:solidFill>
                <a:latin typeface="IPAゴシック"/>
                <a:ea typeface="ＤＦＰ平成丸ゴシック体W4"/>
                <a:cs typeface="ＤＦＰ平成丸ゴシック体W4"/>
              </a:rPr>
              <a:t>.read</a:t>
            </a:r>
            <a:r>
              <a:rPr kumimoji="0" lang="en-GB" altLang="ja-JP" dirty="0">
                <a:solidFill>
                  <a:srgbClr val="000000"/>
                </a:solidFill>
                <a:latin typeface="IPAゴシック"/>
                <a:ea typeface="ＤＦＰ平成丸ゴシック体W4"/>
                <a:cs typeface="ＤＦＰ平成丸ゴシック体W4"/>
              </a:rPr>
              <a:t>() == ST_0) {</a:t>
            </a:r>
          </a:p>
          <a:p>
            <a:pPr>
              <a:tabLst>
                <a:tab pos="655638" algn="l"/>
                <a:tab pos="1312863" algn="l"/>
                <a:tab pos="1968500" algn="l"/>
                <a:tab pos="2625725" algn="l"/>
                <a:tab pos="3282950" algn="l"/>
              </a:tabLst>
            </a:pPr>
            <a:r>
              <a:rPr kumimoji="0" lang="en-GB" altLang="ja-JP" i="1" dirty="0">
                <a:solidFill>
                  <a:srgbClr val="000000"/>
                </a:solidFill>
                <a:latin typeface="IPAゴシック"/>
                <a:ea typeface="ＤＦＰ平成丸ゴシック体W4"/>
                <a:cs typeface="ＤＦＰ平成丸ゴシック体W4"/>
              </a:rPr>
              <a:t>    </a:t>
            </a:r>
            <a:r>
              <a:rPr kumimoji="0" lang="en-GB" altLang="ja-JP" i="1" dirty="0" err="1">
                <a:solidFill>
                  <a:srgbClr val="000000"/>
                </a:solidFill>
                <a:latin typeface="IPAゴシック"/>
                <a:ea typeface="ＤＦＰ平成丸ゴシック体W4"/>
                <a:cs typeface="ＤＦＰ平成丸ゴシック体W4"/>
              </a:rPr>
              <a:t>out</a:t>
            </a:r>
            <a:r>
              <a:rPr kumimoji="0" lang="en-GB" altLang="ja-JP" dirty="0" err="1">
                <a:solidFill>
                  <a:srgbClr val="000000"/>
                </a:solidFill>
                <a:latin typeface="IPAゴシック"/>
                <a:ea typeface="ＤＦＰ平成丸ゴシック体W4"/>
                <a:cs typeface="ＤＦＰ平成丸ゴシック体W4"/>
              </a:rPr>
              <a:t>.write</a:t>
            </a:r>
            <a:r>
              <a:rPr kumimoji="0" lang="en-GB" altLang="ja-JP" dirty="0">
                <a:solidFill>
                  <a:srgbClr val="000000"/>
                </a:solidFill>
                <a:latin typeface="IPAゴシック"/>
                <a:ea typeface="ＤＦＰ平成丸ゴシック体W4"/>
                <a:cs typeface="ＤＦＰ平成丸ゴシック体W4"/>
              </a:rPr>
              <a:t>(0);</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if(</a:t>
            </a:r>
            <a:r>
              <a:rPr kumimoji="0" lang="en-GB" altLang="ja-JP" i="1" dirty="0" err="1">
                <a:solidFill>
                  <a:srgbClr val="000000"/>
                </a:solidFill>
                <a:latin typeface="IPAゴシック"/>
                <a:ea typeface="ＤＦＰ平成丸ゴシック体W4"/>
                <a:cs typeface="ＤＦＰ平成丸ゴシック体W4"/>
              </a:rPr>
              <a:t>in</a:t>
            </a:r>
            <a:r>
              <a:rPr kumimoji="0" lang="en-GB" altLang="ja-JP" dirty="0" err="1">
                <a:solidFill>
                  <a:srgbClr val="000000"/>
                </a:solidFill>
                <a:latin typeface="IPAゴシック"/>
                <a:ea typeface="ＤＦＰ平成丸ゴシック体W4"/>
                <a:cs typeface="ＤＦＰ平成丸ゴシック体W4"/>
              </a:rPr>
              <a:t>.read</a:t>
            </a:r>
            <a:r>
              <a:rPr kumimoji="0" lang="en-GB" altLang="ja-JP" dirty="0">
                <a:solidFill>
                  <a:srgbClr val="000000"/>
                </a:solidFill>
                <a:latin typeface="IPAゴシック"/>
                <a:ea typeface="ＤＦＰ平成丸ゴシック体W4"/>
                <a:cs typeface="ＤＦＰ平成丸ゴシック体W4"/>
              </a:rPr>
              <a:t>() == 3)</a:t>
            </a:r>
            <a:r>
              <a:rPr kumimoji="0" lang="ar-SA" altLang="ja-JP" dirty="0">
                <a:solidFill>
                  <a:srgbClr val="000000"/>
                </a:solidFill>
                <a:latin typeface="IPAゴシック"/>
              </a:rPr>
              <a:t>‏</a:t>
            </a:r>
            <a:endParaRPr kumimoji="0" lang="en-GB" altLang="ja-JP" dirty="0">
              <a:solidFill>
                <a:srgbClr val="000000"/>
              </a:solidFill>
              <a:latin typeface="IPAゴシック"/>
              <a:ea typeface="ＤＦＰ平成丸ゴシック体W4"/>
              <a:cs typeface="ＤＦＰ平成丸ゴシック体W4"/>
            </a:endParaRPr>
          </a:p>
          <a:p>
            <a:pPr>
              <a:tabLst>
                <a:tab pos="655638" algn="l"/>
                <a:tab pos="1312863" algn="l"/>
                <a:tab pos="1968500" algn="l"/>
                <a:tab pos="2625725" algn="l"/>
                <a:tab pos="3282950" algn="l"/>
              </a:tabLst>
            </a:pPr>
            <a:r>
              <a:rPr kumimoji="0" lang="en-GB" altLang="ja-JP" i="1" dirty="0">
                <a:solidFill>
                  <a:srgbClr val="000000"/>
                </a:solidFill>
                <a:latin typeface="IPAゴシック"/>
                <a:ea typeface="ＤＦＰ平成丸ゴシック体W4"/>
                <a:cs typeface="ＤＦＰ平成丸ゴシック体W4"/>
              </a:rPr>
              <a:t>      </a:t>
            </a:r>
            <a:r>
              <a:rPr kumimoji="0" lang="en-GB" altLang="ja-JP" i="1" dirty="0" err="1">
                <a:solidFill>
                  <a:srgbClr val="000000"/>
                </a:solidFill>
                <a:latin typeface="IPAゴシック"/>
                <a:ea typeface="ＤＦＰ平成丸ゴシック体W4"/>
                <a:cs typeface="ＤＦＰ平成丸ゴシック体W4"/>
              </a:rPr>
              <a:t>next.</a:t>
            </a:r>
            <a:r>
              <a:rPr kumimoji="0" lang="en-GB" altLang="ja-JP" dirty="0" err="1">
                <a:solidFill>
                  <a:srgbClr val="000000"/>
                </a:solidFill>
                <a:latin typeface="IPAゴシック"/>
                <a:ea typeface="ＤＦＰ平成丸ゴシック体W4"/>
                <a:cs typeface="ＤＦＰ平成丸ゴシック体W4"/>
              </a:rPr>
              <a:t>write</a:t>
            </a:r>
            <a:r>
              <a:rPr kumimoji="0" lang="en-GB" altLang="ja-JP" dirty="0">
                <a:solidFill>
                  <a:srgbClr val="000000"/>
                </a:solidFill>
                <a:latin typeface="IPAゴシック"/>
                <a:ea typeface="ＤＦＰ平成丸ゴシック体W4"/>
                <a:cs typeface="ＤＦＰ平成丸ゴシック体W4"/>
              </a:rPr>
              <a:t>(ST_1);</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p>
          <a:p>
            <a:pPr>
              <a:tabLst>
                <a:tab pos="655638" algn="l"/>
                <a:tab pos="1312863" algn="l"/>
                <a:tab pos="1968500" algn="l"/>
                <a:tab pos="2625725" algn="l"/>
                <a:tab pos="3282950" algn="l"/>
              </a:tabLst>
            </a:pPr>
            <a:r>
              <a:rPr kumimoji="0" lang="en-GB" altLang="ja-JP" dirty="0">
                <a:solidFill>
                  <a:srgbClr val="000000"/>
                </a:solidFill>
                <a:latin typeface="IPAゴシック"/>
                <a:ea typeface="ＤＦＰ平成丸ゴシック体W4"/>
                <a:cs typeface="ＤＦＰ平成丸ゴシック体W4"/>
              </a:rPr>
              <a:t>} </a:t>
            </a:r>
          </a:p>
        </p:txBody>
      </p:sp>
      <p:sp>
        <p:nvSpPr>
          <p:cNvPr id="81925" name="Text Box 7"/>
          <p:cNvSpPr txBox="1">
            <a:spLocks noChangeArrowheads="1"/>
          </p:cNvSpPr>
          <p:nvPr/>
        </p:nvSpPr>
        <p:spPr bwMode="auto">
          <a:xfrm>
            <a:off x="5643570" y="1643050"/>
            <a:ext cx="2438428" cy="390525"/>
          </a:xfrm>
          <a:prstGeom prst="rect">
            <a:avLst/>
          </a:prstGeom>
          <a:noFill/>
          <a:ln w="9525">
            <a:noFill/>
            <a:round/>
            <a:headEnd/>
            <a:tailEnd/>
          </a:ln>
        </p:spPr>
        <p:txBody>
          <a:bodyPr wrap="none" lIns="81639" tIns="40820" rIns="81639" bIns="40820"/>
          <a:lstStyle/>
          <a:p>
            <a:pPr>
              <a:tabLst>
                <a:tab pos="655638" algn="l"/>
                <a:tab pos="1312863" algn="l"/>
              </a:tabLst>
            </a:pPr>
            <a:r>
              <a:rPr kumimoji="0" lang="en-GB" dirty="0" smtClean="0">
                <a:solidFill>
                  <a:srgbClr val="000000"/>
                </a:solidFill>
                <a:latin typeface="IPAゴシック"/>
                <a:ea typeface="IPAゴシック"/>
                <a:cs typeface="IPAゴシック"/>
              </a:rPr>
              <a:t>State transition table</a:t>
            </a:r>
            <a:endParaRPr kumimoji="0" lang="en-GB" dirty="0">
              <a:solidFill>
                <a:srgbClr val="000000"/>
              </a:solidFill>
              <a:latin typeface="IPAゴシック"/>
              <a:ea typeface="IPAゴシック"/>
              <a:cs typeface="IPAゴシック"/>
            </a:endParaRPr>
          </a:p>
        </p:txBody>
      </p:sp>
      <p:sp>
        <p:nvSpPr>
          <p:cNvPr id="81926" name="AutoShape 8"/>
          <p:cNvSpPr>
            <a:spLocks noChangeArrowheads="1"/>
          </p:cNvSpPr>
          <p:nvPr/>
        </p:nvSpPr>
        <p:spPr bwMode="auto">
          <a:xfrm>
            <a:off x="6530975" y="3262313"/>
            <a:ext cx="652463" cy="327025"/>
          </a:xfrm>
          <a:prstGeom prst="downArrow">
            <a:avLst>
              <a:gd name="adj1" fmla="val 38593"/>
              <a:gd name="adj2" fmla="val 51102"/>
            </a:avLst>
          </a:prstGeom>
          <a:gradFill rotWithShape="0">
            <a:gsLst>
              <a:gs pos="0">
                <a:srgbClr val="000080"/>
              </a:gs>
              <a:gs pos="100000">
                <a:srgbClr val="FFFFFF"/>
              </a:gs>
            </a:gsLst>
            <a:lin ang="2700000" scaled="1"/>
          </a:gra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81927" name="Text Box 9"/>
          <p:cNvSpPr txBox="1">
            <a:spLocks noChangeArrowheads="1"/>
          </p:cNvSpPr>
          <p:nvPr/>
        </p:nvSpPr>
        <p:spPr bwMode="auto">
          <a:xfrm>
            <a:off x="6205538" y="3589338"/>
            <a:ext cx="1624012" cy="390525"/>
          </a:xfrm>
          <a:prstGeom prst="rect">
            <a:avLst/>
          </a:prstGeom>
          <a:noFill/>
          <a:ln w="9525">
            <a:noFill/>
            <a:round/>
            <a:headEnd/>
            <a:tailEnd/>
          </a:ln>
        </p:spPr>
        <p:txBody>
          <a:bodyPr wrap="none" lIns="81639" tIns="40820" rIns="81639" bIns="40820"/>
          <a:lstStyle/>
          <a:p>
            <a:pPr>
              <a:tabLst>
                <a:tab pos="655638" algn="l"/>
                <a:tab pos="1312863" algn="l"/>
              </a:tabLst>
            </a:pPr>
            <a:r>
              <a:rPr kumimoji="0" lang="en-GB" altLang="ja-JP" dirty="0" err="1" smtClean="0">
                <a:solidFill>
                  <a:srgbClr val="000000"/>
                </a:solidFill>
                <a:latin typeface="IPAゴシック"/>
                <a:ea typeface="IPAゴシック"/>
                <a:cs typeface="IPAゴシック"/>
              </a:rPr>
              <a:t>SystemC</a:t>
            </a:r>
            <a:r>
              <a:rPr kumimoji="0" lang="en-GB" altLang="ja-JP" dirty="0" smtClean="0">
                <a:solidFill>
                  <a:srgbClr val="000000"/>
                </a:solidFill>
                <a:latin typeface="IPAゴシック"/>
                <a:ea typeface="IPAゴシック"/>
                <a:cs typeface="IPAゴシック"/>
              </a:rPr>
              <a:t> description</a:t>
            </a:r>
            <a:endParaRPr kumimoji="0" lang="en-GB" dirty="0">
              <a:solidFill>
                <a:srgbClr val="000000"/>
              </a:solidFill>
              <a:latin typeface="IPAゴシック"/>
              <a:ea typeface="IPAゴシック"/>
              <a:cs typeface="IPAゴシック"/>
            </a:endParaRPr>
          </a:p>
        </p:txBody>
      </p:sp>
      <p:sp>
        <p:nvSpPr>
          <p:cNvPr id="81928" name="スライド番号プレースホルダ 10"/>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66CFB99-A750-40A8-B794-AE7B2B54D4DE}" type="slidenum">
              <a:rPr lang="en-US" altLang="ja-JP"/>
              <a:pPr fontAlgn="base">
                <a:spcBef>
                  <a:spcPct val="0"/>
                </a:spcBef>
                <a:spcAft>
                  <a:spcPct val="0"/>
                </a:spcAft>
              </a:pPr>
              <a:t>25</a:t>
            </a:fld>
            <a:endParaRPr lang="en-US" altLang="ja-JP"/>
          </a:p>
        </p:txBody>
      </p:sp>
      <p:sp>
        <p:nvSpPr>
          <p:cNvPr id="81929" name="フッター プレースホルダ 11"/>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idx="4294967295"/>
          </p:nvPr>
        </p:nvSpPr>
        <p:spPr>
          <a:xfrm>
            <a:off x="456480" y="313954"/>
            <a:ext cx="8229600" cy="1064272"/>
          </a:xfrm>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Process Generation for Register update</a:t>
            </a:r>
            <a:endParaRPr lang="en-GB" dirty="0"/>
          </a:p>
        </p:txBody>
      </p:sp>
      <p:sp>
        <p:nvSpPr>
          <p:cNvPr id="83970" name="Rectangle 2"/>
          <p:cNvSpPr>
            <a:spLocks noGrp="1" noChangeArrowheads="1"/>
          </p:cNvSpPr>
          <p:nvPr>
            <p:ph type="body" idx="4294967295"/>
          </p:nvPr>
        </p:nvSpPr>
        <p:spPr>
          <a:xfrm>
            <a:off x="241300" y="1604963"/>
            <a:ext cx="8661400" cy="4967309"/>
          </a:xfrm>
        </p:spPr>
        <p:txBody>
          <a:bodyPr lIns="82945" tIns="41473" rIns="82945" bIns="41473">
            <a:normAutofit/>
          </a:bodyPr>
          <a:lstStyle/>
          <a:p>
            <a:pPr>
              <a:buFont typeface="Wingdings" pitchFamily="2" charset="2"/>
              <a:buChar char="l"/>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Register Update process</a:t>
            </a:r>
          </a:p>
          <a:p>
            <a:pPr lvl="2">
              <a:buFont typeface="StarSymbol"/>
              <a:buAutoNum type="arabicPeriod"/>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Initialize register on reset</a:t>
            </a:r>
          </a:p>
          <a:p>
            <a:pPr lvl="2">
              <a:buFont typeface="StarSymbol"/>
              <a:buAutoNum type="arabicPeriod"/>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Output signal is updated at rising clock</a:t>
            </a:r>
          </a:p>
          <a:p>
            <a:pPr lvl="1">
              <a:buFont typeface="StarSymbol"/>
              <a:buAutoNum type="arabicPeriod"/>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dirty="0" smtClean="0"/>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err="1" smtClean="0"/>
              <a:t>SystemC</a:t>
            </a:r>
            <a:r>
              <a:rPr lang="en-GB" dirty="0" smtClean="0"/>
              <a:t> description</a:t>
            </a:r>
          </a:p>
          <a:p>
            <a:pPr lvl="1">
              <a:buFont typeface="Verdana" pitchFamily="34"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1800" dirty="0" smtClean="0"/>
              <a:t>void process() {</a:t>
            </a:r>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if(</a:t>
            </a:r>
            <a:r>
              <a:rPr lang="en-GB" altLang="ja-JP" i="1" dirty="0" err="1" smtClean="0"/>
              <a:t>rst</a:t>
            </a:r>
            <a:r>
              <a:rPr lang="en-GB" altLang="ja-JP" dirty="0" err="1" smtClean="0"/>
              <a:t>.read</a:t>
            </a:r>
            <a:r>
              <a:rPr lang="en-GB" altLang="ja-JP" dirty="0" smtClean="0"/>
              <a:t>() == 1) {</a:t>
            </a:r>
          </a:p>
          <a:p>
            <a:pPr lvl="3">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i="1" dirty="0" err="1" smtClean="0"/>
              <a:t>dout</a:t>
            </a:r>
            <a:r>
              <a:rPr lang="en-GB" altLang="ja-JP" dirty="0" err="1" smtClean="0"/>
              <a:t>.write</a:t>
            </a:r>
            <a:r>
              <a:rPr lang="en-GB" altLang="ja-JP" dirty="0" smtClean="0"/>
              <a:t>(0);</a:t>
            </a:r>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 else if (</a:t>
            </a:r>
            <a:r>
              <a:rPr lang="en-GB" altLang="ja-JP" i="1" dirty="0" err="1" smtClean="0"/>
              <a:t>clk</a:t>
            </a:r>
            <a:r>
              <a:rPr lang="en-GB" altLang="ja-JP" dirty="0" err="1" smtClean="0"/>
              <a:t>.event</a:t>
            </a:r>
            <a:r>
              <a:rPr lang="en-GB" altLang="ja-JP" dirty="0" smtClean="0"/>
              <a:t>()‏</a:t>
            </a:r>
          </a:p>
          <a:p>
            <a:pPr lvl="4">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&amp;&amp; </a:t>
            </a:r>
            <a:r>
              <a:rPr lang="en-GB" altLang="ja-JP" i="1" dirty="0" err="1" smtClean="0"/>
              <a:t>clk</a:t>
            </a:r>
            <a:r>
              <a:rPr lang="en-GB" altLang="ja-JP" dirty="0" err="1" smtClean="0"/>
              <a:t>.read</a:t>
            </a:r>
            <a:r>
              <a:rPr lang="en-GB" altLang="ja-JP" dirty="0" smtClean="0"/>
              <a:t>() == 1 ) {</a:t>
            </a:r>
          </a:p>
          <a:p>
            <a:pPr lvl="3">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i="1" dirty="0" err="1" smtClean="0"/>
              <a:t>dout</a:t>
            </a:r>
            <a:r>
              <a:rPr lang="en-GB" altLang="ja-JP" dirty="0" err="1" smtClean="0"/>
              <a:t>.write</a:t>
            </a:r>
            <a:r>
              <a:rPr lang="en-GB" altLang="ja-JP" dirty="0" smtClean="0"/>
              <a:t>(</a:t>
            </a:r>
            <a:r>
              <a:rPr lang="en-GB" altLang="ja-JP" i="1" dirty="0" err="1" smtClean="0"/>
              <a:t>din</a:t>
            </a:r>
            <a:r>
              <a:rPr lang="en-GB" altLang="ja-JP" dirty="0" err="1" smtClean="0"/>
              <a:t>.read</a:t>
            </a:r>
            <a:r>
              <a:rPr lang="en-GB" altLang="ja-JP" dirty="0" smtClean="0"/>
              <a:t>());</a:t>
            </a:r>
          </a:p>
          <a:p>
            <a:pPr lvl="2">
              <a:buFont typeface="Wingdings 2" pitchFamily="18" charset="2"/>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a:t>
            </a:r>
          </a:p>
          <a:p>
            <a:pPr lvl="1">
              <a:buFont typeface="Verdana" pitchFamily="34"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1800" dirty="0" smtClean="0"/>
              <a:t>} </a:t>
            </a:r>
          </a:p>
        </p:txBody>
      </p:sp>
      <p:sp>
        <p:nvSpPr>
          <p:cNvPr id="83971" name="スライド番号プレースホル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7B23F349-BEE8-4350-A98D-C69F0532A5AA}" type="slidenum">
              <a:rPr lang="en-US" altLang="ja-JP"/>
              <a:pPr fontAlgn="base">
                <a:spcBef>
                  <a:spcPct val="0"/>
                </a:spcBef>
                <a:spcAft>
                  <a:spcPct val="0"/>
                </a:spcAft>
              </a:pPr>
              <a:t>26</a:t>
            </a:fld>
            <a:endParaRPr lang="en-US" altLang="ja-JP"/>
          </a:p>
        </p:txBody>
      </p:sp>
      <p:sp>
        <p:nvSpPr>
          <p:cNvPr id="83972" name="フッター プレースホルダ 6"/>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4"/>
          <p:cNvSpPr>
            <a:spLocks noGrp="1" noChangeArrowheads="1"/>
          </p:cNvSpPr>
          <p:nvPr>
            <p:ph idx="1"/>
          </p:nvPr>
        </p:nvSpPr>
        <p:spPr>
          <a:xfrm>
            <a:off x="457200" y="1481138"/>
            <a:ext cx="4400552" cy="4525962"/>
          </a:xfrm>
        </p:spPr>
        <p:txBody>
          <a:bodyPr lIns="82945" tIns="41473" rIns="82945" bIns="41473">
            <a:normAutofit fontScale="92500" lnSpcReduction="20000"/>
          </a:bodyPr>
          <a:lstStyle/>
          <a:p>
            <a:pPr>
              <a:spcAft>
                <a:spcPts val="1288"/>
              </a:spcAft>
              <a:tabLst>
                <a:tab pos="655638" algn="l"/>
                <a:tab pos="1312863" algn="l"/>
                <a:tab pos="1968500" algn="l"/>
                <a:tab pos="2625725" algn="l"/>
                <a:tab pos="3282950" algn="l"/>
                <a:tab pos="3938588" algn="l"/>
              </a:tabLst>
            </a:pPr>
            <a:r>
              <a:rPr lang="en-GB" altLang="ja-JP" dirty="0" smtClean="0"/>
              <a:t>Input &amp; Output</a:t>
            </a:r>
          </a:p>
          <a:p>
            <a:pPr lvl="1">
              <a:tabLst>
                <a:tab pos="655638" algn="l"/>
                <a:tab pos="1312863" algn="l"/>
                <a:tab pos="1968500" algn="l"/>
                <a:tab pos="2625725" algn="l"/>
                <a:tab pos="3282950" algn="l"/>
                <a:tab pos="3938588" algn="l"/>
              </a:tabLst>
            </a:pPr>
            <a:r>
              <a:rPr lang="en-GB" altLang="ja-JP" dirty="0" smtClean="0"/>
              <a:t>Input: signal assignment statement</a:t>
            </a:r>
          </a:p>
          <a:p>
            <a:pPr lvl="1">
              <a:tabLst>
                <a:tab pos="655638" algn="l"/>
                <a:tab pos="1312863" algn="l"/>
                <a:tab pos="1968500" algn="l"/>
                <a:tab pos="2625725" algn="l"/>
                <a:tab pos="3282950" algn="l"/>
                <a:tab pos="3938588" algn="l"/>
              </a:tabLst>
            </a:pPr>
            <a:r>
              <a:rPr lang="en-GB" altLang="ja-JP" dirty="0" smtClean="0"/>
              <a:t>Output: Several  processes</a:t>
            </a:r>
          </a:p>
          <a:p>
            <a:pPr>
              <a:tabLst>
                <a:tab pos="655638" algn="l"/>
                <a:tab pos="1312863" algn="l"/>
                <a:tab pos="1968500" algn="l"/>
                <a:tab pos="2625725" algn="l"/>
                <a:tab pos="3282950" algn="l"/>
                <a:tab pos="3938588" algn="l"/>
              </a:tabLst>
            </a:pPr>
            <a:r>
              <a:rPr lang="en-GB" dirty="0" smtClean="0"/>
              <a:t>Point</a:t>
            </a:r>
          </a:p>
          <a:p>
            <a:pPr lvl="1">
              <a:tabLst>
                <a:tab pos="655638" algn="l"/>
                <a:tab pos="1312863" algn="l"/>
                <a:tab pos="1968500" algn="l"/>
                <a:tab pos="2625725" algn="l"/>
                <a:tab pos="3282950" algn="l"/>
                <a:tab pos="3938588" algn="l"/>
              </a:tabLst>
            </a:pPr>
            <a:r>
              <a:rPr lang="en-GB" dirty="0" smtClean="0"/>
              <a:t>Process # reduction</a:t>
            </a:r>
          </a:p>
          <a:p>
            <a:pPr>
              <a:spcAft>
                <a:spcPts val="1288"/>
              </a:spcAft>
              <a:tabLst>
                <a:tab pos="655638" algn="l"/>
                <a:tab pos="1312863" algn="l"/>
                <a:tab pos="1968500" algn="l"/>
                <a:tab pos="2625725" algn="l"/>
                <a:tab pos="3282950" algn="l"/>
                <a:tab pos="3938588" algn="l"/>
              </a:tabLst>
            </a:pPr>
            <a:r>
              <a:rPr lang="en-GB" altLang="ja-JP" dirty="0" smtClean="0"/>
              <a:t>Generation</a:t>
            </a:r>
          </a:p>
          <a:p>
            <a:pPr lvl="1">
              <a:buFont typeface="StarSymbol"/>
              <a:buAutoNum type="arabicPeriod"/>
              <a:tabLst>
                <a:tab pos="655638" algn="l"/>
                <a:tab pos="1312863" algn="l"/>
                <a:tab pos="1968500" algn="l"/>
                <a:tab pos="2625725" algn="l"/>
                <a:tab pos="3282950" algn="l"/>
                <a:tab pos="3938588" algn="l"/>
              </a:tabLst>
            </a:pPr>
            <a:r>
              <a:rPr lang="en-GB" dirty="0" err="1" smtClean="0"/>
              <a:t>Goup</a:t>
            </a:r>
            <a:r>
              <a:rPr lang="en-GB" dirty="0" smtClean="0"/>
              <a:t> assignments according to destination</a:t>
            </a:r>
          </a:p>
          <a:p>
            <a:pPr lvl="1">
              <a:buFont typeface="StarSymbol"/>
              <a:buAutoNum type="arabicPeriod"/>
              <a:tabLst>
                <a:tab pos="655638" algn="l"/>
                <a:tab pos="1312863" algn="l"/>
                <a:tab pos="1968500" algn="l"/>
                <a:tab pos="2625725" algn="l"/>
                <a:tab pos="3282950" algn="l"/>
                <a:tab pos="3938588" algn="l"/>
              </a:tabLst>
            </a:pPr>
            <a:r>
              <a:rPr lang="en-GB" dirty="0" smtClean="0"/>
              <a:t>Analyze input signals of each group</a:t>
            </a:r>
          </a:p>
          <a:p>
            <a:pPr lvl="1">
              <a:buFont typeface="StarSymbol"/>
              <a:buAutoNum type="arabicPeriod"/>
              <a:tabLst>
                <a:tab pos="655638" algn="l"/>
                <a:tab pos="1312863" algn="l"/>
                <a:tab pos="1968500" algn="l"/>
                <a:tab pos="2625725" algn="l"/>
                <a:tab pos="3282950" algn="l"/>
                <a:tab pos="3938588" algn="l"/>
              </a:tabLst>
            </a:pPr>
            <a:r>
              <a:rPr lang="en-GB" dirty="0" smtClean="0"/>
              <a:t>Make processes which have the same input signal</a:t>
            </a:r>
          </a:p>
        </p:txBody>
      </p:sp>
      <p:sp>
        <p:nvSpPr>
          <p:cNvPr id="21507" name="Rectangle 3"/>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Process Generation for signal assignment</a:t>
            </a:r>
            <a:endParaRPr lang="en-GB" dirty="0"/>
          </a:p>
        </p:txBody>
      </p:sp>
      <p:sp>
        <p:nvSpPr>
          <p:cNvPr id="86032" name="スライド番号プレースホルダ 18"/>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7695A99D-83C0-496C-95B8-8C1BA4D0F4EE}" type="slidenum">
              <a:rPr lang="en-US" altLang="ja-JP"/>
              <a:pPr fontAlgn="base">
                <a:spcBef>
                  <a:spcPct val="0"/>
                </a:spcBef>
                <a:spcAft>
                  <a:spcPct val="0"/>
                </a:spcAft>
              </a:pPr>
              <a:t>27</a:t>
            </a:fld>
            <a:endParaRPr lang="en-US" altLang="ja-JP"/>
          </a:p>
        </p:txBody>
      </p:sp>
      <p:sp>
        <p:nvSpPr>
          <p:cNvPr id="86033" name="フッター プレースホルダ 19"/>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18" name="Rectangle 1"/>
          <p:cNvSpPr>
            <a:spLocks noChangeArrowheads="1"/>
          </p:cNvSpPr>
          <p:nvPr/>
        </p:nvSpPr>
        <p:spPr bwMode="auto">
          <a:xfrm>
            <a:off x="5541997" y="3546461"/>
            <a:ext cx="3103563" cy="1470025"/>
          </a:xfrm>
          <a:prstGeom prst="rect">
            <a:avLst/>
          </a:prstGeom>
          <a:solidFill>
            <a:srgbClr val="CCCCFF"/>
          </a:soli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19" name="Rectangle 2"/>
          <p:cNvSpPr>
            <a:spLocks noChangeArrowheads="1"/>
          </p:cNvSpPr>
          <p:nvPr/>
        </p:nvSpPr>
        <p:spPr bwMode="auto">
          <a:xfrm>
            <a:off x="5541997" y="1717661"/>
            <a:ext cx="3103563" cy="1143000"/>
          </a:xfrm>
          <a:prstGeom prst="rect">
            <a:avLst/>
          </a:prstGeom>
          <a:solidFill>
            <a:srgbClr val="FFFF99"/>
          </a:soli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20" name="Rectangle 3"/>
          <p:cNvSpPr>
            <a:spLocks noChangeArrowheads="1"/>
          </p:cNvSpPr>
          <p:nvPr/>
        </p:nvSpPr>
        <p:spPr bwMode="auto">
          <a:xfrm>
            <a:off x="5703922" y="1881173"/>
            <a:ext cx="2776538" cy="817563"/>
          </a:xfrm>
          <a:prstGeom prst="rect">
            <a:avLst/>
          </a:prstGeom>
          <a:solidFill>
            <a:srgbClr val="FFFFFF"/>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21" name="Rectangle 4"/>
          <p:cNvSpPr>
            <a:spLocks noChangeArrowheads="1"/>
          </p:cNvSpPr>
          <p:nvPr/>
        </p:nvSpPr>
        <p:spPr bwMode="auto">
          <a:xfrm>
            <a:off x="5646772" y="3709973"/>
            <a:ext cx="2833688" cy="490538"/>
          </a:xfrm>
          <a:prstGeom prst="rect">
            <a:avLst/>
          </a:prstGeom>
          <a:solidFill>
            <a:srgbClr val="FFFFFF"/>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22" name="Rectangle 5"/>
          <p:cNvSpPr>
            <a:spLocks noChangeArrowheads="1"/>
          </p:cNvSpPr>
          <p:nvPr/>
        </p:nvSpPr>
        <p:spPr bwMode="auto">
          <a:xfrm>
            <a:off x="5646772" y="4427523"/>
            <a:ext cx="2833688" cy="490538"/>
          </a:xfrm>
          <a:prstGeom prst="rect">
            <a:avLst/>
          </a:prstGeom>
          <a:solidFill>
            <a:srgbClr val="FFFFFF"/>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23" name="Text Box 6"/>
          <p:cNvSpPr txBox="1">
            <a:spLocks noChangeArrowheads="1"/>
          </p:cNvSpPr>
          <p:nvPr/>
        </p:nvSpPr>
        <p:spPr bwMode="auto">
          <a:xfrm>
            <a:off x="5214972" y="2895586"/>
            <a:ext cx="3643308" cy="3905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Lst>
            </a:pPr>
            <a:r>
              <a:rPr kumimoji="0" lang="en-GB" altLang="ja-JP" dirty="0">
                <a:solidFill>
                  <a:srgbClr val="000000"/>
                </a:solidFill>
                <a:latin typeface="IPAゴシック"/>
                <a:ea typeface="IPAゴシック"/>
                <a:cs typeface="IPAゴシック"/>
              </a:rPr>
              <a:t>Signal assignments in process0</a:t>
            </a:r>
          </a:p>
        </p:txBody>
      </p:sp>
      <p:sp>
        <p:nvSpPr>
          <p:cNvPr id="24" name="Rectangle 10"/>
          <p:cNvSpPr txBox="1">
            <a:spLocks noChangeArrowheads="1"/>
          </p:cNvSpPr>
          <p:nvPr/>
        </p:nvSpPr>
        <p:spPr bwMode="auto">
          <a:xfrm>
            <a:off x="5873785" y="1428736"/>
            <a:ext cx="2698750" cy="3927475"/>
          </a:xfrm>
          <a:prstGeom prst="rect">
            <a:avLst/>
          </a:prstGeom>
          <a:noFill/>
          <a:ln w="9525">
            <a:noFill/>
            <a:miter lim="800000"/>
            <a:headEnd/>
            <a:tailEnd/>
          </a:ln>
        </p:spPr>
        <p:txBody>
          <a:bodyPr vert="horz" wrap="square" lIns="82945" tIns="41473" rIns="82945" bIns="41473" numCol="1" anchor="t" anchorCtr="0" compatLnSpc="1">
            <a:prstTxWarp prst="textNoShape">
              <a:avLst/>
            </a:prstTxWarp>
            <a:normAutofit/>
          </a:bodyPr>
          <a:lstStyle/>
          <a:p>
            <a:pPr marL="365125" marR="0" lvl="0" indent="-255588" algn="l" defTabSz="914400" rtl="0" eaLnBrk="1" fontAlgn="base" latinLnBrk="0" hangingPunct="1">
              <a:lnSpc>
                <a:spcPct val="90000"/>
              </a:lnSpc>
              <a:spcBef>
                <a:spcPts val="400"/>
              </a:spcBef>
              <a:spcAft>
                <a:spcPts val="1288"/>
              </a:spcAft>
              <a:buClr>
                <a:schemeClr val="accent1"/>
              </a:buClr>
              <a:buSzPct val="68000"/>
              <a:buFont typeface="Wingdings 3" pitchFamily="18" charset="2"/>
              <a:buNone/>
              <a:tabLst>
                <a:tab pos="655638" algn="l"/>
                <a:tab pos="1312863" algn="l"/>
                <a:tab pos="1968500" algn="l"/>
                <a:tab pos="2625725" algn="l"/>
              </a:tabLst>
              <a:defRPr/>
            </a:pPr>
            <a:endParaRPr kumimoji="1" lang="en-GB" altLang="ja-JP" sz="2300" b="0" i="0" u="none" strike="noStrike" kern="1200" cap="none" spc="0" normalizeH="0" baseline="0" noProof="0" dirty="0" smtClean="0">
              <a:ln>
                <a:noFill/>
              </a:ln>
              <a:solidFill>
                <a:schemeClr val="tx1"/>
              </a:solidFill>
              <a:effectLst/>
              <a:uLnTx/>
              <a:uFillTx/>
              <a:latin typeface="+mn-lt"/>
              <a:ea typeface="+mn-ea"/>
              <a:cs typeface="+mn-cs"/>
            </a:endParaRPr>
          </a:p>
          <a:p>
            <a:pPr marL="365125" marR="0" lvl="0" indent="-255588" algn="l" defTabSz="914400" rtl="0" eaLnBrk="1" fontAlgn="base" latinLnBrk="0" hangingPunct="1">
              <a:lnSpc>
                <a:spcPct val="90000"/>
              </a:lnSpc>
              <a:spcBef>
                <a:spcPts val="400"/>
              </a:spcBef>
              <a:spcAft>
                <a:spcPts val="3088"/>
              </a:spcAft>
              <a:buClr>
                <a:schemeClr val="accent1"/>
              </a:buClr>
              <a:buSzPct val="68000"/>
              <a:buFont typeface="Wingdings 3" pitchFamily="18" charset="2"/>
              <a:buNone/>
              <a:tabLst>
                <a:tab pos="655638" algn="l"/>
                <a:tab pos="1312863" algn="l"/>
                <a:tab pos="1968500" algn="l"/>
                <a:tab pos="2625725" algn="l"/>
              </a:tabLst>
              <a:defRPr/>
            </a:pPr>
            <a:r>
              <a:rPr kumimoji="1" lang="en-GB" altLang="ja-JP" sz="2300" b="0" i="0" u="none" strike="noStrike" kern="1200" cap="none" spc="0" normalizeH="0" baseline="0" noProof="0" dirty="0" smtClean="0">
                <a:ln>
                  <a:noFill/>
                </a:ln>
                <a:solidFill>
                  <a:schemeClr val="tx1"/>
                </a:solidFill>
                <a:effectLst/>
                <a:uLnTx/>
                <a:uFillTx/>
                <a:latin typeface="+mn-lt"/>
                <a:ea typeface="+mn-ea"/>
                <a:cs typeface="+mn-cs"/>
              </a:rPr>
              <a:t>a[0]		← in0</a:t>
            </a:r>
            <a:br>
              <a:rPr kumimoji="1" lang="en-GB" altLang="ja-JP" sz="2300" b="0" i="0" u="none" strike="noStrike" kern="1200" cap="none" spc="0" normalizeH="0" baseline="0" noProof="0" dirty="0" smtClean="0">
                <a:ln>
                  <a:noFill/>
                </a:ln>
                <a:solidFill>
                  <a:schemeClr val="tx1"/>
                </a:solidFill>
                <a:effectLst/>
                <a:uLnTx/>
                <a:uFillTx/>
                <a:latin typeface="+mn-lt"/>
                <a:ea typeface="+mn-ea"/>
                <a:cs typeface="+mn-cs"/>
              </a:rPr>
            </a:br>
            <a:r>
              <a:rPr kumimoji="1" lang="en-GB" altLang="ja-JP" sz="2300" b="0" i="0" u="none" strike="noStrike" kern="1200" cap="none" spc="0" normalizeH="0" baseline="0" noProof="0" dirty="0" smtClean="0">
                <a:ln>
                  <a:noFill/>
                </a:ln>
                <a:solidFill>
                  <a:schemeClr val="tx1"/>
                </a:solidFill>
                <a:effectLst/>
                <a:uLnTx/>
                <a:uFillTx/>
                <a:latin typeface="+mn-lt"/>
                <a:ea typeface="+mn-ea"/>
                <a:cs typeface="+mn-cs"/>
              </a:rPr>
              <a:t>a(3,1)	← in1</a:t>
            </a:r>
          </a:p>
          <a:p>
            <a:pPr marL="365125" marR="0" lvl="0" indent="-255588" algn="l" defTabSz="914400" rtl="0" eaLnBrk="1" fontAlgn="base" latinLnBrk="0" hangingPunct="1">
              <a:lnSpc>
                <a:spcPct val="90000"/>
              </a:lnSpc>
              <a:spcBef>
                <a:spcPts val="400"/>
              </a:spcBef>
              <a:spcAft>
                <a:spcPts val="3088"/>
              </a:spcAft>
              <a:buClr>
                <a:schemeClr val="accent1"/>
              </a:buClr>
              <a:buSzPct val="68000"/>
              <a:buFont typeface="Wingdings 3" pitchFamily="18" charset="2"/>
              <a:buNone/>
              <a:tabLst>
                <a:tab pos="655638" algn="l"/>
                <a:tab pos="1312863" algn="l"/>
                <a:tab pos="1968500" algn="l"/>
                <a:tab pos="2625725" algn="l"/>
              </a:tabLst>
              <a:defRPr/>
            </a:pPr>
            <a:endParaRPr kumimoji="1" lang="en-GB" altLang="ja-JP" sz="2300" b="0" i="0" u="none" strike="noStrike" kern="1200" cap="none" spc="0" normalizeH="0" baseline="0" noProof="0" dirty="0" smtClean="0">
              <a:ln>
                <a:noFill/>
              </a:ln>
              <a:solidFill>
                <a:schemeClr val="tx1"/>
              </a:solidFill>
              <a:effectLst/>
              <a:uLnTx/>
              <a:uFillTx/>
              <a:latin typeface="+mn-lt"/>
              <a:ea typeface="+mn-ea"/>
              <a:cs typeface="+mn-cs"/>
            </a:endParaRPr>
          </a:p>
          <a:p>
            <a:pPr marL="365125" marR="0" lvl="0" indent="-255588" algn="l" defTabSz="914400" rtl="0" eaLnBrk="1" fontAlgn="base" latinLnBrk="0" hangingPunct="1">
              <a:lnSpc>
                <a:spcPct val="90000"/>
              </a:lnSpc>
              <a:spcBef>
                <a:spcPts val="400"/>
              </a:spcBef>
              <a:spcAft>
                <a:spcPts val="3088"/>
              </a:spcAft>
              <a:buClr>
                <a:schemeClr val="accent1"/>
              </a:buClr>
              <a:buSzPct val="68000"/>
              <a:buFont typeface="Wingdings 3" pitchFamily="18" charset="2"/>
              <a:buNone/>
              <a:tabLst>
                <a:tab pos="655638" algn="l"/>
                <a:tab pos="1312863" algn="l"/>
                <a:tab pos="1968500" algn="l"/>
                <a:tab pos="2625725" algn="l"/>
              </a:tabLst>
              <a:defRPr/>
            </a:pPr>
            <a:r>
              <a:rPr kumimoji="1" lang="en-GB" altLang="ja-JP" sz="2300" b="0" i="0" u="none" strike="noStrike" kern="1200" cap="none" spc="0" normalizeH="0" baseline="0" noProof="0" dirty="0" smtClean="0">
                <a:ln>
                  <a:noFill/>
                </a:ln>
                <a:solidFill>
                  <a:schemeClr val="tx1"/>
                </a:solidFill>
                <a:effectLst/>
                <a:uLnTx/>
                <a:uFillTx/>
                <a:latin typeface="+mn-lt"/>
                <a:ea typeface="+mn-ea"/>
                <a:cs typeface="+mn-cs"/>
              </a:rPr>
              <a:t>b			← in0</a:t>
            </a:r>
          </a:p>
          <a:p>
            <a:pPr marL="365125" marR="0" lvl="0" indent="-255588" algn="l" defTabSz="914400" rtl="0" eaLnBrk="1" fontAlgn="base" latinLnBrk="0" hangingPunct="1">
              <a:lnSpc>
                <a:spcPct val="90000"/>
              </a:lnSpc>
              <a:spcBef>
                <a:spcPts val="400"/>
              </a:spcBef>
              <a:spcAft>
                <a:spcPts val="3088"/>
              </a:spcAft>
              <a:buClr>
                <a:schemeClr val="accent1"/>
              </a:buClr>
              <a:buSzPct val="68000"/>
              <a:buFont typeface="Wingdings 3" pitchFamily="18" charset="2"/>
              <a:buNone/>
              <a:tabLst>
                <a:tab pos="655638" algn="l"/>
                <a:tab pos="1312863" algn="l"/>
                <a:tab pos="1968500" algn="l"/>
                <a:tab pos="2625725" algn="l"/>
              </a:tabLst>
              <a:defRPr/>
            </a:pPr>
            <a:r>
              <a:rPr kumimoji="1" lang="en-GB" altLang="ja-JP" sz="2300" b="0" i="0" u="none" strike="noStrike" kern="1200" cap="none" spc="0" normalizeH="0" baseline="0" noProof="0" dirty="0" smtClean="0">
                <a:ln>
                  <a:noFill/>
                </a:ln>
                <a:solidFill>
                  <a:schemeClr val="tx1"/>
                </a:solidFill>
                <a:effectLst/>
                <a:uLnTx/>
                <a:uFillTx/>
                <a:latin typeface="+mn-lt"/>
                <a:ea typeface="+mn-ea"/>
                <a:cs typeface="+mn-cs"/>
              </a:rPr>
              <a:t>c[0]		← in0</a:t>
            </a:r>
          </a:p>
        </p:txBody>
      </p:sp>
      <p:sp>
        <p:nvSpPr>
          <p:cNvPr id="25" name="Text Box 6"/>
          <p:cNvSpPr txBox="1">
            <a:spLocks noChangeArrowheads="1"/>
          </p:cNvSpPr>
          <p:nvPr/>
        </p:nvSpPr>
        <p:spPr bwMode="auto">
          <a:xfrm>
            <a:off x="5214972" y="5076811"/>
            <a:ext cx="3786184" cy="3905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Lst>
            </a:pPr>
            <a:r>
              <a:rPr kumimoji="0" lang="en-GB" altLang="ja-JP" dirty="0">
                <a:solidFill>
                  <a:srgbClr val="000000"/>
                </a:solidFill>
                <a:latin typeface="IPAゴシック"/>
                <a:ea typeface="IPAゴシック"/>
                <a:cs typeface="IPAゴシック"/>
              </a:rPr>
              <a:t>Signal assignments in process1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327025" y="3722688"/>
            <a:ext cx="3103563" cy="1470025"/>
          </a:xfrm>
          <a:prstGeom prst="rect">
            <a:avLst/>
          </a:prstGeom>
          <a:solidFill>
            <a:srgbClr val="CCCCFF"/>
          </a:soli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88066" name="Rectangle 2"/>
          <p:cNvSpPr>
            <a:spLocks noChangeArrowheads="1"/>
          </p:cNvSpPr>
          <p:nvPr/>
        </p:nvSpPr>
        <p:spPr bwMode="auto">
          <a:xfrm>
            <a:off x="327025" y="1893888"/>
            <a:ext cx="3103563" cy="1143000"/>
          </a:xfrm>
          <a:prstGeom prst="rect">
            <a:avLst/>
          </a:prstGeom>
          <a:solidFill>
            <a:srgbClr val="FFFF99"/>
          </a:soli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88067" name="Rectangle 3"/>
          <p:cNvSpPr>
            <a:spLocks noChangeArrowheads="1"/>
          </p:cNvSpPr>
          <p:nvPr/>
        </p:nvSpPr>
        <p:spPr bwMode="auto">
          <a:xfrm>
            <a:off x="488950" y="2057400"/>
            <a:ext cx="2776538" cy="817563"/>
          </a:xfrm>
          <a:prstGeom prst="rect">
            <a:avLst/>
          </a:prstGeom>
          <a:solidFill>
            <a:srgbClr val="FFFFFF"/>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88068" name="Rectangle 4"/>
          <p:cNvSpPr>
            <a:spLocks noChangeArrowheads="1"/>
          </p:cNvSpPr>
          <p:nvPr/>
        </p:nvSpPr>
        <p:spPr bwMode="auto">
          <a:xfrm>
            <a:off x="431800" y="3886200"/>
            <a:ext cx="2833688" cy="490538"/>
          </a:xfrm>
          <a:prstGeom prst="rect">
            <a:avLst/>
          </a:prstGeom>
          <a:solidFill>
            <a:srgbClr val="FFFFFF"/>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88069" name="Rectangle 5"/>
          <p:cNvSpPr>
            <a:spLocks noChangeArrowheads="1"/>
          </p:cNvSpPr>
          <p:nvPr/>
        </p:nvSpPr>
        <p:spPr bwMode="auto">
          <a:xfrm>
            <a:off x="431800" y="4603750"/>
            <a:ext cx="2833688" cy="490538"/>
          </a:xfrm>
          <a:prstGeom prst="rect">
            <a:avLst/>
          </a:prstGeom>
          <a:solidFill>
            <a:srgbClr val="FFFFFF"/>
          </a:solidFill>
          <a:ln w="36000">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88070" name="Text Box 6"/>
          <p:cNvSpPr txBox="1">
            <a:spLocks noChangeArrowheads="1"/>
          </p:cNvSpPr>
          <p:nvPr/>
        </p:nvSpPr>
        <p:spPr bwMode="auto">
          <a:xfrm>
            <a:off x="0" y="3071813"/>
            <a:ext cx="4286250" cy="3905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Lst>
            </a:pPr>
            <a:r>
              <a:rPr kumimoji="0" lang="en-GB" altLang="ja-JP">
                <a:solidFill>
                  <a:srgbClr val="000000"/>
                </a:solidFill>
                <a:latin typeface="IPAゴシック"/>
                <a:ea typeface="IPAゴシック"/>
                <a:cs typeface="IPAゴシック"/>
              </a:rPr>
              <a:t>Signal assignments in process0</a:t>
            </a:r>
          </a:p>
        </p:txBody>
      </p:sp>
      <p:sp>
        <p:nvSpPr>
          <p:cNvPr id="22537" name="Rectangle 9"/>
          <p:cNvSpPr>
            <a:spLocks noGrp="1" noChangeArrowheads="1"/>
          </p:cNvSpPr>
          <p:nvPr>
            <p:ph idx="1"/>
          </p:nvPr>
        </p:nvSpPr>
        <p:spPr>
          <a:xfrm>
            <a:off x="4214810" y="1214422"/>
            <a:ext cx="4572000" cy="4525962"/>
          </a:xfrm>
        </p:spPr>
        <p:txBody>
          <a:bodyPr lIns="82945" tIns="41473" rIns="82945" bIns="41473">
            <a:normAutofit lnSpcReduction="10000"/>
          </a:bodyPr>
          <a:lstStyle/>
          <a:p>
            <a:pPr marL="365760" indent="-256032" fontAlgn="auto">
              <a:spcAft>
                <a:spcPts val="0"/>
              </a:spcAft>
              <a:buFont typeface="Wingdings 3"/>
              <a:buChar char=""/>
              <a:tabLst>
                <a:tab pos="656650" algn="l"/>
                <a:tab pos="1313299" algn="l"/>
                <a:tab pos="1969949" algn="l"/>
                <a:tab pos="2626599" algn="l"/>
                <a:tab pos="3283248" algn="l"/>
                <a:tab pos="3939898" algn="l"/>
              </a:tabLst>
              <a:defRPr/>
            </a:pPr>
            <a:r>
              <a:rPr lang="en-GB" dirty="0" err="1" smtClean="0"/>
              <a:t>SystemC</a:t>
            </a:r>
            <a:r>
              <a:rPr lang="en-GB" dirty="0" smtClean="0"/>
              <a:t> description</a:t>
            </a:r>
            <a:endParaRPr lang="en-GB" dirty="0"/>
          </a:p>
          <a:p>
            <a:pPr marL="365760" indent="-256032" fontAlgn="auto">
              <a:spcAft>
                <a:spcPts val="0"/>
              </a:spcAft>
              <a:buFont typeface="Wingdings 3"/>
              <a:buNone/>
              <a:tabLst>
                <a:tab pos="656650" algn="l"/>
                <a:tab pos="1313299" algn="l"/>
                <a:tab pos="1969949" algn="l"/>
                <a:tab pos="2626599" algn="l"/>
                <a:tab pos="3283248" algn="l"/>
                <a:tab pos="3939898" algn="l"/>
              </a:tabLst>
              <a:defRPr/>
            </a:pPr>
            <a:r>
              <a:rPr lang="en-GB" sz="1800" dirty="0"/>
              <a:t>void process0() {</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sc_uint</a:t>
            </a:r>
            <a:r>
              <a:rPr lang="en-GB" sz="1800" dirty="0"/>
              <a:t>&lt;5&gt; </a:t>
            </a:r>
            <a:r>
              <a:rPr lang="en-GB" sz="1800" dirty="0" err="1"/>
              <a:t>tmp_a</a:t>
            </a:r>
            <a:r>
              <a:rPr lang="en-GB" sz="1800" dirty="0"/>
              <a:t> = </a:t>
            </a:r>
            <a:r>
              <a:rPr lang="en-GB" sz="1800" dirty="0" err="1"/>
              <a:t>a.read</a:t>
            </a:r>
            <a:r>
              <a:rPr lang="en-GB" sz="1800" dirty="0"/>
              <a:t>();</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tmp_a</a:t>
            </a:r>
            <a:r>
              <a:rPr lang="en-GB" sz="1800" dirty="0"/>
              <a:t>[0] = in0.read();</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tmp_a</a:t>
            </a:r>
            <a:r>
              <a:rPr lang="en-GB" sz="1800" dirty="0"/>
              <a:t>(3,1) = in1.read();</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a.write</a:t>
            </a:r>
            <a:r>
              <a:rPr lang="en-GB" sz="1800" dirty="0"/>
              <a:t>(</a:t>
            </a:r>
            <a:r>
              <a:rPr lang="en-GB" sz="1800" dirty="0" err="1"/>
              <a:t>tmp_a</a:t>
            </a:r>
            <a:r>
              <a:rPr lang="en-GB" sz="1800" dirty="0"/>
              <a:t>);</a:t>
            </a:r>
          </a:p>
          <a:p>
            <a:pPr marL="365760" indent="-256032" fontAlgn="auto">
              <a:spcAft>
                <a:spcPts val="0"/>
              </a:spcAft>
              <a:buFont typeface="Wingdings 3"/>
              <a:buNone/>
              <a:tabLst>
                <a:tab pos="656650" algn="l"/>
                <a:tab pos="1313299" algn="l"/>
                <a:tab pos="1969949" algn="l"/>
                <a:tab pos="2626599" algn="l"/>
                <a:tab pos="3283248" algn="l"/>
                <a:tab pos="3939898" algn="l"/>
              </a:tabLst>
              <a:defRPr/>
            </a:pPr>
            <a:r>
              <a:rPr lang="en-GB" sz="1800" dirty="0"/>
              <a:t>}</a:t>
            </a:r>
          </a:p>
          <a:p>
            <a:pPr marL="365760" indent="-256032" fontAlgn="auto">
              <a:spcAft>
                <a:spcPts val="0"/>
              </a:spcAft>
              <a:buFont typeface="Wingdings 3"/>
              <a:buNone/>
              <a:tabLst>
                <a:tab pos="656650" algn="l"/>
                <a:tab pos="1313299" algn="l"/>
                <a:tab pos="1969949" algn="l"/>
                <a:tab pos="2626599" algn="l"/>
                <a:tab pos="3283248" algn="l"/>
                <a:tab pos="3939898" algn="l"/>
              </a:tabLst>
              <a:defRPr/>
            </a:pPr>
            <a:r>
              <a:rPr lang="en-GB" sz="1800" dirty="0"/>
              <a:t>void process1() {</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bool</a:t>
            </a:r>
            <a:r>
              <a:rPr lang="en-GB" sz="1800" dirty="0"/>
              <a:t> tmp_in0 = in0.read();</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b.write</a:t>
            </a:r>
            <a:r>
              <a:rPr lang="en-GB" sz="1800" dirty="0"/>
              <a:t>(tmp_in0);</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sc_uint</a:t>
            </a:r>
            <a:r>
              <a:rPr lang="en-GB" sz="1800" dirty="0"/>
              <a:t>&lt;3&gt; </a:t>
            </a:r>
            <a:r>
              <a:rPr lang="en-GB" sz="1800" dirty="0" err="1"/>
              <a:t>tmp_c</a:t>
            </a:r>
            <a:r>
              <a:rPr lang="en-GB" sz="1800" dirty="0"/>
              <a:t> = </a:t>
            </a:r>
            <a:r>
              <a:rPr lang="en-GB" sz="1800" dirty="0" err="1"/>
              <a:t>c.read</a:t>
            </a:r>
            <a:r>
              <a:rPr lang="en-GB" sz="1800" dirty="0"/>
              <a:t>();</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tmp_c</a:t>
            </a:r>
            <a:r>
              <a:rPr lang="en-GB" sz="1800" dirty="0"/>
              <a:t>[0] = tmp_in0;</a:t>
            </a:r>
          </a:p>
          <a:p>
            <a:pPr marL="621792" lvl="1" fontAlgn="auto">
              <a:spcBef>
                <a:spcPts val="324"/>
              </a:spcBef>
              <a:spcAft>
                <a:spcPts val="0"/>
              </a:spcAft>
              <a:buFont typeface="Verdana"/>
              <a:buNone/>
              <a:tabLst>
                <a:tab pos="656650" algn="l"/>
                <a:tab pos="1313299" algn="l"/>
                <a:tab pos="1969949" algn="l"/>
                <a:tab pos="2626599" algn="l"/>
                <a:tab pos="3283248" algn="l"/>
                <a:tab pos="3939898" algn="l"/>
              </a:tabLst>
              <a:defRPr/>
            </a:pPr>
            <a:r>
              <a:rPr lang="en-GB" sz="1800" dirty="0" err="1"/>
              <a:t>c.write</a:t>
            </a:r>
            <a:r>
              <a:rPr lang="en-GB" sz="1800" dirty="0"/>
              <a:t>(</a:t>
            </a:r>
            <a:r>
              <a:rPr lang="en-GB" sz="1800" dirty="0" err="1"/>
              <a:t>tmp_c</a:t>
            </a:r>
            <a:r>
              <a:rPr lang="en-GB" sz="1800" dirty="0"/>
              <a:t>);</a:t>
            </a:r>
          </a:p>
          <a:p>
            <a:pPr marL="365760" indent="-256032" fontAlgn="auto">
              <a:spcAft>
                <a:spcPts val="0"/>
              </a:spcAft>
              <a:buFont typeface="Wingdings 3"/>
              <a:buNone/>
              <a:tabLst>
                <a:tab pos="656650" algn="l"/>
                <a:tab pos="1313299" algn="l"/>
                <a:tab pos="1969949" algn="l"/>
                <a:tab pos="2626599" algn="l"/>
                <a:tab pos="3283248" algn="l"/>
                <a:tab pos="3939898" algn="l"/>
              </a:tabLst>
              <a:defRPr/>
            </a:pPr>
            <a:r>
              <a:rPr lang="en-GB" sz="1800" dirty="0"/>
              <a:t>}</a:t>
            </a:r>
          </a:p>
        </p:txBody>
      </p:sp>
      <p:sp>
        <p:nvSpPr>
          <p:cNvPr id="22536" name="Rectangle 8"/>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Examples of Process Generation for signal assignment</a:t>
            </a:r>
            <a:endParaRPr lang="en-GB" dirty="0"/>
          </a:p>
        </p:txBody>
      </p:sp>
      <p:sp>
        <p:nvSpPr>
          <p:cNvPr id="22538" name="Rectangle 10"/>
          <p:cNvSpPr>
            <a:spLocks noGrp="1" noChangeArrowheads="1"/>
          </p:cNvSpPr>
          <p:nvPr>
            <p:ph type="body" idx="4294967295"/>
          </p:nvPr>
        </p:nvSpPr>
        <p:spPr>
          <a:xfrm>
            <a:off x="658813" y="1604963"/>
            <a:ext cx="2698750" cy="3927475"/>
          </a:xfrm>
        </p:spPr>
        <p:txBody>
          <a:bodyPr lIns="82945" tIns="41473" rIns="82945" bIns="41473">
            <a:normAutofit/>
          </a:bodyPr>
          <a:lstStyle/>
          <a:p>
            <a:pPr>
              <a:lnSpc>
                <a:spcPct val="90000"/>
              </a:lnSpc>
              <a:spcAft>
                <a:spcPts val="1288"/>
              </a:spcAft>
              <a:buFont typeface="Wingdings 3" pitchFamily="18" charset="2"/>
              <a:buNone/>
              <a:tabLst>
                <a:tab pos="655638" algn="l"/>
                <a:tab pos="1312863" algn="l"/>
                <a:tab pos="1968500" algn="l"/>
                <a:tab pos="2625725" algn="l"/>
              </a:tabLst>
            </a:pPr>
            <a:endParaRPr lang="en-GB" altLang="ja-JP" sz="2300" dirty="0" smtClean="0"/>
          </a:p>
          <a:p>
            <a:pPr>
              <a:lnSpc>
                <a:spcPct val="90000"/>
              </a:lnSpc>
              <a:spcAft>
                <a:spcPts val="3088"/>
              </a:spcAft>
              <a:buFont typeface="Wingdings 3" pitchFamily="18" charset="2"/>
              <a:buNone/>
              <a:tabLst>
                <a:tab pos="655638" algn="l"/>
                <a:tab pos="1312863" algn="l"/>
                <a:tab pos="1968500" algn="l"/>
                <a:tab pos="2625725" algn="l"/>
              </a:tabLst>
            </a:pPr>
            <a:r>
              <a:rPr lang="en-GB" altLang="ja-JP" sz="2300" dirty="0" smtClean="0"/>
              <a:t>a[0]		← in0</a:t>
            </a:r>
            <a:br>
              <a:rPr lang="en-GB" altLang="ja-JP" sz="2300" dirty="0" smtClean="0"/>
            </a:br>
            <a:r>
              <a:rPr lang="en-GB" altLang="ja-JP" sz="2300" dirty="0" smtClean="0"/>
              <a:t>a(3,1)	← in1</a:t>
            </a:r>
          </a:p>
          <a:p>
            <a:pPr>
              <a:lnSpc>
                <a:spcPct val="90000"/>
              </a:lnSpc>
              <a:spcAft>
                <a:spcPts val="3088"/>
              </a:spcAft>
              <a:buFont typeface="Wingdings 3" pitchFamily="18" charset="2"/>
              <a:buNone/>
              <a:tabLst>
                <a:tab pos="655638" algn="l"/>
                <a:tab pos="1312863" algn="l"/>
                <a:tab pos="1968500" algn="l"/>
                <a:tab pos="2625725" algn="l"/>
              </a:tabLst>
            </a:pPr>
            <a:endParaRPr lang="en-GB" altLang="ja-JP" sz="2300" dirty="0" smtClean="0"/>
          </a:p>
          <a:p>
            <a:pPr>
              <a:lnSpc>
                <a:spcPct val="90000"/>
              </a:lnSpc>
              <a:spcAft>
                <a:spcPts val="3088"/>
              </a:spcAft>
              <a:buFont typeface="Wingdings 3" pitchFamily="18" charset="2"/>
              <a:buNone/>
              <a:tabLst>
                <a:tab pos="655638" algn="l"/>
                <a:tab pos="1312863" algn="l"/>
                <a:tab pos="1968500" algn="l"/>
                <a:tab pos="2625725" algn="l"/>
              </a:tabLst>
            </a:pPr>
            <a:r>
              <a:rPr lang="en-GB" altLang="ja-JP" sz="2300" dirty="0" smtClean="0"/>
              <a:t>b			← in0</a:t>
            </a:r>
          </a:p>
          <a:p>
            <a:pPr>
              <a:lnSpc>
                <a:spcPct val="90000"/>
              </a:lnSpc>
              <a:spcAft>
                <a:spcPts val="3088"/>
              </a:spcAft>
              <a:buFont typeface="Wingdings 3" pitchFamily="18" charset="2"/>
              <a:buNone/>
              <a:tabLst>
                <a:tab pos="655638" algn="l"/>
                <a:tab pos="1312863" algn="l"/>
                <a:tab pos="1968500" algn="l"/>
                <a:tab pos="2625725" algn="l"/>
              </a:tabLst>
            </a:pPr>
            <a:r>
              <a:rPr lang="en-GB" altLang="ja-JP" sz="2300" dirty="0" smtClean="0"/>
              <a:t>c[0]		← in0</a:t>
            </a:r>
          </a:p>
        </p:txBody>
      </p:sp>
      <p:sp>
        <p:nvSpPr>
          <p:cNvPr id="88074" name="スライド番号プレースホルダ 1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BED0B6C-7350-445D-A904-E89ECBDA4AA8}" type="slidenum">
              <a:rPr lang="en-US" altLang="ja-JP"/>
              <a:pPr fontAlgn="base">
                <a:spcBef>
                  <a:spcPct val="0"/>
                </a:spcBef>
                <a:spcAft>
                  <a:spcPct val="0"/>
                </a:spcAft>
              </a:pPr>
              <a:t>28</a:t>
            </a:fld>
            <a:endParaRPr lang="en-US" altLang="ja-JP"/>
          </a:p>
        </p:txBody>
      </p:sp>
      <p:sp>
        <p:nvSpPr>
          <p:cNvPr id="88075" name="フッター プレースホルダ 15"/>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88076" name="Text Box 6"/>
          <p:cNvSpPr txBox="1">
            <a:spLocks noChangeArrowheads="1"/>
          </p:cNvSpPr>
          <p:nvPr/>
        </p:nvSpPr>
        <p:spPr bwMode="auto">
          <a:xfrm>
            <a:off x="0" y="5253038"/>
            <a:ext cx="4286250" cy="3905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Lst>
            </a:pPr>
            <a:r>
              <a:rPr kumimoji="0" lang="en-GB" altLang="ja-JP">
                <a:solidFill>
                  <a:srgbClr val="000000"/>
                </a:solidFill>
                <a:latin typeface="IPAゴシック"/>
                <a:ea typeface="IPAゴシック"/>
                <a:cs typeface="IPAゴシック"/>
              </a:rPr>
              <a:t>Signal assignments in process1</a:t>
            </a:r>
          </a:p>
        </p:txBody>
      </p:sp>
      <p:sp>
        <p:nvSpPr>
          <p:cNvPr id="14" name="Rectangle 17"/>
          <p:cNvSpPr>
            <a:spLocks noChangeArrowheads="1"/>
          </p:cNvSpPr>
          <p:nvPr/>
        </p:nvSpPr>
        <p:spPr bwMode="auto">
          <a:xfrm>
            <a:off x="4857752" y="5286388"/>
            <a:ext cx="3265487" cy="1011224"/>
          </a:xfrm>
          <a:prstGeom prst="rect">
            <a:avLst/>
          </a:prstGeom>
          <a:noFill/>
          <a:ln w="9525">
            <a:solidFill>
              <a:srgbClr val="000000"/>
            </a:solidFill>
            <a:round/>
            <a:headEnd/>
            <a:tailEnd/>
          </a:ln>
        </p:spPr>
        <p:txBody>
          <a:bodyPr wrap="none" lIns="81639" tIns="40820" rIns="81639" bIns="40820" anchor="ctr"/>
          <a:lstStyle/>
          <a:p>
            <a:pPr algn="ctr">
              <a:tabLst>
                <a:tab pos="655638" algn="l"/>
                <a:tab pos="1312863" algn="l"/>
                <a:tab pos="1968500" algn="l"/>
                <a:tab pos="2625725" algn="l"/>
              </a:tabLst>
            </a:pPr>
            <a:r>
              <a:rPr kumimoji="0" lang="en-GB" sz="2200" dirty="0" smtClean="0">
                <a:solidFill>
                  <a:srgbClr val="000000"/>
                </a:solidFill>
                <a:latin typeface="IPAゴシック"/>
                <a:ea typeface="IPAゴシック"/>
                <a:cs typeface="IPAゴシック"/>
              </a:rPr>
              <a:t>Some assignments</a:t>
            </a:r>
          </a:p>
          <a:p>
            <a:pPr algn="ctr">
              <a:tabLst>
                <a:tab pos="655638" algn="l"/>
                <a:tab pos="1312863" algn="l"/>
                <a:tab pos="1968500" algn="l"/>
                <a:tab pos="2625725" algn="l"/>
              </a:tabLst>
            </a:pPr>
            <a:r>
              <a:rPr kumimoji="0" lang="en-GB" sz="2200" dirty="0" smtClean="0">
                <a:solidFill>
                  <a:srgbClr val="000000"/>
                </a:solidFill>
                <a:latin typeface="IPAゴシック"/>
                <a:ea typeface="IPAゴシック"/>
                <a:cs typeface="IPAゴシック"/>
              </a:rPr>
              <a:t>are combined for </a:t>
            </a:r>
            <a:br>
              <a:rPr kumimoji="0" lang="en-GB" sz="2200" dirty="0" smtClean="0">
                <a:solidFill>
                  <a:srgbClr val="000000"/>
                </a:solidFill>
                <a:latin typeface="IPAゴシック"/>
                <a:ea typeface="IPAゴシック"/>
                <a:cs typeface="IPAゴシック"/>
              </a:rPr>
            </a:br>
            <a:r>
              <a:rPr kumimoji="0" lang="en-GB" sz="2200" dirty="0" smtClean="0">
                <a:solidFill>
                  <a:srgbClr val="000000"/>
                </a:solidFill>
                <a:latin typeface="IPAゴシック"/>
                <a:ea typeface="IPAゴシック"/>
                <a:cs typeface="IPAゴシック"/>
              </a:rPr>
              <a:t>process reduction</a:t>
            </a:r>
            <a:endParaRPr kumimoji="0" lang="en-GB" sz="2200" dirty="0">
              <a:solidFill>
                <a:srgbClr val="000000"/>
              </a:solidFill>
              <a:latin typeface="IPAゴシック"/>
              <a:ea typeface="IPAゴシック"/>
              <a:cs typeface="IPAゴシック"/>
            </a:endParaRPr>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p:txBody>
          <a:bodyPr>
            <a:normAutofit/>
          </a:bodyPr>
          <a:lstStyle/>
          <a:p>
            <a:pPr marL="365760" indent="-256032" fontAlgn="auto">
              <a:spcAft>
                <a:spcPts val="0"/>
              </a:spcAft>
              <a:buFont typeface="Wingdings 3"/>
              <a:buChar char=""/>
              <a:defRPr/>
            </a:pPr>
            <a:r>
              <a:rPr lang="en-US" altLang="ja-JP" dirty="0" smtClean="0"/>
              <a:t>Extension of ASIP Meister HDL Generator</a:t>
            </a:r>
          </a:p>
          <a:p>
            <a:pPr marL="621792" lvl="1" fontAlgn="auto">
              <a:spcBef>
                <a:spcPts val="324"/>
              </a:spcBef>
              <a:spcAft>
                <a:spcPts val="0"/>
              </a:spcAft>
              <a:buFont typeface="Verdana"/>
              <a:buChar char="◦"/>
              <a:defRPr/>
            </a:pPr>
            <a:r>
              <a:rPr lang="en-US" altLang="ja-JP" dirty="0" err="1" smtClean="0"/>
              <a:t>SystemC</a:t>
            </a:r>
            <a:r>
              <a:rPr lang="en-US" altLang="ja-JP" dirty="0" smtClean="0"/>
              <a:t> description is generated from processor specification</a:t>
            </a:r>
          </a:p>
          <a:p>
            <a:pPr marL="621792" lvl="1" fontAlgn="auto">
              <a:spcBef>
                <a:spcPts val="324"/>
              </a:spcBef>
              <a:spcAft>
                <a:spcPts val="0"/>
              </a:spcAft>
              <a:buFont typeface="Verdana"/>
              <a:buChar char="◦"/>
              <a:defRPr/>
            </a:pPr>
            <a:r>
              <a:rPr lang="en-US" altLang="ja-JP" dirty="0" smtClean="0"/>
              <a:t>Buses and dedicated HWs are designed by designer</a:t>
            </a:r>
          </a:p>
          <a:p>
            <a:pPr marL="621348" lvl="1" indent="-256032" fontAlgn="auto">
              <a:spcAft>
                <a:spcPts val="0"/>
              </a:spcAft>
              <a:buFont typeface="Wingdings 3"/>
              <a:buChar char=""/>
              <a:defRPr/>
            </a:pPr>
            <a:r>
              <a:rPr lang="en-US" altLang="ja-JP" dirty="0" smtClean="0"/>
              <a:t>With profiling functions</a:t>
            </a:r>
          </a:p>
          <a:p>
            <a:pPr marL="365760" indent="-256032" fontAlgn="auto">
              <a:spcAft>
                <a:spcPts val="0"/>
              </a:spcAft>
              <a:buFont typeface="Wingdings 3"/>
              <a:buChar char=""/>
              <a:defRPr/>
            </a:pPr>
            <a:r>
              <a:rPr lang="en-US" altLang="ja-JP" dirty="0" smtClean="0"/>
              <a:t>For high speed simulation</a:t>
            </a:r>
          </a:p>
          <a:p>
            <a:pPr marL="621792" lvl="1" fontAlgn="auto">
              <a:spcBef>
                <a:spcPts val="324"/>
              </a:spcBef>
              <a:spcAft>
                <a:spcPts val="0"/>
              </a:spcAft>
              <a:buFont typeface="Verdana"/>
              <a:buChar char="◦"/>
              <a:defRPr/>
            </a:pPr>
            <a:r>
              <a:rPr lang="en-US" altLang="ja-JP" dirty="0" smtClean="0"/>
              <a:t>Data type selection</a:t>
            </a:r>
          </a:p>
          <a:p>
            <a:pPr marL="859536" lvl="2" fontAlgn="auto">
              <a:spcAft>
                <a:spcPts val="0"/>
              </a:spcAft>
              <a:buFont typeface="Wingdings 2"/>
              <a:buChar char=""/>
              <a:defRPr/>
            </a:pPr>
            <a:r>
              <a:rPr lang="en-US" altLang="ja-JP" dirty="0" smtClean="0"/>
              <a:t>Use data type which achieves high speed simulation</a:t>
            </a:r>
          </a:p>
          <a:p>
            <a:pPr marL="621792" lvl="1" fontAlgn="auto">
              <a:spcBef>
                <a:spcPts val="324"/>
              </a:spcBef>
              <a:spcAft>
                <a:spcPts val="0"/>
              </a:spcAft>
              <a:buFont typeface="Verdana"/>
              <a:buChar char="◦"/>
              <a:defRPr/>
            </a:pPr>
            <a:r>
              <a:rPr lang="en-US" altLang="ja-JP" dirty="0" smtClean="0"/>
              <a:t>Reduction of the number of processes</a:t>
            </a:r>
          </a:p>
        </p:txBody>
      </p:sp>
      <p:sp>
        <p:nvSpPr>
          <p:cNvPr id="96258" name="フッター プレースホルダ 2"/>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96259"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CC90EDC-6DDB-4FA3-8052-5207F10E7AC8}" type="slidenum">
              <a:rPr lang="en-US" altLang="ja-JP"/>
              <a:pPr fontAlgn="base">
                <a:spcBef>
                  <a:spcPct val="0"/>
                </a:spcBef>
                <a:spcAft>
                  <a:spcPct val="0"/>
                </a:spcAft>
              </a:pPr>
              <a:t>29</a:t>
            </a:fld>
            <a:endParaRPr lang="en-US" altLang="ja-JP"/>
          </a:p>
        </p:txBody>
      </p:sp>
      <p:sp>
        <p:nvSpPr>
          <p:cNvPr id="5" name="タイトル 4"/>
          <p:cNvSpPr>
            <a:spLocks noGrp="1"/>
          </p:cNvSpPr>
          <p:nvPr>
            <p:ph type="title"/>
          </p:nvPr>
        </p:nvSpPr>
        <p:spPr/>
        <p:txBody>
          <a:bodyPr/>
          <a:lstStyle/>
          <a:p>
            <a:pPr fontAlgn="auto">
              <a:spcAft>
                <a:spcPts val="0"/>
              </a:spcAft>
              <a:defRPr/>
            </a:pPr>
            <a:r>
              <a:rPr lang="en-US" altLang="ja-JP" dirty="0" err="1" smtClean="0"/>
              <a:t>SystemC</a:t>
            </a:r>
            <a:r>
              <a:rPr lang="en-US" altLang="ja-JP" dirty="0" smtClean="0"/>
              <a:t> generation</a:t>
            </a:r>
            <a:endParaRPr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idx="1"/>
          </p:nvPr>
        </p:nvSpPr>
        <p:spPr/>
        <p:txBody>
          <a:bodyPr lIns="82945" tIns="41473" rIns="82945" bIns="41473"/>
          <a:lstStyle/>
          <a:p>
            <a:pPr>
              <a:buFont typeface="Wingdings" pitchFamily="2" charset="2"/>
              <a:buChar cha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Optimal </a:t>
            </a:r>
            <a:r>
              <a:rPr lang="en-GB" altLang="ja-JP" dirty="0" err="1" smtClean="0"/>
              <a:t>MPSoC</a:t>
            </a:r>
            <a:r>
              <a:rPr lang="en-GB" altLang="ja-JP" dirty="0" smtClean="0"/>
              <a:t> design</a:t>
            </a:r>
            <a:endParaRPr lang="en-GB" dirty="0" smtClean="0"/>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Repeated evaluation of </a:t>
            </a:r>
            <a:r>
              <a:rPr lang="en-GB" altLang="ja-JP" sz="2000" dirty="0" err="1" smtClean="0"/>
              <a:t>SoC</a:t>
            </a:r>
            <a:endParaRPr lang="en-GB" altLang="ja-JP" sz="2000" dirty="0" smtClean="0"/>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Selection from a lot of processors, a lot of dedicated functional blocks and their communications</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800" dirty="0" smtClean="0"/>
              <a:t>Exploration of </a:t>
            </a:r>
            <a:r>
              <a:rPr lang="en-GB" altLang="ja-JP" sz="2800" dirty="0" err="1" smtClean="0"/>
              <a:t>MPSoC</a:t>
            </a:r>
            <a:r>
              <a:rPr lang="en-GB" altLang="ja-JP" sz="2800" dirty="0" smtClean="0"/>
              <a:t> requires extremely long time</a:t>
            </a:r>
          </a:p>
          <a:p>
            <a:pPr lvl="1"/>
            <a:r>
              <a:rPr lang="en-US" altLang="ja-JP" dirty="0" smtClean="0"/>
              <a:t>Multi or many-processors requires process partitioning</a:t>
            </a:r>
          </a:p>
          <a:p>
            <a:pPr lvl="1"/>
            <a:r>
              <a:rPr lang="en-US" altLang="ja-JP" dirty="0" smtClean="0"/>
              <a:t>Processor design itself requires a large design time</a:t>
            </a:r>
          </a:p>
          <a:p>
            <a:pPr lvl="1"/>
            <a:r>
              <a:rPr lang="en-US" altLang="ja-JP" dirty="0" err="1" smtClean="0"/>
              <a:t>MPSoC</a:t>
            </a:r>
            <a:r>
              <a:rPr lang="en-US" altLang="ja-JP" dirty="0" smtClean="0"/>
              <a:t> includes homogenous and </a:t>
            </a:r>
            <a:r>
              <a:rPr lang="en-US" altLang="ja-JP" dirty="0" err="1" smtClean="0"/>
              <a:t>heterogenous</a:t>
            </a:r>
            <a:r>
              <a:rPr lang="en-US" altLang="ja-JP" dirty="0" smtClean="0"/>
              <a:t> MP System</a:t>
            </a:r>
          </a:p>
          <a:p>
            <a:pPr lvl="1"/>
            <a:r>
              <a:rPr lang="en-US" altLang="ja-JP" dirty="0" smtClean="0"/>
              <a:t>Bus or other components affects the performance</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sz="2000" dirty="0" smtClean="0"/>
          </a:p>
        </p:txBody>
      </p:sp>
      <p:sp>
        <p:nvSpPr>
          <p:cNvPr id="4097" name="Rectangle 1"/>
          <p:cNvSpPr>
            <a:spLocks noGrp="1" noChangeArrowheads="1"/>
          </p:cNvSpPr>
          <p:nvPr>
            <p:ph type="title"/>
          </p:nvPr>
        </p:nvSpPr>
        <p:spPr/>
        <p:txBody>
          <a:bodyPr lIns="82945" tIns="41473" rIns="82945" bIns="41473">
            <a:normAutofit/>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altLang="ja-JP" dirty="0" smtClean="0"/>
              <a:t>Problem of </a:t>
            </a:r>
            <a:r>
              <a:rPr lang="en-US" altLang="ja-JP" dirty="0" err="1" smtClean="0"/>
              <a:t>MPSoC</a:t>
            </a:r>
            <a:r>
              <a:rPr lang="en-US" altLang="ja-JP" dirty="0" smtClean="0"/>
              <a:t> design</a:t>
            </a:r>
            <a:endParaRPr lang="en-GB" dirty="0">
              <a:latin typeface="+mn-lt"/>
            </a:endParaRPr>
          </a:p>
        </p:txBody>
      </p:sp>
      <p:sp>
        <p:nvSpPr>
          <p:cNvPr id="20485" name="フッター プレースホルダ 5"/>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20484" name="スライド番号プレースホルダ 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9084E1EE-66CE-4BC7-8E2A-41997FD3D5D2}" type="slidenum">
              <a:rPr lang="en-US" altLang="ja-JP"/>
              <a:pPr fontAlgn="base">
                <a:spcBef>
                  <a:spcPct val="0"/>
                </a:spcBef>
                <a:spcAft>
                  <a:spcPct val="0"/>
                </a:spcAft>
              </a:pPr>
              <a:t>3</a:t>
            </a:fld>
            <a:endParaRPr lang="en-US" altLang="ja-JP"/>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idx="4294967295"/>
          </p:nvPr>
        </p:nvSpPr>
        <p:spPr>
          <a:xfrm>
            <a:off x="456480" y="313954"/>
            <a:ext cx="8229600" cy="1064272"/>
          </a:xfrm>
        </p:spPr>
        <p:txBody>
          <a:bodyPr lIns="82945" tIns="41473" rIns="82945" bIns="41473"/>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Experiment 1:</a:t>
            </a:r>
            <a:endParaRPr lang="en-GB" dirty="0"/>
          </a:p>
        </p:txBody>
      </p:sp>
      <p:sp>
        <p:nvSpPr>
          <p:cNvPr id="90114" name="Rectangle 2"/>
          <p:cNvSpPr>
            <a:spLocks noGrp="1" noChangeArrowheads="1"/>
          </p:cNvSpPr>
          <p:nvPr>
            <p:ph type="body" idx="4294967295"/>
          </p:nvPr>
        </p:nvSpPr>
        <p:spPr>
          <a:xfrm>
            <a:off x="241300" y="1604963"/>
            <a:ext cx="8661400" cy="4681537"/>
          </a:xfrm>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dirty="0" smtClean="0"/>
              <a:t>Confirm the </a:t>
            </a:r>
            <a:r>
              <a:rPr lang="en-GB" dirty="0" err="1" smtClean="0"/>
              <a:t>behavior</a:t>
            </a:r>
            <a:r>
              <a:rPr lang="en-GB" dirty="0" smtClean="0"/>
              <a:t> of </a:t>
            </a:r>
            <a:r>
              <a:rPr lang="en-GB" dirty="0" err="1" smtClean="0"/>
              <a:t>SystemC</a:t>
            </a:r>
            <a:r>
              <a:rPr lang="en-GB" dirty="0" smtClean="0"/>
              <a:t> description compared with </a:t>
            </a:r>
            <a:r>
              <a:rPr lang="en-GB" dirty="0" err="1" smtClean="0"/>
              <a:t>behavior</a:t>
            </a:r>
            <a:r>
              <a:rPr lang="en-GB" dirty="0" smtClean="0"/>
              <a:t> of VHDL description</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Target ASIPs</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Three ASIPS with different instruction sets and pipeline stages</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Simulator</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err="1" smtClean="0"/>
              <a:t>Modelsim</a:t>
            </a:r>
            <a:r>
              <a:rPr lang="en-GB" altLang="ja-JP" dirty="0" smtClean="0"/>
              <a:t>: VHDL description</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dirty="0" smtClean="0"/>
              <a:t>OSCI Reference simulator: </a:t>
            </a:r>
            <a:r>
              <a:rPr lang="en-GB" altLang="ja-JP" dirty="0" err="1" smtClean="0"/>
              <a:t>SystemC</a:t>
            </a:r>
            <a:r>
              <a:rPr lang="en-GB" altLang="ja-JP" dirty="0" smtClean="0"/>
              <a:t> description</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altLang="ja-JP" dirty="0" smtClean="0"/>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dirty="0" smtClean="0"/>
          </a:p>
        </p:txBody>
      </p:sp>
      <p:sp>
        <p:nvSpPr>
          <p:cNvPr id="90115"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A70BA2A-20EC-4FB5-8D4E-A65C288D3D3D}" type="slidenum">
              <a:rPr lang="en-US" altLang="ja-JP"/>
              <a:pPr fontAlgn="base">
                <a:spcBef>
                  <a:spcPct val="0"/>
                </a:spcBef>
                <a:spcAft>
                  <a:spcPct val="0"/>
                </a:spcAft>
              </a:pPr>
              <a:t>30</a:t>
            </a:fld>
            <a:endParaRPr lang="en-US" altLang="ja-JP"/>
          </a:p>
        </p:txBody>
      </p:sp>
      <p:sp>
        <p:nvSpPr>
          <p:cNvPr id="90116" name="フッター プレースホルダ 4"/>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コンテンツ プレースホルダ 1"/>
          <p:cNvSpPr>
            <a:spLocks noGrp="1"/>
          </p:cNvSpPr>
          <p:nvPr>
            <p:ph idx="1"/>
          </p:nvPr>
        </p:nvSpPr>
        <p:spPr>
          <a:xfrm>
            <a:off x="457200" y="1481138"/>
            <a:ext cx="8229600" cy="804862"/>
          </a:xfrm>
        </p:spPr>
        <p:txBody>
          <a:bodyPr/>
          <a:lstStyle/>
          <a:p>
            <a:r>
              <a:rPr lang="en-US" altLang="ja-JP" smtClean="0"/>
              <a:t>Objective: Speed check of generated SystemC</a:t>
            </a:r>
          </a:p>
          <a:p>
            <a:endParaRPr lang="ja-JP" altLang="en-US" smtClean="0"/>
          </a:p>
        </p:txBody>
      </p:sp>
      <p:sp>
        <p:nvSpPr>
          <p:cNvPr id="1028" name="フッター プレースホルダ 2"/>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1029"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6723E9CF-11FF-4FA7-ACB4-9F6BB41C3E6F}" type="slidenum">
              <a:rPr lang="en-US" altLang="ja-JP"/>
              <a:pPr fontAlgn="base">
                <a:spcBef>
                  <a:spcPct val="0"/>
                </a:spcBef>
                <a:spcAft>
                  <a:spcPct val="0"/>
                </a:spcAft>
              </a:pPr>
              <a:t>31</a:t>
            </a:fld>
            <a:endParaRPr lang="en-US" altLang="ja-JP"/>
          </a:p>
        </p:txBody>
      </p:sp>
      <p:sp>
        <p:nvSpPr>
          <p:cNvPr id="5" name="タイトル 4"/>
          <p:cNvSpPr>
            <a:spLocks noGrp="1"/>
          </p:cNvSpPr>
          <p:nvPr>
            <p:ph type="title"/>
          </p:nvPr>
        </p:nvSpPr>
        <p:spPr/>
        <p:txBody>
          <a:bodyPr>
            <a:normAutofit fontScale="90000"/>
          </a:bodyPr>
          <a:lstStyle/>
          <a:p>
            <a:pPr fontAlgn="auto">
              <a:spcAft>
                <a:spcPts val="0"/>
              </a:spcAft>
              <a:defRPr/>
            </a:pPr>
            <a:r>
              <a:rPr lang="en-US" altLang="ja-JP" dirty="0" smtClean="0"/>
              <a:t>Evaluation of Generated </a:t>
            </a:r>
            <a:r>
              <a:rPr lang="en-US" altLang="ja-JP" dirty="0" err="1" smtClean="0"/>
              <a:t>SystemC</a:t>
            </a:r>
            <a:endParaRPr lang="ja-JP" altLang="en-US" dirty="0"/>
          </a:p>
        </p:txBody>
      </p:sp>
      <p:grpSp>
        <p:nvGrpSpPr>
          <p:cNvPr id="1031" name="Group 3"/>
          <p:cNvGrpSpPr>
            <a:grpSpLocks/>
          </p:cNvGrpSpPr>
          <p:nvPr/>
        </p:nvGrpSpPr>
        <p:grpSpPr bwMode="auto">
          <a:xfrm>
            <a:off x="785813" y="2214563"/>
            <a:ext cx="7545388" cy="3373437"/>
            <a:chOff x="606" y="926"/>
            <a:chExt cx="4753" cy="2125"/>
          </a:xfrm>
        </p:grpSpPr>
        <p:graphicFrame>
          <p:nvGraphicFramePr>
            <p:cNvPr id="1026" name="Object 2"/>
            <p:cNvGraphicFramePr>
              <a:graphicFrameLocks noChangeAspect="1"/>
            </p:cNvGraphicFramePr>
            <p:nvPr/>
          </p:nvGraphicFramePr>
          <p:xfrm>
            <a:off x="606" y="926"/>
            <a:ext cx="4753" cy="2125"/>
          </p:xfrm>
          <a:graphic>
            <a:graphicData uri="http://schemas.openxmlformats.org/presentationml/2006/ole">
              <p:oleObj spid="_x0000_s1026" name="Worksheet" r:id="rId4" imgW="6848559" imgH="3095557" progId="Excel.Sheet.8">
                <p:embed/>
              </p:oleObj>
            </a:graphicData>
          </a:graphic>
        </p:graphicFrame>
      </p:grpSp>
      <p:sp>
        <p:nvSpPr>
          <p:cNvPr id="1032" name="テキスト ボックス 8"/>
          <p:cNvSpPr txBox="1">
            <a:spLocks noChangeArrowheads="1"/>
          </p:cNvSpPr>
          <p:nvPr/>
        </p:nvSpPr>
        <p:spPr bwMode="auto">
          <a:xfrm>
            <a:off x="5072063" y="5643563"/>
            <a:ext cx="2792412" cy="646112"/>
          </a:xfrm>
          <a:prstGeom prst="rect">
            <a:avLst/>
          </a:prstGeom>
          <a:noFill/>
          <a:ln w="9525">
            <a:noFill/>
            <a:miter lim="800000"/>
            <a:headEnd/>
            <a:tailEnd/>
          </a:ln>
        </p:spPr>
        <p:txBody>
          <a:bodyPr wrap="none">
            <a:spAutoFit/>
          </a:bodyPr>
          <a:lstStyle/>
          <a:p>
            <a:r>
              <a:rPr lang="en-US" altLang="ja-JP">
                <a:latin typeface="Lucida Sans Unicode" pitchFamily="34" charset="0"/>
              </a:rPr>
              <a:t>Simulation time:</a:t>
            </a:r>
          </a:p>
          <a:p>
            <a:r>
              <a:rPr lang="en-US" altLang="ja-JP">
                <a:latin typeface="Lucida Sans Unicode" pitchFamily="34" charset="0"/>
              </a:rPr>
              <a:t>10^7 cycle instructions</a:t>
            </a:r>
            <a:endParaRPr lang="ja-JP" altLang="en-US">
              <a:latin typeface="Lucida Sans Unicode"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idx="1"/>
          </p:nvPr>
        </p:nvSpPr>
        <p:spPr/>
        <p:txBody>
          <a:bodyPr lIns="82945" tIns="41473" rIns="82945" bIns="41473"/>
          <a:lstStyle/>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Objective</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Design time overhead</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sz="2000" dirty="0" smtClean="0"/>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Target ASIP</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err="1" smtClean="0"/>
              <a:t>DLX_integer</a:t>
            </a:r>
            <a:r>
              <a:rPr lang="en-GB" altLang="ja-JP" sz="2000" dirty="0" smtClean="0"/>
              <a:t>		: 59 instructions, 5 stages, 1 delay slot</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Brownie 			: 45 instructions, 4 stages, 0 delay slot</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err="1" smtClean="0"/>
              <a:t>Brownie+added</a:t>
            </a:r>
            <a:r>
              <a:rPr lang="en-GB" altLang="ja-JP" sz="2000" dirty="0" smtClean="0"/>
              <a:t> inst. 	: 46 instructions, 4 stages, 0 delay slot</a:t>
            </a:r>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endParaRPr lang="en-GB" altLang="ja-JP" sz="2000" dirty="0" smtClean="0"/>
          </a:p>
          <a:p>
            <a:pPr>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Environment</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Environment	: CPU </a:t>
            </a:r>
            <a:r>
              <a:rPr lang="en-GB" altLang="ja-JP" sz="2000" dirty="0" err="1" smtClean="0"/>
              <a:t>PentiumD</a:t>
            </a:r>
            <a:r>
              <a:rPr lang="en-GB" altLang="ja-JP" sz="2000" dirty="0" smtClean="0"/>
              <a:t> 3.4GHz, Memory 2GB</a:t>
            </a:r>
          </a:p>
          <a:p>
            <a:pPr lvl="1">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en-GB" altLang="ja-JP" sz="2000" dirty="0" smtClean="0"/>
              <a:t>Software            : OSCI Reference Simulator on Fedora 8</a:t>
            </a:r>
          </a:p>
        </p:txBody>
      </p:sp>
      <p:sp>
        <p:nvSpPr>
          <p:cNvPr id="9217" name="Rectangle 1"/>
          <p:cNvSpPr>
            <a:spLocks noGrp="1" noChangeArrowheads="1"/>
          </p:cNvSpPr>
          <p:nvPr>
            <p:ph type="title"/>
          </p:nvPr>
        </p:nvSpPr>
        <p:spPr/>
        <p:txBody>
          <a:bodyPr lIns="82945" tIns="41473" rIns="82945" bIns="41473"/>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Experiment 2:</a:t>
            </a:r>
            <a:endParaRPr lang="en-GB" dirty="0"/>
          </a:p>
        </p:txBody>
      </p:sp>
      <p:sp>
        <p:nvSpPr>
          <p:cNvPr id="105476" name="フッター プレースホルダ 4"/>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105475"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C24E7F9-F5CA-4EBA-ACD4-5EB052C2CE96}" type="slidenum">
              <a:rPr lang="en-US" altLang="ja-JP"/>
              <a:pPr fontAlgn="base">
                <a:spcBef>
                  <a:spcPct val="0"/>
                </a:spcBef>
                <a:spcAft>
                  <a:spcPct val="0"/>
                </a:spcAft>
              </a:pPr>
              <a:t>32</a:t>
            </a:fld>
            <a:endParaRPr lang="en-US" altLang="ja-JP"/>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idx="1"/>
          </p:nvPr>
        </p:nvSpPr>
        <p:spPr/>
        <p:txBody>
          <a:bodyPr lIns="82945" tIns="41473" rIns="82945" bIns="41473">
            <a:normAutofit/>
          </a:bodyPr>
          <a:lstStyle/>
          <a:p>
            <a:pPr>
              <a:lnSpc>
                <a:spcPct val="90000"/>
              </a:lnSpc>
              <a:tabLst>
                <a:tab pos="655638" algn="l"/>
                <a:tab pos="1312863" algn="l"/>
                <a:tab pos="1968500" algn="l"/>
                <a:tab pos="2625725" algn="l"/>
                <a:tab pos="3282950" algn="l"/>
                <a:tab pos="3938588" algn="l"/>
              </a:tabLst>
            </a:pPr>
            <a:r>
              <a:rPr lang="en-GB" altLang="ja-JP" sz="2200" smtClean="0"/>
              <a:t>Single Processor</a:t>
            </a:r>
            <a:endParaRPr lang="en-GB" sz="2200" smtClean="0"/>
          </a:p>
          <a:p>
            <a:pPr lvl="1">
              <a:lnSpc>
                <a:spcPct val="90000"/>
              </a:lnSpc>
              <a:tabLst>
                <a:tab pos="655638" algn="l"/>
                <a:tab pos="1312863" algn="l"/>
                <a:tab pos="1968500" algn="l"/>
                <a:tab pos="2625725" algn="l"/>
                <a:tab pos="3282950" algn="l"/>
                <a:tab pos="3938588" algn="l"/>
              </a:tabLst>
            </a:pPr>
            <a:r>
              <a:rPr lang="en-GB" altLang="ja-JP" sz="1800" smtClean="0"/>
              <a:t>Data Memory</a:t>
            </a:r>
            <a:endParaRPr lang="en-GB" sz="1800" smtClean="0"/>
          </a:p>
          <a:p>
            <a:pPr>
              <a:lnSpc>
                <a:spcPct val="90000"/>
              </a:lnSpc>
              <a:buFont typeface="Wingdings 3" pitchFamily="18" charset="2"/>
              <a:buNone/>
              <a:tabLst>
                <a:tab pos="655638" algn="l"/>
                <a:tab pos="1312863" algn="l"/>
                <a:tab pos="1968500" algn="l"/>
                <a:tab pos="2625725" algn="l"/>
                <a:tab pos="3282950" algn="l"/>
                <a:tab pos="3938588" algn="l"/>
              </a:tabLst>
            </a:pPr>
            <a:endParaRPr lang="en-GB" sz="1800" smtClean="0"/>
          </a:p>
          <a:p>
            <a:pPr>
              <a:lnSpc>
                <a:spcPct val="90000"/>
              </a:lnSpc>
              <a:tabLst>
                <a:tab pos="655638" algn="l"/>
                <a:tab pos="1312863" algn="l"/>
                <a:tab pos="1968500" algn="l"/>
                <a:tab pos="2625725" algn="l"/>
                <a:tab pos="3282950" algn="l"/>
                <a:tab pos="3938588" algn="l"/>
              </a:tabLst>
            </a:pPr>
            <a:r>
              <a:rPr lang="en-GB" altLang="ja-JP" sz="2200" smtClean="0"/>
              <a:t>Single Processor</a:t>
            </a:r>
            <a:r>
              <a:rPr lang="en-GB" sz="2200" smtClean="0"/>
              <a:t/>
            </a:r>
            <a:br>
              <a:rPr lang="en-GB" sz="2200" smtClean="0"/>
            </a:br>
            <a:r>
              <a:rPr lang="en-GB" altLang="ja-JP" sz="2200" smtClean="0"/>
              <a:t>+IDCT</a:t>
            </a:r>
            <a:endParaRPr lang="en-GB" sz="2200" smtClean="0"/>
          </a:p>
          <a:p>
            <a:pPr lvl="1">
              <a:lnSpc>
                <a:spcPct val="90000"/>
              </a:lnSpc>
              <a:tabLst>
                <a:tab pos="655638" algn="l"/>
                <a:tab pos="1312863" algn="l"/>
                <a:tab pos="1968500" algn="l"/>
                <a:tab pos="2625725" algn="l"/>
                <a:tab pos="3282950" algn="l"/>
                <a:tab pos="3938588" algn="l"/>
              </a:tabLst>
            </a:pPr>
            <a:endParaRPr lang="en-GB" sz="1800" smtClean="0"/>
          </a:p>
          <a:p>
            <a:pPr>
              <a:lnSpc>
                <a:spcPct val="90000"/>
              </a:lnSpc>
              <a:buFont typeface="Wingdings 3" pitchFamily="18" charset="2"/>
              <a:buNone/>
              <a:tabLst>
                <a:tab pos="655638" algn="l"/>
                <a:tab pos="1312863" algn="l"/>
                <a:tab pos="1968500" algn="l"/>
                <a:tab pos="2625725" algn="l"/>
                <a:tab pos="3282950" algn="l"/>
                <a:tab pos="3938588" algn="l"/>
              </a:tabLst>
            </a:pPr>
            <a:endParaRPr lang="en-GB" sz="1800" smtClean="0"/>
          </a:p>
          <a:p>
            <a:pPr>
              <a:lnSpc>
                <a:spcPct val="90000"/>
              </a:lnSpc>
              <a:tabLst>
                <a:tab pos="655638" algn="l"/>
                <a:tab pos="1312863" algn="l"/>
                <a:tab pos="1968500" algn="l"/>
                <a:tab pos="2625725" algn="l"/>
                <a:tab pos="3282950" algn="l"/>
                <a:tab pos="3938588" algn="l"/>
              </a:tabLst>
            </a:pPr>
            <a:r>
              <a:rPr lang="en-GB" altLang="ja-JP" sz="2200" smtClean="0"/>
              <a:t>Multi Processors</a:t>
            </a:r>
            <a:endParaRPr lang="en-GB" sz="2200" smtClean="0"/>
          </a:p>
          <a:p>
            <a:pPr lvl="1">
              <a:lnSpc>
                <a:spcPct val="90000"/>
              </a:lnSpc>
              <a:tabLst>
                <a:tab pos="655638" algn="l"/>
                <a:tab pos="1312863" algn="l"/>
                <a:tab pos="1968500" algn="l"/>
                <a:tab pos="2625725" algn="l"/>
                <a:tab pos="3282950" algn="l"/>
                <a:tab pos="3938588" algn="l"/>
              </a:tabLst>
            </a:pPr>
            <a:r>
              <a:rPr lang="en-GB" altLang="ja-JP" sz="1800" smtClean="0"/>
              <a:t>ASIPs have Inst. &amp;Data</a:t>
            </a:r>
            <a:br>
              <a:rPr lang="en-GB" altLang="ja-JP" sz="1800" smtClean="0"/>
            </a:br>
            <a:r>
              <a:rPr lang="en-GB" altLang="ja-JP" sz="1800" smtClean="0"/>
              <a:t>Memory</a:t>
            </a:r>
            <a:endParaRPr lang="en-GB" sz="1800" smtClean="0"/>
          </a:p>
          <a:p>
            <a:pPr lvl="1">
              <a:lnSpc>
                <a:spcPct val="90000"/>
              </a:lnSpc>
              <a:tabLst>
                <a:tab pos="655638" algn="l"/>
                <a:tab pos="1312863" algn="l"/>
                <a:tab pos="1968500" algn="l"/>
                <a:tab pos="2625725" algn="l"/>
                <a:tab pos="3282950" algn="l"/>
                <a:tab pos="3938588" algn="l"/>
              </a:tabLst>
            </a:pPr>
            <a:r>
              <a:rPr lang="en-GB" altLang="ja-JP" sz="1800" smtClean="0"/>
              <a:t>Communication:</a:t>
            </a:r>
            <a:br>
              <a:rPr lang="en-GB" altLang="ja-JP" sz="1800" smtClean="0"/>
            </a:br>
            <a:r>
              <a:rPr lang="en-GB" altLang="ja-JP" sz="1800" smtClean="0"/>
              <a:t>Shared Memory &amp; Semaphore</a:t>
            </a:r>
            <a:endParaRPr lang="en-GB" sz="1800" smtClean="0"/>
          </a:p>
        </p:txBody>
      </p:sp>
      <p:sp>
        <p:nvSpPr>
          <p:cNvPr id="10241" name="Rectangle 1"/>
          <p:cNvSpPr>
            <a:spLocks noGrp="1" noChangeArrowheads="1"/>
          </p:cNvSpPr>
          <p:nvPr>
            <p:ph type="title"/>
          </p:nvPr>
        </p:nvSpPr>
        <p:spPr/>
        <p:txBody>
          <a:bodyPr lIns="82945" tIns="41473" rIns="82945" bIns="41473"/>
          <a:lstStyle/>
          <a:p>
            <a:pPr marL="391686" indent="-293764"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Target </a:t>
            </a:r>
            <a:r>
              <a:rPr lang="en-GB" dirty="0" err="1" smtClean="0"/>
              <a:t>MPSoC</a:t>
            </a:r>
            <a:r>
              <a:rPr lang="en-GB" dirty="0" smtClean="0"/>
              <a:t> Architectures</a:t>
            </a:r>
            <a:endParaRPr lang="en-GB" dirty="0"/>
          </a:p>
        </p:txBody>
      </p:sp>
      <p:sp>
        <p:nvSpPr>
          <p:cNvPr id="107523" name="AutoShape 3"/>
          <p:cNvSpPr>
            <a:spLocks noChangeArrowheads="1"/>
          </p:cNvSpPr>
          <p:nvPr/>
        </p:nvSpPr>
        <p:spPr bwMode="auto">
          <a:xfrm>
            <a:off x="4244975" y="5154613"/>
            <a:ext cx="4572000" cy="327025"/>
          </a:xfrm>
          <a:prstGeom prst="hexagon">
            <a:avLst>
              <a:gd name="adj" fmla="val 63107"/>
              <a:gd name="vf" fmla="val 11547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 pos="1968500" algn="l"/>
                <a:tab pos="2625725" algn="l"/>
                <a:tab pos="3282950" algn="l"/>
                <a:tab pos="3938588" algn="l"/>
              </a:tabLst>
            </a:pPr>
            <a:r>
              <a:rPr kumimoji="0" lang="en-GB" altLang="ja-JP">
                <a:solidFill>
                  <a:srgbClr val="000000"/>
                </a:solidFill>
                <a:latin typeface="Lucida Sans Unicode" pitchFamily="34" charset="0"/>
                <a:ea typeface="IPAゴシック"/>
                <a:cs typeface="IPAゴシック"/>
              </a:rPr>
              <a:t>Global bus</a:t>
            </a:r>
            <a:endParaRPr kumimoji="0" lang="en-GB">
              <a:solidFill>
                <a:srgbClr val="000000"/>
              </a:solidFill>
              <a:latin typeface="Lucida Sans Unicode" pitchFamily="34" charset="0"/>
              <a:ea typeface="IPAゴシック"/>
              <a:cs typeface="IPAゴシック"/>
            </a:endParaRPr>
          </a:p>
        </p:txBody>
      </p:sp>
      <p:sp>
        <p:nvSpPr>
          <p:cNvPr id="107524" name="Rectangle 4"/>
          <p:cNvSpPr>
            <a:spLocks noChangeArrowheads="1"/>
          </p:cNvSpPr>
          <p:nvPr/>
        </p:nvSpPr>
        <p:spPr bwMode="auto">
          <a:xfrm>
            <a:off x="3917950" y="1960563"/>
            <a:ext cx="817563" cy="488950"/>
          </a:xfrm>
          <a:prstGeom prst="rect">
            <a:avLst/>
          </a:prstGeom>
          <a:solidFill>
            <a:srgbClr val="FF9966"/>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ASIP0</a:t>
            </a:r>
          </a:p>
        </p:txBody>
      </p:sp>
      <p:sp>
        <p:nvSpPr>
          <p:cNvPr id="107525" name="Rectangle 5"/>
          <p:cNvSpPr>
            <a:spLocks noChangeArrowheads="1"/>
          </p:cNvSpPr>
          <p:nvPr/>
        </p:nvSpPr>
        <p:spPr bwMode="auto">
          <a:xfrm>
            <a:off x="4244975" y="4010025"/>
            <a:ext cx="815975" cy="490538"/>
          </a:xfrm>
          <a:prstGeom prst="rect">
            <a:avLst/>
          </a:prstGeom>
          <a:solidFill>
            <a:srgbClr val="FF9966"/>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ASIP0</a:t>
            </a:r>
          </a:p>
        </p:txBody>
      </p:sp>
      <p:sp>
        <p:nvSpPr>
          <p:cNvPr id="107526" name="AutoShape 6"/>
          <p:cNvSpPr>
            <a:spLocks noChangeArrowheads="1"/>
          </p:cNvSpPr>
          <p:nvPr/>
        </p:nvSpPr>
        <p:spPr bwMode="auto">
          <a:xfrm>
            <a:off x="4714876" y="5643578"/>
            <a:ext cx="1490662" cy="32701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dirty="0">
                <a:solidFill>
                  <a:srgbClr val="000000"/>
                </a:solidFill>
                <a:latin typeface="Lucida Sans Unicode" pitchFamily="34" charset="0"/>
                <a:ea typeface="IPAゴシック"/>
                <a:cs typeface="IPAゴシック"/>
              </a:rPr>
              <a:t>Shared </a:t>
            </a:r>
            <a:r>
              <a:rPr kumimoji="0" lang="en-GB" altLang="ja-JP" dirty="0" err="1">
                <a:solidFill>
                  <a:srgbClr val="000000"/>
                </a:solidFill>
                <a:latin typeface="Lucida Sans Unicode" pitchFamily="34" charset="0"/>
                <a:ea typeface="IPAゴシック"/>
                <a:cs typeface="IPAゴシック"/>
              </a:rPr>
              <a:t>Mem</a:t>
            </a:r>
            <a:r>
              <a:rPr kumimoji="0" lang="en-GB" altLang="ja-JP" dirty="0">
                <a:solidFill>
                  <a:srgbClr val="000000"/>
                </a:solidFill>
                <a:latin typeface="Lucida Sans Unicode" pitchFamily="34" charset="0"/>
                <a:ea typeface="IPAゴシック"/>
                <a:cs typeface="IPAゴシック"/>
              </a:rPr>
              <a:t>.</a:t>
            </a:r>
            <a:endParaRPr kumimoji="0" lang="en-GB" dirty="0">
              <a:solidFill>
                <a:srgbClr val="000000"/>
              </a:solidFill>
              <a:latin typeface="Lucida Sans Unicode" pitchFamily="34" charset="0"/>
              <a:ea typeface="IPAゴシック"/>
              <a:cs typeface="IPAゴシック"/>
            </a:endParaRPr>
          </a:p>
        </p:txBody>
      </p:sp>
      <p:sp>
        <p:nvSpPr>
          <p:cNvPr id="107527" name="AutoShape 7"/>
          <p:cNvSpPr>
            <a:spLocks noChangeArrowheads="1"/>
          </p:cNvSpPr>
          <p:nvPr/>
        </p:nvSpPr>
        <p:spPr bwMode="auto">
          <a:xfrm>
            <a:off x="6643703" y="5643578"/>
            <a:ext cx="1358886" cy="327010"/>
          </a:xfrm>
          <a:prstGeom prst="roundRect">
            <a:avLst>
              <a:gd name="adj" fmla="val 23338"/>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dirty="0">
                <a:solidFill>
                  <a:srgbClr val="000000"/>
                </a:solidFill>
                <a:latin typeface="Lucida Sans Unicode" pitchFamily="34" charset="0"/>
                <a:ea typeface="IPAゴシック"/>
                <a:cs typeface="IPAゴシック"/>
              </a:rPr>
              <a:t>Semaphore</a:t>
            </a:r>
            <a:endParaRPr kumimoji="0" lang="en-GB" dirty="0">
              <a:solidFill>
                <a:srgbClr val="000000"/>
              </a:solidFill>
              <a:latin typeface="Lucida Sans Unicode" pitchFamily="34" charset="0"/>
              <a:ea typeface="IPAゴシック"/>
              <a:cs typeface="IPAゴシック"/>
            </a:endParaRPr>
          </a:p>
        </p:txBody>
      </p:sp>
      <p:sp>
        <p:nvSpPr>
          <p:cNvPr id="107528" name="AutoShape 8"/>
          <p:cNvSpPr>
            <a:spLocks noChangeArrowheads="1"/>
          </p:cNvSpPr>
          <p:nvPr/>
        </p:nvSpPr>
        <p:spPr bwMode="auto">
          <a:xfrm>
            <a:off x="8001000" y="1795463"/>
            <a:ext cx="979488" cy="654050"/>
          </a:xfrm>
          <a:prstGeom prst="roundRect">
            <a:avLst>
              <a:gd name="adj" fmla="val 26472"/>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IDCT</a:t>
            </a:r>
            <a:endParaRPr kumimoji="0" lang="en-GB">
              <a:solidFill>
                <a:srgbClr val="000000"/>
              </a:solidFill>
              <a:latin typeface="Lucida Sans Unicode" pitchFamily="34" charset="0"/>
              <a:ea typeface="IPAゴシック"/>
              <a:cs typeface="IPAゴシック"/>
            </a:endParaRPr>
          </a:p>
        </p:txBody>
      </p:sp>
      <p:sp>
        <p:nvSpPr>
          <p:cNvPr id="107529" name="Line 9"/>
          <p:cNvSpPr>
            <a:spLocks noChangeShapeType="1"/>
          </p:cNvSpPr>
          <p:nvPr/>
        </p:nvSpPr>
        <p:spPr bwMode="auto">
          <a:xfrm>
            <a:off x="4652963" y="4500563"/>
            <a:ext cx="1587" cy="161925"/>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0" name="Line 10"/>
          <p:cNvSpPr>
            <a:spLocks noChangeShapeType="1"/>
          </p:cNvSpPr>
          <p:nvPr/>
        </p:nvSpPr>
        <p:spPr bwMode="auto">
          <a:xfrm flipV="1">
            <a:off x="5634038" y="5480050"/>
            <a:ext cx="0" cy="165100"/>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1" name="Line 11"/>
          <p:cNvSpPr>
            <a:spLocks noChangeShapeType="1"/>
          </p:cNvSpPr>
          <p:nvPr/>
        </p:nvSpPr>
        <p:spPr bwMode="auto">
          <a:xfrm>
            <a:off x="7510463" y="5481638"/>
            <a:ext cx="1587" cy="161925"/>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2" name="Line 12"/>
          <p:cNvSpPr>
            <a:spLocks noChangeShapeType="1"/>
          </p:cNvSpPr>
          <p:nvPr/>
        </p:nvSpPr>
        <p:spPr bwMode="auto">
          <a:xfrm>
            <a:off x="5143500" y="4989513"/>
            <a:ext cx="1588" cy="163512"/>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3" name="AutoShape 13"/>
          <p:cNvSpPr>
            <a:spLocks noChangeArrowheads="1"/>
          </p:cNvSpPr>
          <p:nvPr/>
        </p:nvSpPr>
        <p:spPr bwMode="auto">
          <a:xfrm>
            <a:off x="4899025" y="1960563"/>
            <a:ext cx="815975" cy="48895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Data</a:t>
            </a:r>
          </a:p>
          <a:p>
            <a:pPr algn="ctr">
              <a:tabLst>
                <a:tab pos="655638" algn="l"/>
              </a:tabLst>
            </a:pPr>
            <a:r>
              <a:rPr kumimoji="0" lang="en-GB" altLang="ja-JP">
                <a:solidFill>
                  <a:srgbClr val="000000"/>
                </a:solidFill>
                <a:latin typeface="Lucida Sans Unicode" pitchFamily="34" charset="0"/>
                <a:ea typeface="IPAゴシック"/>
                <a:cs typeface="IPAゴシック"/>
              </a:rPr>
              <a:t>Mem.</a:t>
            </a:r>
            <a:endParaRPr kumimoji="0" lang="en-GB">
              <a:solidFill>
                <a:srgbClr val="000000"/>
              </a:solidFill>
              <a:latin typeface="Lucida Sans Unicode" pitchFamily="34" charset="0"/>
              <a:ea typeface="IPAゴシック"/>
              <a:cs typeface="IPAゴシック"/>
            </a:endParaRPr>
          </a:p>
        </p:txBody>
      </p:sp>
      <p:sp>
        <p:nvSpPr>
          <p:cNvPr id="107534" name="Line 14"/>
          <p:cNvSpPr>
            <a:spLocks noChangeShapeType="1"/>
          </p:cNvSpPr>
          <p:nvPr/>
        </p:nvSpPr>
        <p:spPr bwMode="auto">
          <a:xfrm flipV="1">
            <a:off x="5387975" y="2447925"/>
            <a:ext cx="1588" cy="166688"/>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5" name="AutoShape 15"/>
          <p:cNvSpPr>
            <a:spLocks noChangeArrowheads="1"/>
          </p:cNvSpPr>
          <p:nvPr/>
        </p:nvSpPr>
        <p:spPr bwMode="auto">
          <a:xfrm>
            <a:off x="3917950" y="1306513"/>
            <a:ext cx="817563" cy="48895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Inst. </a:t>
            </a:r>
            <a:br>
              <a:rPr kumimoji="0" lang="en-GB" altLang="ja-JP">
                <a:solidFill>
                  <a:srgbClr val="000000"/>
                </a:solidFill>
                <a:latin typeface="Lucida Sans Unicode" pitchFamily="34" charset="0"/>
                <a:ea typeface="IPAゴシック"/>
                <a:cs typeface="IPAゴシック"/>
              </a:rPr>
            </a:br>
            <a:r>
              <a:rPr kumimoji="0" lang="en-GB" altLang="ja-JP">
                <a:solidFill>
                  <a:srgbClr val="000000"/>
                </a:solidFill>
                <a:latin typeface="Lucida Sans Unicode" pitchFamily="34" charset="0"/>
                <a:ea typeface="IPAゴシック"/>
                <a:cs typeface="IPAゴシック"/>
              </a:rPr>
              <a:t>Mem.</a:t>
            </a:r>
            <a:endParaRPr kumimoji="0" lang="en-GB">
              <a:solidFill>
                <a:srgbClr val="000000"/>
              </a:solidFill>
              <a:latin typeface="Lucida Sans Unicode" pitchFamily="34" charset="0"/>
              <a:ea typeface="IPAゴシック"/>
              <a:cs typeface="IPAゴシック"/>
            </a:endParaRPr>
          </a:p>
        </p:txBody>
      </p:sp>
      <p:sp>
        <p:nvSpPr>
          <p:cNvPr id="107536" name="Line 16"/>
          <p:cNvSpPr>
            <a:spLocks noChangeShapeType="1"/>
          </p:cNvSpPr>
          <p:nvPr/>
        </p:nvSpPr>
        <p:spPr bwMode="auto">
          <a:xfrm flipV="1">
            <a:off x="4327525" y="1795463"/>
            <a:ext cx="1588" cy="166687"/>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7" name="AutoShape 17"/>
          <p:cNvSpPr>
            <a:spLocks noChangeArrowheads="1"/>
          </p:cNvSpPr>
          <p:nvPr/>
        </p:nvSpPr>
        <p:spPr bwMode="auto">
          <a:xfrm>
            <a:off x="3917950" y="2613025"/>
            <a:ext cx="1795463" cy="327025"/>
          </a:xfrm>
          <a:prstGeom prst="hexagon">
            <a:avLst>
              <a:gd name="adj" fmla="val 40008"/>
              <a:gd name="vf" fmla="val 11547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Lucida Sans Unicode" pitchFamily="34" charset="0"/>
                <a:ea typeface="IPAゴシック"/>
                <a:cs typeface="IPAゴシック"/>
              </a:rPr>
              <a:t>Shared bus</a:t>
            </a:r>
            <a:endParaRPr kumimoji="0" lang="en-GB">
              <a:solidFill>
                <a:srgbClr val="000000"/>
              </a:solidFill>
              <a:latin typeface="Lucida Sans Unicode" pitchFamily="34" charset="0"/>
              <a:ea typeface="IPAゴシック"/>
              <a:cs typeface="IPAゴシック"/>
            </a:endParaRPr>
          </a:p>
        </p:txBody>
      </p:sp>
      <p:sp>
        <p:nvSpPr>
          <p:cNvPr id="107538" name="Line 18"/>
          <p:cNvSpPr>
            <a:spLocks noChangeShapeType="1"/>
          </p:cNvSpPr>
          <p:nvPr/>
        </p:nvSpPr>
        <p:spPr bwMode="auto">
          <a:xfrm flipV="1">
            <a:off x="4327525" y="2447925"/>
            <a:ext cx="1588" cy="166688"/>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39" name="Rectangle 19"/>
          <p:cNvSpPr>
            <a:spLocks noChangeArrowheads="1"/>
          </p:cNvSpPr>
          <p:nvPr/>
        </p:nvSpPr>
        <p:spPr bwMode="auto">
          <a:xfrm>
            <a:off x="6040438" y="1960563"/>
            <a:ext cx="817562" cy="488950"/>
          </a:xfrm>
          <a:prstGeom prst="rect">
            <a:avLst/>
          </a:prstGeom>
          <a:solidFill>
            <a:srgbClr val="FF9966"/>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ASIP0</a:t>
            </a:r>
          </a:p>
        </p:txBody>
      </p:sp>
      <p:sp>
        <p:nvSpPr>
          <p:cNvPr id="107540" name="AutoShape 20"/>
          <p:cNvSpPr>
            <a:spLocks noChangeArrowheads="1"/>
          </p:cNvSpPr>
          <p:nvPr/>
        </p:nvSpPr>
        <p:spPr bwMode="auto">
          <a:xfrm>
            <a:off x="7021513" y="1960563"/>
            <a:ext cx="815975" cy="48895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Data</a:t>
            </a:r>
          </a:p>
          <a:p>
            <a:pPr algn="ctr">
              <a:tabLst>
                <a:tab pos="655638" algn="l"/>
              </a:tabLst>
            </a:pPr>
            <a:r>
              <a:rPr kumimoji="0" lang="en-GB" altLang="ja-JP">
                <a:solidFill>
                  <a:srgbClr val="000000"/>
                </a:solidFill>
                <a:latin typeface="Lucida Sans Unicode" pitchFamily="34" charset="0"/>
                <a:ea typeface="IPAゴシック"/>
                <a:cs typeface="IPAゴシック"/>
              </a:rPr>
              <a:t>Mem.</a:t>
            </a:r>
            <a:endParaRPr kumimoji="0" lang="en-GB">
              <a:solidFill>
                <a:srgbClr val="000000"/>
              </a:solidFill>
              <a:latin typeface="Lucida Sans Unicode" pitchFamily="34" charset="0"/>
              <a:ea typeface="IPAゴシック"/>
              <a:cs typeface="IPAゴシック"/>
            </a:endParaRPr>
          </a:p>
        </p:txBody>
      </p:sp>
      <p:sp>
        <p:nvSpPr>
          <p:cNvPr id="107541" name="Line 21"/>
          <p:cNvSpPr>
            <a:spLocks noChangeShapeType="1"/>
          </p:cNvSpPr>
          <p:nvPr/>
        </p:nvSpPr>
        <p:spPr bwMode="auto">
          <a:xfrm flipV="1">
            <a:off x="7429500" y="2447925"/>
            <a:ext cx="1588" cy="166688"/>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42" name="AutoShape 22"/>
          <p:cNvSpPr>
            <a:spLocks noChangeArrowheads="1"/>
          </p:cNvSpPr>
          <p:nvPr/>
        </p:nvSpPr>
        <p:spPr bwMode="auto">
          <a:xfrm>
            <a:off x="6040438" y="1306513"/>
            <a:ext cx="817562" cy="48895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Inst.</a:t>
            </a:r>
          </a:p>
          <a:p>
            <a:pPr algn="ctr">
              <a:tabLst>
                <a:tab pos="655638" algn="l"/>
              </a:tabLst>
            </a:pPr>
            <a:r>
              <a:rPr kumimoji="0" lang="en-GB" altLang="ja-JP">
                <a:solidFill>
                  <a:srgbClr val="000000"/>
                </a:solidFill>
                <a:latin typeface="Lucida Sans Unicode" pitchFamily="34" charset="0"/>
                <a:ea typeface="IPAゴシック"/>
                <a:cs typeface="IPAゴシック"/>
              </a:rPr>
              <a:t>Mem.</a:t>
            </a:r>
            <a:endParaRPr kumimoji="0" lang="en-GB">
              <a:solidFill>
                <a:srgbClr val="000000"/>
              </a:solidFill>
              <a:latin typeface="Lucida Sans Unicode" pitchFamily="34" charset="0"/>
              <a:ea typeface="IPAゴシック"/>
              <a:cs typeface="IPAゴシック"/>
            </a:endParaRPr>
          </a:p>
        </p:txBody>
      </p:sp>
      <p:sp>
        <p:nvSpPr>
          <p:cNvPr id="107543" name="Line 23"/>
          <p:cNvSpPr>
            <a:spLocks noChangeShapeType="1"/>
          </p:cNvSpPr>
          <p:nvPr/>
        </p:nvSpPr>
        <p:spPr bwMode="auto">
          <a:xfrm flipV="1">
            <a:off x="6450013" y="1795463"/>
            <a:ext cx="1587" cy="166687"/>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44" name="AutoShape 24"/>
          <p:cNvSpPr>
            <a:spLocks noChangeArrowheads="1"/>
          </p:cNvSpPr>
          <p:nvPr/>
        </p:nvSpPr>
        <p:spPr bwMode="auto">
          <a:xfrm>
            <a:off x="6040438" y="2613025"/>
            <a:ext cx="2940050" cy="327025"/>
          </a:xfrm>
          <a:prstGeom prst="hexagon">
            <a:avLst>
              <a:gd name="adj" fmla="val 65513"/>
              <a:gd name="vf" fmla="val 11547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 pos="1968500" algn="l"/>
                <a:tab pos="2625725" algn="l"/>
              </a:tabLst>
            </a:pPr>
            <a:r>
              <a:rPr kumimoji="0" lang="en-GB" altLang="ja-JP">
                <a:solidFill>
                  <a:srgbClr val="000000"/>
                </a:solidFill>
                <a:latin typeface="Lucida Sans Unicode" pitchFamily="34" charset="0"/>
                <a:ea typeface="IPAゴシック"/>
                <a:cs typeface="IPAゴシック"/>
              </a:rPr>
              <a:t>Shared bus</a:t>
            </a:r>
            <a:endParaRPr kumimoji="0" lang="en-GB">
              <a:solidFill>
                <a:srgbClr val="000000"/>
              </a:solidFill>
              <a:latin typeface="Lucida Sans Unicode" pitchFamily="34" charset="0"/>
              <a:ea typeface="IPAゴシック"/>
              <a:cs typeface="IPAゴシック"/>
            </a:endParaRPr>
          </a:p>
        </p:txBody>
      </p:sp>
      <p:sp>
        <p:nvSpPr>
          <p:cNvPr id="107545" name="Line 25"/>
          <p:cNvSpPr>
            <a:spLocks noChangeShapeType="1"/>
          </p:cNvSpPr>
          <p:nvPr/>
        </p:nvSpPr>
        <p:spPr bwMode="auto">
          <a:xfrm flipV="1">
            <a:off x="6450013" y="2447925"/>
            <a:ext cx="1587" cy="166688"/>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46" name="AutoShape 26"/>
          <p:cNvSpPr>
            <a:spLocks noChangeArrowheads="1"/>
          </p:cNvSpPr>
          <p:nvPr/>
        </p:nvSpPr>
        <p:spPr bwMode="auto">
          <a:xfrm>
            <a:off x="4244975" y="4664075"/>
            <a:ext cx="1795463" cy="327025"/>
          </a:xfrm>
          <a:prstGeom prst="hexagon">
            <a:avLst>
              <a:gd name="adj" fmla="val 40008"/>
              <a:gd name="vf" fmla="val 11547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Lucida Sans Unicode" pitchFamily="34" charset="0"/>
                <a:ea typeface="IPAゴシック"/>
                <a:cs typeface="IPAゴシック"/>
              </a:rPr>
              <a:t>Local bus0</a:t>
            </a:r>
          </a:p>
        </p:txBody>
      </p:sp>
      <p:sp>
        <p:nvSpPr>
          <p:cNvPr id="107547" name="AutoShape 27"/>
          <p:cNvSpPr>
            <a:spLocks noChangeArrowheads="1"/>
          </p:cNvSpPr>
          <p:nvPr/>
        </p:nvSpPr>
        <p:spPr bwMode="auto">
          <a:xfrm>
            <a:off x="5224463" y="4010025"/>
            <a:ext cx="815975" cy="490538"/>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Data</a:t>
            </a:r>
          </a:p>
          <a:p>
            <a:pPr algn="ctr">
              <a:tabLst>
                <a:tab pos="655638" algn="l"/>
              </a:tabLst>
            </a:pPr>
            <a:r>
              <a:rPr kumimoji="0" lang="en-GB" altLang="ja-JP">
                <a:solidFill>
                  <a:srgbClr val="000000"/>
                </a:solidFill>
                <a:latin typeface="Lucida Sans Unicode" pitchFamily="34" charset="0"/>
                <a:ea typeface="IPAゴシック"/>
                <a:cs typeface="IPAゴシック"/>
              </a:rPr>
              <a:t>Mem.0</a:t>
            </a:r>
          </a:p>
        </p:txBody>
      </p:sp>
      <p:sp>
        <p:nvSpPr>
          <p:cNvPr id="107548" name="Line 28"/>
          <p:cNvSpPr>
            <a:spLocks noChangeShapeType="1"/>
          </p:cNvSpPr>
          <p:nvPr/>
        </p:nvSpPr>
        <p:spPr bwMode="auto">
          <a:xfrm flipV="1">
            <a:off x="5634038" y="4500563"/>
            <a:ext cx="0" cy="165100"/>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49" name="AutoShape 29"/>
          <p:cNvSpPr>
            <a:spLocks noChangeArrowheads="1"/>
          </p:cNvSpPr>
          <p:nvPr/>
        </p:nvSpPr>
        <p:spPr bwMode="auto">
          <a:xfrm>
            <a:off x="4244975" y="3357563"/>
            <a:ext cx="815975" cy="48895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Inst.</a:t>
            </a:r>
          </a:p>
          <a:p>
            <a:pPr algn="ctr">
              <a:tabLst>
                <a:tab pos="655638" algn="l"/>
              </a:tabLst>
            </a:pPr>
            <a:r>
              <a:rPr kumimoji="0" lang="en-GB" altLang="ja-JP">
                <a:solidFill>
                  <a:srgbClr val="000000"/>
                </a:solidFill>
                <a:latin typeface="Lucida Sans Unicode" pitchFamily="34" charset="0"/>
                <a:ea typeface="IPAゴシック"/>
                <a:cs typeface="IPAゴシック"/>
              </a:rPr>
              <a:t>Mem.0</a:t>
            </a:r>
          </a:p>
        </p:txBody>
      </p:sp>
      <p:sp>
        <p:nvSpPr>
          <p:cNvPr id="107550" name="Line 30"/>
          <p:cNvSpPr>
            <a:spLocks noChangeShapeType="1"/>
          </p:cNvSpPr>
          <p:nvPr/>
        </p:nvSpPr>
        <p:spPr bwMode="auto">
          <a:xfrm>
            <a:off x="4652963" y="3848100"/>
            <a:ext cx="1587" cy="161925"/>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51" name="Rectangle 31"/>
          <p:cNvSpPr>
            <a:spLocks noChangeArrowheads="1"/>
          </p:cNvSpPr>
          <p:nvPr/>
        </p:nvSpPr>
        <p:spPr bwMode="auto">
          <a:xfrm>
            <a:off x="7021513" y="4010025"/>
            <a:ext cx="815975" cy="490538"/>
          </a:xfrm>
          <a:prstGeom prst="rect">
            <a:avLst/>
          </a:prstGeom>
          <a:solidFill>
            <a:srgbClr val="FF9966"/>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ASIP N</a:t>
            </a:r>
          </a:p>
        </p:txBody>
      </p:sp>
      <p:sp>
        <p:nvSpPr>
          <p:cNvPr id="107552" name="Line 32"/>
          <p:cNvSpPr>
            <a:spLocks noChangeShapeType="1"/>
          </p:cNvSpPr>
          <p:nvPr/>
        </p:nvSpPr>
        <p:spPr bwMode="auto">
          <a:xfrm>
            <a:off x="7429500" y="4500563"/>
            <a:ext cx="1588" cy="161925"/>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53" name="Line 33"/>
          <p:cNvSpPr>
            <a:spLocks noChangeShapeType="1"/>
          </p:cNvSpPr>
          <p:nvPr/>
        </p:nvSpPr>
        <p:spPr bwMode="auto">
          <a:xfrm>
            <a:off x="7918450" y="4989513"/>
            <a:ext cx="1588" cy="163512"/>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54" name="AutoShape 34"/>
          <p:cNvSpPr>
            <a:spLocks noChangeArrowheads="1"/>
          </p:cNvSpPr>
          <p:nvPr/>
        </p:nvSpPr>
        <p:spPr bwMode="auto">
          <a:xfrm>
            <a:off x="7021513" y="4664075"/>
            <a:ext cx="1795462" cy="327025"/>
          </a:xfrm>
          <a:prstGeom prst="hexagon">
            <a:avLst>
              <a:gd name="adj" fmla="val 40008"/>
              <a:gd name="vf" fmla="val 115470"/>
            </a:avLst>
          </a:prstGeom>
          <a:solidFill>
            <a:srgbClr val="FFFF99"/>
          </a:solidFill>
          <a:ln w="9525">
            <a:solidFill>
              <a:srgbClr val="000000"/>
            </a:solidFill>
            <a:round/>
            <a:headEnd/>
            <a:tailEnd/>
          </a:ln>
        </p:spPr>
        <p:txBody>
          <a:bodyPr wrap="none" lIns="81639" tIns="40820" rIns="81639" bIns="40820" anchor="ctr"/>
          <a:lstStyle/>
          <a:p>
            <a:pPr algn="ctr">
              <a:tabLst>
                <a:tab pos="655638" algn="l"/>
                <a:tab pos="1312863" algn="l"/>
              </a:tabLst>
            </a:pPr>
            <a:r>
              <a:rPr kumimoji="0" lang="en-GB" altLang="ja-JP">
                <a:solidFill>
                  <a:srgbClr val="000000"/>
                </a:solidFill>
                <a:latin typeface="Lucida Sans Unicode" pitchFamily="34" charset="0"/>
                <a:ea typeface="IPAゴシック"/>
                <a:cs typeface="IPAゴシック"/>
              </a:rPr>
              <a:t>Local bus N</a:t>
            </a:r>
          </a:p>
        </p:txBody>
      </p:sp>
      <p:sp>
        <p:nvSpPr>
          <p:cNvPr id="107555" name="AutoShape 35"/>
          <p:cNvSpPr>
            <a:spLocks noChangeArrowheads="1"/>
          </p:cNvSpPr>
          <p:nvPr/>
        </p:nvSpPr>
        <p:spPr bwMode="auto">
          <a:xfrm>
            <a:off x="8001000" y="4010025"/>
            <a:ext cx="815975" cy="490538"/>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Data</a:t>
            </a:r>
          </a:p>
          <a:p>
            <a:pPr algn="ctr">
              <a:tabLst>
                <a:tab pos="655638" algn="l"/>
              </a:tabLst>
            </a:pPr>
            <a:r>
              <a:rPr kumimoji="0" lang="en-GB" altLang="ja-JP">
                <a:solidFill>
                  <a:srgbClr val="000000"/>
                </a:solidFill>
                <a:latin typeface="Lucida Sans Unicode" pitchFamily="34" charset="0"/>
                <a:ea typeface="IPAゴシック"/>
                <a:cs typeface="IPAゴシック"/>
              </a:rPr>
              <a:t>Mem.N</a:t>
            </a:r>
          </a:p>
        </p:txBody>
      </p:sp>
      <p:sp>
        <p:nvSpPr>
          <p:cNvPr id="107556" name="Line 36"/>
          <p:cNvSpPr>
            <a:spLocks noChangeShapeType="1"/>
          </p:cNvSpPr>
          <p:nvPr/>
        </p:nvSpPr>
        <p:spPr bwMode="auto">
          <a:xfrm flipV="1">
            <a:off x="8407400" y="4500563"/>
            <a:ext cx="1588" cy="165100"/>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57" name="AutoShape 37"/>
          <p:cNvSpPr>
            <a:spLocks noChangeArrowheads="1"/>
          </p:cNvSpPr>
          <p:nvPr/>
        </p:nvSpPr>
        <p:spPr bwMode="auto">
          <a:xfrm>
            <a:off x="7021513" y="3357563"/>
            <a:ext cx="815975" cy="488950"/>
          </a:xfrm>
          <a:prstGeom prst="roundRect">
            <a:avLst>
              <a:gd name="adj" fmla="val 24907"/>
            </a:avLst>
          </a:prstGeom>
          <a:solidFill>
            <a:srgbClr val="FFCC99"/>
          </a:solidFill>
          <a:ln w="9525">
            <a:solidFill>
              <a:srgbClr val="000000"/>
            </a:solidFill>
            <a:round/>
            <a:headEnd/>
            <a:tailEnd/>
          </a:ln>
        </p:spPr>
        <p:txBody>
          <a:bodyPr wrap="none" lIns="81639" tIns="40820" rIns="81639" bIns="40820" anchor="ctr"/>
          <a:lstStyle/>
          <a:p>
            <a:pPr algn="ctr">
              <a:tabLst>
                <a:tab pos="655638" algn="l"/>
              </a:tabLst>
            </a:pPr>
            <a:r>
              <a:rPr kumimoji="0" lang="en-GB" altLang="ja-JP">
                <a:solidFill>
                  <a:srgbClr val="000000"/>
                </a:solidFill>
                <a:latin typeface="Lucida Sans Unicode" pitchFamily="34" charset="0"/>
                <a:ea typeface="IPAゴシック"/>
                <a:cs typeface="IPAゴシック"/>
              </a:rPr>
              <a:t>Inst.</a:t>
            </a:r>
          </a:p>
          <a:p>
            <a:pPr algn="ctr">
              <a:tabLst>
                <a:tab pos="655638" algn="l"/>
              </a:tabLst>
            </a:pPr>
            <a:r>
              <a:rPr kumimoji="0" lang="en-GB" altLang="ja-JP">
                <a:solidFill>
                  <a:srgbClr val="000000"/>
                </a:solidFill>
                <a:latin typeface="Lucida Sans Unicode" pitchFamily="34" charset="0"/>
                <a:ea typeface="IPAゴシック"/>
                <a:cs typeface="IPAゴシック"/>
              </a:rPr>
              <a:t>Mem.N</a:t>
            </a:r>
          </a:p>
        </p:txBody>
      </p:sp>
      <p:sp>
        <p:nvSpPr>
          <p:cNvPr id="107558" name="Line 38"/>
          <p:cNvSpPr>
            <a:spLocks noChangeShapeType="1"/>
          </p:cNvSpPr>
          <p:nvPr/>
        </p:nvSpPr>
        <p:spPr bwMode="auto">
          <a:xfrm>
            <a:off x="7429500" y="3848100"/>
            <a:ext cx="1588" cy="161925"/>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59" name="Text Box 39"/>
          <p:cNvSpPr txBox="1">
            <a:spLocks noChangeArrowheads="1"/>
          </p:cNvSpPr>
          <p:nvPr/>
        </p:nvSpPr>
        <p:spPr bwMode="auto">
          <a:xfrm>
            <a:off x="6294438" y="4195763"/>
            <a:ext cx="338137" cy="360362"/>
          </a:xfrm>
          <a:prstGeom prst="rect">
            <a:avLst/>
          </a:prstGeom>
          <a:noFill/>
          <a:ln w="9525">
            <a:noFill/>
            <a:round/>
            <a:headEnd/>
            <a:tailEnd/>
          </a:ln>
        </p:spPr>
        <p:txBody>
          <a:bodyPr wrap="none" lIns="81639" tIns="40820" rIns="81639" bIns="40820"/>
          <a:lstStyle/>
          <a:p>
            <a:r>
              <a:rPr kumimoji="0" lang="en-GB" altLang="ja-JP">
                <a:solidFill>
                  <a:srgbClr val="000000"/>
                </a:solidFill>
                <a:latin typeface="Lucida Sans Unicode" pitchFamily="34" charset="0"/>
                <a:ea typeface="IPAゴシック"/>
                <a:cs typeface="IPAゴシック"/>
              </a:rPr>
              <a:t>...</a:t>
            </a:r>
          </a:p>
        </p:txBody>
      </p:sp>
      <p:sp>
        <p:nvSpPr>
          <p:cNvPr id="107560" name="Line 40"/>
          <p:cNvSpPr>
            <a:spLocks noChangeShapeType="1"/>
          </p:cNvSpPr>
          <p:nvPr/>
        </p:nvSpPr>
        <p:spPr bwMode="auto">
          <a:xfrm flipV="1">
            <a:off x="8489950" y="2447925"/>
            <a:ext cx="1588" cy="166688"/>
          </a:xfrm>
          <a:prstGeom prst="line">
            <a:avLst/>
          </a:prstGeom>
          <a:noFill/>
          <a:ln w="72000">
            <a:solidFill>
              <a:srgbClr val="000000"/>
            </a:solidFill>
            <a:round/>
            <a:headEnd/>
            <a:tailEnd/>
          </a:ln>
        </p:spPr>
        <p:txBody>
          <a:bodyPr lIns="82945" tIns="41473" rIns="82945" bIns="41473"/>
          <a:lstStyle/>
          <a:p>
            <a:endParaRPr lang="ja-JP" altLang="en-US"/>
          </a:p>
        </p:txBody>
      </p:sp>
      <p:sp>
        <p:nvSpPr>
          <p:cNvPr id="107561" name="Text Box 41"/>
          <p:cNvSpPr txBox="1">
            <a:spLocks noChangeArrowheads="1"/>
          </p:cNvSpPr>
          <p:nvPr/>
        </p:nvSpPr>
        <p:spPr bwMode="auto">
          <a:xfrm>
            <a:off x="3779838" y="2960688"/>
            <a:ext cx="2087562" cy="360362"/>
          </a:xfrm>
          <a:prstGeom prst="rect">
            <a:avLst/>
          </a:prstGeom>
          <a:noFill/>
          <a:ln w="9525">
            <a:noFill/>
            <a:round/>
            <a:headEnd/>
            <a:tailEnd/>
          </a:ln>
        </p:spPr>
        <p:txBody>
          <a:bodyPr lIns="81639" tIns="40820" rIns="81639" bIns="40820"/>
          <a:lstStyle/>
          <a:p>
            <a:pPr>
              <a:tabLst>
                <a:tab pos="655638" algn="l"/>
                <a:tab pos="1312863" algn="l"/>
              </a:tabLst>
            </a:pPr>
            <a:r>
              <a:rPr kumimoji="0" lang="en-GB" altLang="ja-JP">
                <a:solidFill>
                  <a:srgbClr val="000000"/>
                </a:solidFill>
                <a:latin typeface="Lucida Sans Unicode" pitchFamily="34" charset="0"/>
                <a:ea typeface="IPAゴシック"/>
                <a:cs typeface="IPAゴシック"/>
              </a:rPr>
              <a:t>Single Processor</a:t>
            </a:r>
            <a:endParaRPr kumimoji="0" lang="en-GB">
              <a:solidFill>
                <a:srgbClr val="000000"/>
              </a:solidFill>
              <a:latin typeface="Lucida Sans Unicode" pitchFamily="34" charset="0"/>
              <a:ea typeface="IPAゴシック"/>
              <a:cs typeface="IPAゴシック"/>
            </a:endParaRPr>
          </a:p>
        </p:txBody>
      </p:sp>
      <p:sp>
        <p:nvSpPr>
          <p:cNvPr id="107562" name="Text Box 42"/>
          <p:cNvSpPr txBox="1">
            <a:spLocks noChangeArrowheads="1"/>
          </p:cNvSpPr>
          <p:nvPr/>
        </p:nvSpPr>
        <p:spPr bwMode="auto">
          <a:xfrm>
            <a:off x="6084888" y="2940050"/>
            <a:ext cx="3059112" cy="344488"/>
          </a:xfrm>
          <a:prstGeom prst="rect">
            <a:avLst/>
          </a:prstGeom>
          <a:noFill/>
          <a:ln w="9525">
            <a:noFill/>
            <a:round/>
            <a:headEnd/>
            <a:tailEnd/>
          </a:ln>
        </p:spPr>
        <p:txBody>
          <a:bodyPr lIns="81639" tIns="40820" rIns="81639" bIns="40820"/>
          <a:lstStyle/>
          <a:p>
            <a:pPr>
              <a:tabLst>
                <a:tab pos="655638" algn="l"/>
                <a:tab pos="1312863" algn="l"/>
              </a:tabLst>
            </a:pPr>
            <a:r>
              <a:rPr kumimoji="0" lang="en-GB" altLang="ja-JP">
                <a:solidFill>
                  <a:srgbClr val="000000"/>
                </a:solidFill>
                <a:latin typeface="Lucida Sans Unicode" pitchFamily="34" charset="0"/>
                <a:ea typeface="IPAゴシック"/>
                <a:cs typeface="IPAゴシック"/>
              </a:rPr>
              <a:t>Single Processor + IDCT</a:t>
            </a:r>
            <a:endParaRPr kumimoji="0" lang="en-GB">
              <a:solidFill>
                <a:srgbClr val="000000"/>
              </a:solidFill>
              <a:latin typeface="Lucida Sans Unicode" pitchFamily="34" charset="0"/>
              <a:ea typeface="IPAゴシック"/>
              <a:cs typeface="IPAゴシック"/>
            </a:endParaRPr>
          </a:p>
        </p:txBody>
      </p:sp>
      <p:sp>
        <p:nvSpPr>
          <p:cNvPr id="107563" name="Text Box 43"/>
          <p:cNvSpPr txBox="1">
            <a:spLocks noChangeArrowheads="1"/>
          </p:cNvSpPr>
          <p:nvPr/>
        </p:nvSpPr>
        <p:spPr bwMode="auto">
          <a:xfrm>
            <a:off x="5292725" y="5992813"/>
            <a:ext cx="2055813" cy="358775"/>
          </a:xfrm>
          <a:prstGeom prst="rect">
            <a:avLst/>
          </a:prstGeom>
          <a:noFill/>
          <a:ln w="9525">
            <a:noFill/>
            <a:round/>
            <a:headEnd/>
            <a:tailEnd/>
          </a:ln>
        </p:spPr>
        <p:txBody>
          <a:bodyPr lIns="81639" tIns="40820" rIns="81639" bIns="40820"/>
          <a:lstStyle/>
          <a:p>
            <a:pPr>
              <a:tabLst>
                <a:tab pos="655638" algn="l"/>
                <a:tab pos="1312863" algn="l"/>
              </a:tabLst>
            </a:pPr>
            <a:r>
              <a:rPr kumimoji="0" lang="en-GB" altLang="ja-JP">
                <a:solidFill>
                  <a:srgbClr val="000000"/>
                </a:solidFill>
                <a:latin typeface="Lucida Sans Unicode" pitchFamily="34" charset="0"/>
                <a:ea typeface="IPAゴシック"/>
                <a:cs typeface="IPAゴシック"/>
              </a:rPr>
              <a:t>Multi Processors</a:t>
            </a:r>
            <a:endParaRPr kumimoji="0" lang="en-GB">
              <a:solidFill>
                <a:srgbClr val="000000"/>
              </a:solidFill>
              <a:latin typeface="Lucida Sans Unicode" pitchFamily="34" charset="0"/>
              <a:ea typeface="IPAゴシック"/>
              <a:cs typeface="IPAゴシック"/>
            </a:endParaRPr>
          </a:p>
        </p:txBody>
      </p:sp>
      <p:sp>
        <p:nvSpPr>
          <p:cNvPr id="107564" name="スライド番号プレースホルダ 44"/>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4A3EDF43-A40B-4064-AD18-768992ACCA4D}" type="slidenum">
              <a:rPr lang="en-US" altLang="ja-JP"/>
              <a:pPr fontAlgn="base">
                <a:spcBef>
                  <a:spcPct val="0"/>
                </a:spcBef>
                <a:spcAft>
                  <a:spcPct val="0"/>
                </a:spcAft>
              </a:pPr>
              <a:t>33</a:t>
            </a:fld>
            <a:endParaRPr lang="en-US" altLang="ja-JP"/>
          </a:p>
        </p:txBody>
      </p:sp>
      <p:sp>
        <p:nvSpPr>
          <p:cNvPr id="107565" name="フッター プレースホルダ 45"/>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title"/>
          </p:nvPr>
        </p:nvSpPr>
        <p:spPr/>
        <p:txBody>
          <a:bodyPr lIns="82945" tIns="41473" rIns="82945" bIns="41473">
            <a:normAutofit/>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Evaluation of description</a:t>
            </a:r>
            <a:endParaRPr lang="en-GB" dirty="0"/>
          </a:p>
        </p:txBody>
      </p:sp>
      <p:sp>
        <p:nvSpPr>
          <p:cNvPr id="70667" name="フッター プレースホルダ 10"/>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70666" name="スライド番号プレースホルダ 9"/>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B883019-41F3-41EB-9390-232E17E8B709}" type="slidenum">
              <a:rPr lang="en-US" altLang="ja-JP"/>
              <a:pPr fontAlgn="base">
                <a:spcBef>
                  <a:spcPct val="0"/>
                </a:spcBef>
                <a:spcAft>
                  <a:spcPct val="0"/>
                </a:spcAft>
              </a:pPr>
              <a:t>34</a:t>
            </a:fld>
            <a:endParaRPr lang="en-US" altLang="ja-JP"/>
          </a:p>
        </p:txBody>
      </p:sp>
      <p:sp>
        <p:nvSpPr>
          <p:cNvPr id="70662" name="Text Box 5"/>
          <p:cNvSpPr txBox="1">
            <a:spLocks noChangeArrowheads="1"/>
          </p:cNvSpPr>
          <p:nvPr/>
        </p:nvSpPr>
        <p:spPr bwMode="auto">
          <a:xfrm>
            <a:off x="5857884" y="5286388"/>
            <a:ext cx="2989290" cy="4540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Lst>
            </a:pPr>
            <a:r>
              <a:rPr kumimoji="0" lang="en-GB" altLang="ja-JP" sz="2200" dirty="0" smtClean="0">
                <a:solidFill>
                  <a:srgbClr val="000000"/>
                </a:solidFill>
                <a:latin typeface="Lucida Sans Unicode" pitchFamily="34" charset="0"/>
                <a:ea typeface="IPAゴシック"/>
                <a:cs typeface="IPAゴシック"/>
              </a:rPr>
              <a:t>Adding instructions</a:t>
            </a:r>
            <a:endParaRPr kumimoji="0" lang="en-GB" sz="2200" dirty="0">
              <a:solidFill>
                <a:srgbClr val="000000"/>
              </a:solidFill>
              <a:latin typeface="Lucida Sans Unicode" pitchFamily="34" charset="0"/>
              <a:ea typeface="IPAゴシック"/>
              <a:cs typeface="IPAゴシック"/>
            </a:endParaRPr>
          </a:p>
        </p:txBody>
      </p:sp>
      <p:sp>
        <p:nvSpPr>
          <p:cNvPr id="70663" name="AutoShape 6"/>
          <p:cNvSpPr>
            <a:spLocks noChangeArrowheads="1"/>
          </p:cNvSpPr>
          <p:nvPr/>
        </p:nvSpPr>
        <p:spPr bwMode="auto">
          <a:xfrm>
            <a:off x="6072198" y="3714752"/>
            <a:ext cx="800100" cy="490537"/>
          </a:xfrm>
          <a:prstGeom prst="downArrow">
            <a:avLst>
              <a:gd name="adj1" fmla="val 49759"/>
              <a:gd name="adj2" fmla="val 52301"/>
            </a:avLst>
          </a:prstGeom>
          <a:gradFill rotWithShape="0">
            <a:gsLst>
              <a:gs pos="0">
                <a:srgbClr val="FFFF00"/>
              </a:gs>
              <a:gs pos="100000">
                <a:srgbClr val="800000"/>
              </a:gs>
            </a:gsLst>
            <a:path path="rect">
              <a:fillToRect l="29999" t="29999" r="70001" b="70001"/>
            </a:path>
          </a:gradFill>
          <a:ln w="9525">
            <a:solidFill>
              <a:srgbClr val="000000"/>
            </a:solidFill>
            <a:round/>
            <a:headEnd/>
            <a:tailEnd/>
          </a:ln>
        </p:spPr>
        <p:txBody>
          <a:bodyPr wrap="none" lIns="82945" tIns="41473" rIns="82945" bIns="41473" anchor="ctr"/>
          <a:lstStyle/>
          <a:p>
            <a:endParaRPr kumimoji="0" lang="ja-JP" altLang="en-US">
              <a:latin typeface="Lucida Sans Unicode" pitchFamily="34" charset="0"/>
            </a:endParaRPr>
          </a:p>
        </p:txBody>
      </p:sp>
      <p:sp>
        <p:nvSpPr>
          <p:cNvPr id="70664" name="Text Box 7"/>
          <p:cNvSpPr txBox="1">
            <a:spLocks noChangeArrowheads="1"/>
          </p:cNvSpPr>
          <p:nvPr/>
        </p:nvSpPr>
        <p:spPr bwMode="auto">
          <a:xfrm>
            <a:off x="5929322" y="2714620"/>
            <a:ext cx="1520825" cy="638175"/>
          </a:xfrm>
          <a:prstGeom prst="rect">
            <a:avLst/>
          </a:prstGeom>
          <a:noFill/>
          <a:ln w="9525">
            <a:noFill/>
            <a:round/>
            <a:headEnd/>
            <a:tailEnd/>
          </a:ln>
        </p:spPr>
        <p:txBody>
          <a:bodyPr wrap="none" lIns="81639" tIns="40820" rIns="81639" bIns="40820"/>
          <a:lstStyle/>
          <a:p>
            <a:pPr>
              <a:tabLst>
                <a:tab pos="655638" algn="l"/>
                <a:tab pos="1312863" algn="l"/>
              </a:tabLst>
            </a:pPr>
            <a:r>
              <a:rPr kumimoji="0" lang="en-GB" altLang="ja-JP" sz="3300" dirty="0">
                <a:solidFill>
                  <a:srgbClr val="000000"/>
                </a:solidFill>
                <a:latin typeface="Lucida Sans Unicode" pitchFamily="34" charset="0"/>
                <a:ea typeface="IPAゴシック"/>
                <a:cs typeface="IPAゴシック"/>
              </a:rPr>
              <a:t>92</a:t>
            </a:r>
            <a:r>
              <a:rPr kumimoji="0" lang="en-GB" altLang="ja-JP" sz="3300" dirty="0" smtClean="0">
                <a:solidFill>
                  <a:srgbClr val="000000"/>
                </a:solidFill>
                <a:latin typeface="Lucida Sans Unicode" pitchFamily="34" charset="0"/>
                <a:ea typeface="IPAゴシック"/>
                <a:cs typeface="IPAゴシック"/>
              </a:rPr>
              <a:t>%</a:t>
            </a:r>
            <a:endParaRPr kumimoji="0" lang="en-GB" sz="3300" dirty="0">
              <a:solidFill>
                <a:srgbClr val="000000"/>
              </a:solidFill>
              <a:latin typeface="Lucida Sans Unicode" pitchFamily="34" charset="0"/>
              <a:ea typeface="IPAゴシック"/>
              <a:cs typeface="IPAゴシック"/>
            </a:endParaRPr>
          </a:p>
        </p:txBody>
      </p:sp>
      <p:sp>
        <p:nvSpPr>
          <p:cNvPr id="70665" name="Text Box 8"/>
          <p:cNvSpPr txBox="1">
            <a:spLocks noChangeArrowheads="1"/>
          </p:cNvSpPr>
          <p:nvPr/>
        </p:nvSpPr>
        <p:spPr bwMode="auto">
          <a:xfrm>
            <a:off x="2214546" y="5286388"/>
            <a:ext cx="1928802" cy="454025"/>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Lst>
            </a:pPr>
            <a:r>
              <a:rPr kumimoji="0" lang="en-GB" altLang="ja-JP" sz="2200" dirty="0" smtClean="0">
                <a:solidFill>
                  <a:srgbClr val="000000"/>
                </a:solidFill>
                <a:latin typeface="Lucida Sans Unicode" pitchFamily="34" charset="0"/>
                <a:ea typeface="IPAゴシック"/>
                <a:cs typeface="IPAゴシック"/>
              </a:rPr>
              <a:t>New Design</a:t>
            </a:r>
            <a:endParaRPr kumimoji="0" lang="en-GB" sz="2200" dirty="0">
              <a:solidFill>
                <a:srgbClr val="000000"/>
              </a:solidFill>
              <a:latin typeface="Lucida Sans Unicode" pitchFamily="34" charset="0"/>
              <a:ea typeface="IPAゴシック"/>
              <a:cs typeface="IPAゴシック"/>
            </a:endParaRPr>
          </a:p>
        </p:txBody>
      </p:sp>
      <p:graphicFrame>
        <p:nvGraphicFramePr>
          <p:cNvPr id="12" name="Chart 1"/>
          <p:cNvGraphicFramePr>
            <a:graphicFrameLocks/>
          </p:cNvGraphicFramePr>
          <p:nvPr/>
        </p:nvGraphicFramePr>
        <p:xfrm>
          <a:off x="214282" y="1571612"/>
          <a:ext cx="4585086" cy="36957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2"/>
          <p:cNvGraphicFramePr>
            <a:graphicFrameLocks/>
          </p:cNvGraphicFramePr>
          <p:nvPr/>
        </p:nvGraphicFramePr>
        <p:xfrm>
          <a:off x="4786314" y="1500174"/>
          <a:ext cx="4143372" cy="3771900"/>
        </p:xfrm>
        <a:graphic>
          <a:graphicData uri="http://schemas.openxmlformats.org/drawingml/2006/chart">
            <c:chart xmlns:c="http://schemas.openxmlformats.org/drawingml/2006/chart" xmlns:r="http://schemas.openxmlformats.org/officeDocument/2006/relationships" r:id="rId4"/>
          </a:graphicData>
        </a:graphic>
      </p:graphicFrame>
      <p:sp>
        <p:nvSpPr>
          <p:cNvPr id="13" name="テキスト ボックス 12"/>
          <p:cNvSpPr txBox="1"/>
          <p:nvPr/>
        </p:nvSpPr>
        <p:spPr>
          <a:xfrm>
            <a:off x="5786446" y="4643446"/>
            <a:ext cx="1467068" cy="646331"/>
          </a:xfrm>
          <a:prstGeom prst="rect">
            <a:avLst/>
          </a:prstGeom>
          <a:noFill/>
        </p:spPr>
        <p:txBody>
          <a:bodyPr wrap="none" rtlCol="0">
            <a:spAutoFit/>
          </a:bodyPr>
          <a:lstStyle/>
          <a:p>
            <a:r>
              <a:rPr kumimoji="1" lang="en-US" altLang="ja-JP" dirty="0" smtClean="0">
                <a:latin typeface="Lucida Sans Unicode" pitchFamily="34" charset="0"/>
                <a:cs typeface="Lucida Sans Unicode" pitchFamily="34" charset="0"/>
              </a:rPr>
              <a:t>Processor</a:t>
            </a:r>
          </a:p>
          <a:p>
            <a:r>
              <a:rPr lang="en-US" altLang="ja-JP" dirty="0" smtClean="0">
                <a:latin typeface="Lucida Sans Unicode" pitchFamily="34" charset="0"/>
                <a:cs typeface="Lucida Sans Unicode" pitchFamily="34" charset="0"/>
              </a:rPr>
              <a:t>Description</a:t>
            </a:r>
            <a:endParaRPr kumimoji="1" lang="ja-JP" altLang="en-US" dirty="0">
              <a:latin typeface="Lucida Sans Unicode" pitchFamily="34" charset="0"/>
              <a:cs typeface="Lucida Sans Unicode" pitchFamily="34" charset="0"/>
            </a:endParaRPr>
          </a:p>
        </p:txBody>
      </p:sp>
      <p:sp>
        <p:nvSpPr>
          <p:cNvPr id="16" name="テキスト ボックス 15"/>
          <p:cNvSpPr txBox="1"/>
          <p:nvPr/>
        </p:nvSpPr>
        <p:spPr>
          <a:xfrm>
            <a:off x="7429520" y="4572008"/>
            <a:ext cx="1467068" cy="646331"/>
          </a:xfrm>
          <a:prstGeom prst="rect">
            <a:avLst/>
          </a:prstGeom>
          <a:noFill/>
        </p:spPr>
        <p:txBody>
          <a:bodyPr wrap="none" rtlCol="0">
            <a:spAutoFit/>
          </a:bodyPr>
          <a:lstStyle/>
          <a:p>
            <a:r>
              <a:rPr kumimoji="1" lang="en-US" altLang="ja-JP" dirty="0" smtClean="0">
                <a:latin typeface="Lucida Sans Unicode" pitchFamily="34" charset="0"/>
                <a:cs typeface="Lucida Sans Unicode" pitchFamily="34" charset="0"/>
              </a:rPr>
              <a:t>Generated</a:t>
            </a:r>
          </a:p>
          <a:p>
            <a:r>
              <a:rPr lang="en-US" altLang="ja-JP" dirty="0" smtClean="0">
                <a:latin typeface="Lucida Sans Unicode" pitchFamily="34" charset="0"/>
                <a:cs typeface="Lucida Sans Unicode" pitchFamily="34" charset="0"/>
              </a:rPr>
              <a:t>Description</a:t>
            </a:r>
            <a:endParaRPr kumimoji="1" lang="ja-JP" altLang="en-US" dirty="0">
              <a:latin typeface="Lucida Sans Unicode" pitchFamily="34" charset="0"/>
              <a:cs typeface="Lucida Sans Unicode"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smtClean="0"/>
              <a:t>Evaluation of amount of descriptions excluding processors</a:t>
            </a:r>
            <a:endParaRPr lang="en-GB" dirty="0"/>
          </a:p>
        </p:txBody>
      </p:sp>
      <p:sp>
        <p:nvSpPr>
          <p:cNvPr id="71687" name="フッター プレースホルダ 6"/>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71686" name="スライド番号プレースホル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5C3AEE1-307E-409E-A35F-7ADEB1DFC5AE}" type="slidenum">
              <a:rPr lang="en-US" altLang="ja-JP"/>
              <a:pPr fontAlgn="base">
                <a:spcBef>
                  <a:spcPct val="0"/>
                </a:spcBef>
                <a:spcAft>
                  <a:spcPct val="0"/>
                </a:spcAft>
              </a:pPr>
              <a:t>35</a:t>
            </a:fld>
            <a:endParaRPr lang="en-US" altLang="ja-JP"/>
          </a:p>
        </p:txBody>
      </p:sp>
      <p:graphicFrame>
        <p:nvGraphicFramePr>
          <p:cNvPr id="8" name="Chart 1"/>
          <p:cNvGraphicFramePr>
            <a:graphicFrameLocks/>
          </p:cNvGraphicFramePr>
          <p:nvPr/>
        </p:nvGraphicFramePr>
        <p:xfrm>
          <a:off x="0" y="1214422"/>
          <a:ext cx="9484519" cy="42862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p:txBody>
          <a:bodyPr lIns="82945" tIns="41473" rIns="82945" bIns="41473">
            <a:normAutofit fontScale="90000"/>
          </a:bodyPr>
          <a:lstStyle/>
          <a:p>
            <a:pPr fontAlgn="auto">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GB" dirty="0"/>
              <a:t/>
            </a:r>
            <a:br>
              <a:rPr lang="en-GB" dirty="0"/>
            </a:br>
            <a:r>
              <a:rPr lang="en-GB" dirty="0" smtClean="0"/>
              <a:t>Evaluation of profiling overhead</a:t>
            </a:r>
            <a:endParaRPr lang="en-GB" dirty="0"/>
          </a:p>
        </p:txBody>
      </p:sp>
      <p:sp>
        <p:nvSpPr>
          <p:cNvPr id="72711" name="フッター プレースホルダ 6"/>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72710" name="スライド番号プレースホルダ 5"/>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037CFD0-FC18-4F7E-9D48-D7108D19860C}" type="slidenum">
              <a:rPr lang="en-US" altLang="ja-JP"/>
              <a:pPr fontAlgn="base">
                <a:spcBef>
                  <a:spcPct val="0"/>
                </a:spcBef>
                <a:spcAft>
                  <a:spcPct val="0"/>
                </a:spcAft>
              </a:pPr>
              <a:t>36</a:t>
            </a:fld>
            <a:endParaRPr lang="en-US" altLang="ja-JP"/>
          </a:p>
        </p:txBody>
      </p:sp>
      <p:sp>
        <p:nvSpPr>
          <p:cNvPr id="72709" name="Text Box 3"/>
          <p:cNvSpPr txBox="1">
            <a:spLocks noChangeArrowheads="1"/>
          </p:cNvSpPr>
          <p:nvPr/>
        </p:nvSpPr>
        <p:spPr bwMode="auto">
          <a:xfrm>
            <a:off x="928662" y="5857892"/>
            <a:ext cx="7016750" cy="360363"/>
          </a:xfrm>
          <a:prstGeom prst="rect">
            <a:avLst/>
          </a:prstGeom>
          <a:noFill/>
          <a:ln w="9525">
            <a:noFill/>
            <a:round/>
            <a:headEnd/>
            <a:tailEnd/>
          </a:ln>
        </p:spPr>
        <p:txBody>
          <a:bodyPr wrap="none" lIns="81639" tIns="40820" rIns="81639" bIns="40820"/>
          <a:lstStyle/>
          <a:p>
            <a:pPr>
              <a:tabLst>
                <a:tab pos="655638" algn="l"/>
                <a:tab pos="1312863" algn="l"/>
                <a:tab pos="1968500" algn="l"/>
                <a:tab pos="2625725" algn="l"/>
                <a:tab pos="3282950" algn="l"/>
                <a:tab pos="3938588" algn="l"/>
                <a:tab pos="4595813" algn="l"/>
                <a:tab pos="5253038" algn="l"/>
                <a:tab pos="5908675" algn="l"/>
                <a:tab pos="6565900" algn="l"/>
              </a:tabLst>
            </a:pPr>
            <a:r>
              <a:rPr kumimoji="0" lang="en-GB" altLang="ja-JP" dirty="0">
                <a:solidFill>
                  <a:srgbClr val="000000"/>
                </a:solidFill>
                <a:latin typeface="Lucida Sans Unicode" pitchFamily="34" charset="0"/>
                <a:ea typeface="IPAゴシック"/>
                <a:cs typeface="IPAゴシック"/>
              </a:rPr>
              <a:t>S=Single Pr., D = </a:t>
            </a:r>
            <a:r>
              <a:rPr kumimoji="0" lang="en-GB" altLang="ja-JP" dirty="0" err="1">
                <a:solidFill>
                  <a:srgbClr val="000000"/>
                </a:solidFill>
                <a:latin typeface="Lucida Sans Unicode" pitchFamily="34" charset="0"/>
                <a:ea typeface="IPAゴシック"/>
                <a:cs typeface="IPAゴシック"/>
              </a:rPr>
              <a:t>DLX_integer</a:t>
            </a:r>
            <a:r>
              <a:rPr kumimoji="0" lang="en-GB" altLang="ja-JP" dirty="0">
                <a:solidFill>
                  <a:srgbClr val="000000"/>
                </a:solidFill>
                <a:latin typeface="Lucida Sans Unicode" pitchFamily="34" charset="0"/>
                <a:ea typeface="IPAゴシック"/>
                <a:cs typeface="IPAゴシック"/>
              </a:rPr>
              <a:t>, B = Brownie, M = Multi Pr.</a:t>
            </a:r>
          </a:p>
        </p:txBody>
      </p:sp>
      <p:graphicFrame>
        <p:nvGraphicFramePr>
          <p:cNvPr id="8" name="Chart 3"/>
          <p:cNvGraphicFramePr>
            <a:graphicFrameLocks/>
          </p:cNvGraphicFramePr>
          <p:nvPr/>
        </p:nvGraphicFramePr>
        <p:xfrm>
          <a:off x="0" y="1285860"/>
          <a:ext cx="8929718" cy="492922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コンテンツ プレースホルダ 1"/>
          <p:cNvSpPr>
            <a:spLocks noGrp="1"/>
          </p:cNvSpPr>
          <p:nvPr>
            <p:ph idx="1"/>
          </p:nvPr>
        </p:nvSpPr>
        <p:spPr/>
        <p:txBody>
          <a:bodyPr/>
          <a:lstStyle/>
          <a:p>
            <a:r>
              <a:rPr lang="en-US" altLang="ja-JP" dirty="0" smtClean="0"/>
              <a:t>Simulator generation method based on configurable processor developing environment and transaction level model bus</a:t>
            </a:r>
          </a:p>
          <a:p>
            <a:r>
              <a:rPr lang="en-US" altLang="ja-JP" dirty="0" err="1" smtClean="0"/>
              <a:t>SystemC</a:t>
            </a:r>
            <a:r>
              <a:rPr lang="en-US" altLang="ja-JP" dirty="0" smtClean="0"/>
              <a:t> description is generated by extension of HDL generation of processor</a:t>
            </a:r>
          </a:p>
          <a:p>
            <a:r>
              <a:rPr lang="en-US" altLang="ja-JP" dirty="0" smtClean="0"/>
              <a:t>Simulator overhead is not so large</a:t>
            </a:r>
          </a:p>
          <a:p>
            <a:endParaRPr lang="en-US" altLang="ja-JP" dirty="0" smtClean="0"/>
          </a:p>
        </p:txBody>
      </p:sp>
      <p:sp>
        <p:nvSpPr>
          <p:cNvPr id="122882" name="フッター プレースホルダ 2"/>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122883"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ADA65EF4-FBF5-4F4B-A9C4-48AA1A32A772}" type="slidenum">
              <a:rPr lang="en-US" altLang="ja-JP"/>
              <a:pPr fontAlgn="base">
                <a:spcBef>
                  <a:spcPct val="0"/>
                </a:spcBef>
                <a:spcAft>
                  <a:spcPct val="0"/>
                </a:spcAft>
              </a:pPr>
              <a:t>37</a:t>
            </a:fld>
            <a:endParaRPr lang="en-US" altLang="ja-JP"/>
          </a:p>
        </p:txBody>
      </p:sp>
      <p:sp>
        <p:nvSpPr>
          <p:cNvPr id="5" name="タイトル 4"/>
          <p:cNvSpPr>
            <a:spLocks noGrp="1"/>
          </p:cNvSpPr>
          <p:nvPr>
            <p:ph type="title"/>
          </p:nvPr>
        </p:nvSpPr>
        <p:spPr/>
        <p:txBody>
          <a:bodyPr/>
          <a:lstStyle/>
          <a:p>
            <a:pPr fontAlgn="auto">
              <a:spcAft>
                <a:spcPts val="0"/>
              </a:spcAft>
              <a:defRPr/>
            </a:pPr>
            <a:r>
              <a:rPr lang="en-US" altLang="ja-JP" dirty="0" smtClean="0"/>
              <a:t>Conclusion</a:t>
            </a:r>
            <a:endParaRPr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コンテンツ プレースホルダ 1"/>
          <p:cNvSpPr>
            <a:spLocks noGrp="1"/>
          </p:cNvSpPr>
          <p:nvPr>
            <p:ph idx="1"/>
          </p:nvPr>
        </p:nvSpPr>
        <p:spPr/>
        <p:txBody>
          <a:bodyPr/>
          <a:lstStyle/>
          <a:p>
            <a:r>
              <a:rPr lang="en-US" altLang="ja-JP" dirty="0" smtClean="0"/>
              <a:t>Combination of configurable processor (ASIP) developing environment and high abstraction level description enables efficient </a:t>
            </a:r>
            <a:r>
              <a:rPr lang="en-US" altLang="ja-JP" dirty="0" err="1" smtClean="0"/>
              <a:t>SoC</a:t>
            </a:r>
            <a:r>
              <a:rPr lang="en-US" altLang="ja-JP" dirty="0" smtClean="0"/>
              <a:t> simulation</a:t>
            </a:r>
          </a:p>
          <a:p>
            <a:pPr lvl="1"/>
            <a:r>
              <a:rPr lang="en-US" altLang="ja-JP" dirty="0" smtClean="0"/>
              <a:t>Considering process partitioning when generating simulation model</a:t>
            </a:r>
          </a:p>
          <a:p>
            <a:pPr lvl="1"/>
            <a:r>
              <a:rPr lang="en-US" altLang="ja-JP" dirty="0" smtClean="0"/>
              <a:t>Using configurable processor design environment</a:t>
            </a:r>
          </a:p>
          <a:p>
            <a:pPr lvl="1"/>
            <a:r>
              <a:rPr lang="en-US" altLang="ja-JP" dirty="0" smtClean="0"/>
              <a:t>Using high level abstraction description on communications</a:t>
            </a:r>
          </a:p>
        </p:txBody>
      </p:sp>
      <p:sp>
        <p:nvSpPr>
          <p:cNvPr id="24578" name="フッター プレースホルダ 2"/>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24579"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88D2DE4-2303-42A0-91EB-FB079AA28B48}" type="slidenum">
              <a:rPr lang="en-US" altLang="ja-JP"/>
              <a:pPr fontAlgn="base">
                <a:spcBef>
                  <a:spcPct val="0"/>
                </a:spcBef>
                <a:spcAft>
                  <a:spcPct val="0"/>
                </a:spcAft>
              </a:pPr>
              <a:t>4</a:t>
            </a:fld>
            <a:endParaRPr lang="en-US" altLang="ja-JP"/>
          </a:p>
        </p:txBody>
      </p:sp>
      <p:sp>
        <p:nvSpPr>
          <p:cNvPr id="5" name="タイトル 4"/>
          <p:cNvSpPr>
            <a:spLocks noGrp="1"/>
          </p:cNvSpPr>
          <p:nvPr>
            <p:ph type="title"/>
          </p:nvPr>
        </p:nvSpPr>
        <p:spPr/>
        <p:txBody>
          <a:bodyPr/>
          <a:lstStyle/>
          <a:p>
            <a:pPr fontAlgn="auto">
              <a:spcAft>
                <a:spcPts val="0"/>
              </a:spcAft>
              <a:defRPr/>
            </a:pPr>
            <a:r>
              <a:rPr lang="en-US" altLang="ja-JP" dirty="0" smtClean="0"/>
              <a:t>Solution for </a:t>
            </a:r>
            <a:r>
              <a:rPr lang="en-US" altLang="ja-JP" dirty="0" err="1" smtClean="0"/>
              <a:t>MPSoC</a:t>
            </a:r>
            <a:r>
              <a:rPr lang="en-US" altLang="ja-JP" dirty="0" smtClean="0"/>
              <a:t> </a:t>
            </a:r>
            <a:r>
              <a:rPr lang="en-US" altLang="ja-JP" dirty="0" err="1" smtClean="0"/>
              <a:t>evalution</a:t>
            </a:r>
            <a:endParaRPr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コンテンツ プレースホルダ 1"/>
          <p:cNvSpPr>
            <a:spLocks noGrp="1"/>
          </p:cNvSpPr>
          <p:nvPr>
            <p:ph idx="1"/>
          </p:nvPr>
        </p:nvSpPr>
        <p:spPr>
          <a:xfrm>
            <a:off x="457200" y="1481138"/>
            <a:ext cx="3757610" cy="4805382"/>
          </a:xfrm>
        </p:spPr>
        <p:txBody>
          <a:bodyPr>
            <a:normAutofit lnSpcReduction="10000"/>
          </a:bodyPr>
          <a:lstStyle/>
          <a:p>
            <a:r>
              <a:rPr lang="en-US" altLang="ja-JP" dirty="0" smtClean="0"/>
              <a:t>ASIPs, Buses, dedicated HWs</a:t>
            </a:r>
          </a:p>
          <a:p>
            <a:endParaRPr lang="en-US" altLang="ja-JP" dirty="0" smtClean="0"/>
          </a:p>
          <a:p>
            <a:r>
              <a:rPr lang="en-US" altLang="ja-JP" dirty="0" smtClean="0"/>
              <a:t>Dedicated HW</a:t>
            </a:r>
          </a:p>
          <a:p>
            <a:pPr lvl="1"/>
            <a:r>
              <a:rPr lang="en-US" altLang="ja-JP" dirty="0" smtClean="0"/>
              <a:t>Memory, Semaphore</a:t>
            </a:r>
          </a:p>
          <a:p>
            <a:pPr lvl="2"/>
            <a:r>
              <a:rPr lang="en-US" altLang="ja-JP" dirty="0" smtClean="0"/>
              <a:t>Communication</a:t>
            </a:r>
          </a:p>
          <a:p>
            <a:pPr lvl="2">
              <a:buFont typeface="Wingdings 2" pitchFamily="18" charset="2"/>
              <a:buNone/>
            </a:pPr>
            <a:r>
              <a:rPr lang="en-US" altLang="ja-JP" dirty="0" smtClean="0"/>
              <a:t>between ASIPs</a:t>
            </a:r>
          </a:p>
          <a:p>
            <a:pPr lvl="1"/>
            <a:r>
              <a:rPr lang="en-US" altLang="ja-JP" dirty="0" smtClean="0"/>
              <a:t>I/O Interface</a:t>
            </a:r>
          </a:p>
          <a:p>
            <a:pPr lvl="2"/>
            <a:r>
              <a:rPr lang="en-US" altLang="ja-JP" dirty="0" smtClean="0"/>
              <a:t>Communication </a:t>
            </a:r>
          </a:p>
          <a:p>
            <a:pPr lvl="2">
              <a:buFont typeface="Wingdings 2" pitchFamily="18" charset="2"/>
              <a:buNone/>
            </a:pPr>
            <a:r>
              <a:rPr lang="en-US" altLang="ja-JP" dirty="0" smtClean="0"/>
              <a:t>between input/output ports</a:t>
            </a:r>
          </a:p>
          <a:p>
            <a:pPr lvl="1"/>
            <a:r>
              <a:rPr lang="en-US" altLang="ja-JP" dirty="0" smtClean="0"/>
              <a:t>Special HWs</a:t>
            </a:r>
          </a:p>
          <a:p>
            <a:endParaRPr lang="en-US" altLang="ja-JP" dirty="0" smtClean="0"/>
          </a:p>
          <a:p>
            <a:endParaRPr lang="en-US" altLang="ja-JP" dirty="0" smtClean="0"/>
          </a:p>
        </p:txBody>
      </p:sp>
      <p:sp>
        <p:nvSpPr>
          <p:cNvPr id="28674" name="フッター プレースホルダ 2"/>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dirty="0" err="1"/>
              <a:t>MPSoC</a:t>
            </a:r>
            <a:r>
              <a:rPr lang="en-US" altLang="ja-JP" dirty="0"/>
              <a:t> 2009</a:t>
            </a:r>
          </a:p>
        </p:txBody>
      </p:sp>
      <p:sp>
        <p:nvSpPr>
          <p:cNvPr id="28675" name="スライド番号プレースホルダ 3"/>
          <p:cNvSpPr>
            <a:spLocks noGrp="1"/>
          </p:cNvSpPr>
          <p:nvPr>
            <p:ph type="sldNum" sz="quarter" idx="11"/>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0E6EDC3-E0DC-4DE5-AF2F-F4F4BB001E50}" type="slidenum">
              <a:rPr lang="en-US" altLang="ja-JP"/>
              <a:pPr fontAlgn="base">
                <a:spcBef>
                  <a:spcPct val="0"/>
                </a:spcBef>
                <a:spcAft>
                  <a:spcPct val="0"/>
                </a:spcAft>
              </a:pPr>
              <a:t>5</a:t>
            </a:fld>
            <a:endParaRPr lang="en-US" altLang="ja-JP" dirty="0"/>
          </a:p>
        </p:txBody>
      </p:sp>
      <p:sp>
        <p:nvSpPr>
          <p:cNvPr id="5" name="タイトル 4"/>
          <p:cNvSpPr>
            <a:spLocks noGrp="1"/>
          </p:cNvSpPr>
          <p:nvPr>
            <p:ph type="title"/>
          </p:nvPr>
        </p:nvSpPr>
        <p:spPr/>
        <p:txBody>
          <a:bodyPr/>
          <a:lstStyle/>
          <a:p>
            <a:pPr fontAlgn="auto">
              <a:spcAft>
                <a:spcPts val="0"/>
              </a:spcAft>
              <a:defRPr/>
            </a:pPr>
            <a:r>
              <a:rPr lang="en-US" altLang="ja-JP" dirty="0" smtClean="0"/>
              <a:t>Architecture model of </a:t>
            </a:r>
            <a:r>
              <a:rPr lang="en-US" altLang="ja-JP" dirty="0" err="1" smtClean="0"/>
              <a:t>SoC</a:t>
            </a:r>
            <a:endParaRPr lang="ja-JP" altLang="en-US" dirty="0"/>
          </a:p>
        </p:txBody>
      </p:sp>
      <p:grpSp>
        <p:nvGrpSpPr>
          <p:cNvPr id="28677" name="Group 3"/>
          <p:cNvGrpSpPr>
            <a:grpSpLocks/>
          </p:cNvGrpSpPr>
          <p:nvPr/>
        </p:nvGrpSpPr>
        <p:grpSpPr bwMode="auto">
          <a:xfrm>
            <a:off x="4164013" y="2428875"/>
            <a:ext cx="4765675" cy="3059113"/>
            <a:chOff x="3402" y="2041"/>
            <a:chExt cx="2530" cy="1767"/>
          </a:xfrm>
        </p:grpSpPr>
        <p:sp>
          <p:nvSpPr>
            <p:cNvPr id="7" name="Line 4"/>
            <p:cNvSpPr>
              <a:spLocks noChangeShapeType="1"/>
            </p:cNvSpPr>
            <p:nvPr/>
          </p:nvSpPr>
          <p:spPr bwMode="auto">
            <a:xfrm>
              <a:off x="3402" y="2608"/>
              <a:ext cx="2494" cy="1"/>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8" name="Line 5"/>
            <p:cNvSpPr>
              <a:spLocks noChangeShapeType="1"/>
            </p:cNvSpPr>
            <p:nvPr/>
          </p:nvSpPr>
          <p:spPr bwMode="auto">
            <a:xfrm>
              <a:off x="3402" y="3515"/>
              <a:ext cx="2494" cy="2"/>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9" name="Line 6"/>
            <p:cNvSpPr>
              <a:spLocks noChangeShapeType="1"/>
            </p:cNvSpPr>
            <p:nvPr/>
          </p:nvSpPr>
          <p:spPr bwMode="auto">
            <a:xfrm flipV="1">
              <a:off x="4649" y="2494"/>
              <a:ext cx="1" cy="115"/>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10" name="Rectangle 7"/>
            <p:cNvSpPr>
              <a:spLocks noChangeArrowheads="1"/>
            </p:cNvSpPr>
            <p:nvPr/>
          </p:nvSpPr>
          <p:spPr bwMode="auto">
            <a:xfrm>
              <a:off x="4123" y="2866"/>
              <a:ext cx="603" cy="536"/>
            </a:xfrm>
            <a:prstGeom prst="rect">
              <a:avLst/>
            </a:prstGeom>
            <a:solidFill>
              <a:srgbClr val="CCFFFF"/>
            </a:solidFill>
            <a:ln w="9525">
              <a:solidFill>
                <a:srgbClr val="000000"/>
              </a:solidFill>
              <a:round/>
              <a:headEnd/>
              <a:tailEnd/>
            </a:ln>
            <a:effectLst/>
          </p:spPr>
          <p:txBody>
            <a:bodyPr wrap="none" lIns="90000" tIns="45000" rIns="90000" bIns="45000" anchor="ctr"/>
            <a:lstStyle/>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Memory</a:t>
              </a:r>
            </a:p>
          </p:txBody>
        </p:sp>
        <p:sp>
          <p:nvSpPr>
            <p:cNvPr id="11" name="Line 8"/>
            <p:cNvSpPr>
              <a:spLocks noChangeShapeType="1"/>
            </p:cNvSpPr>
            <p:nvPr/>
          </p:nvSpPr>
          <p:spPr bwMode="auto">
            <a:xfrm>
              <a:off x="5556" y="2494"/>
              <a:ext cx="1" cy="113"/>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12" name="Rectangle 9"/>
            <p:cNvSpPr>
              <a:spLocks noChangeArrowheads="1"/>
            </p:cNvSpPr>
            <p:nvPr/>
          </p:nvSpPr>
          <p:spPr bwMode="auto">
            <a:xfrm>
              <a:off x="4762" y="2948"/>
              <a:ext cx="227" cy="227"/>
            </a:xfrm>
            <a:prstGeom prst="rect">
              <a:avLst/>
            </a:prstGeom>
            <a:solidFill>
              <a:srgbClr val="FFFFFF"/>
            </a:solidFill>
            <a:ln w="9525">
              <a:solidFill>
                <a:srgbClr val="000000"/>
              </a:solidFill>
              <a:round/>
              <a:headEnd/>
              <a:tailEnd/>
            </a:ln>
            <a:effectLst/>
          </p:spPr>
          <p:txBody>
            <a:bodyPr wrap="none" anchor="ctr"/>
            <a:lstStyle/>
            <a:p>
              <a:pPr fontAlgn="auto">
                <a:spcBef>
                  <a:spcPts val="0"/>
                </a:spcBef>
                <a:spcAft>
                  <a:spcPts val="0"/>
                </a:spcAft>
                <a:defRPr/>
              </a:pPr>
              <a:endParaRPr kumimoji="0" lang="ja-JP" altLang="en-US">
                <a:latin typeface="+mj-lt"/>
                <a:ea typeface="+mn-ea"/>
              </a:endParaRPr>
            </a:p>
          </p:txBody>
        </p:sp>
        <p:sp>
          <p:nvSpPr>
            <p:cNvPr id="13" name="Rectangle 10"/>
            <p:cNvSpPr>
              <a:spLocks noChangeArrowheads="1"/>
            </p:cNvSpPr>
            <p:nvPr/>
          </p:nvSpPr>
          <p:spPr bwMode="auto">
            <a:xfrm>
              <a:off x="4198" y="2041"/>
              <a:ext cx="899" cy="454"/>
            </a:xfrm>
            <a:prstGeom prst="rect">
              <a:avLst/>
            </a:prstGeom>
            <a:solidFill>
              <a:srgbClr val="CCFFFF"/>
            </a:solidFill>
            <a:ln w="9525">
              <a:solidFill>
                <a:srgbClr val="000000"/>
              </a:solidFill>
              <a:round/>
              <a:headEnd/>
              <a:tailEnd/>
            </a:ln>
            <a:effectLst/>
          </p:spPr>
          <p:txBody>
            <a:bodyPr wrap="none" lIns="90000" tIns="45000" rIns="90000" bIns="45000" anchor="ctr"/>
            <a:lstStyle/>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Semaphore</a:t>
              </a:r>
            </a:p>
          </p:txBody>
        </p:sp>
        <p:sp>
          <p:nvSpPr>
            <p:cNvPr id="14" name="Line 11"/>
            <p:cNvSpPr>
              <a:spLocks noChangeShapeType="1"/>
            </p:cNvSpPr>
            <p:nvPr/>
          </p:nvSpPr>
          <p:spPr bwMode="auto">
            <a:xfrm flipV="1">
              <a:off x="4876" y="2607"/>
              <a:ext cx="1" cy="342"/>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15" name="Line 12"/>
            <p:cNvSpPr>
              <a:spLocks noChangeShapeType="1"/>
            </p:cNvSpPr>
            <p:nvPr/>
          </p:nvSpPr>
          <p:spPr bwMode="auto">
            <a:xfrm>
              <a:off x="4876" y="3175"/>
              <a:ext cx="1" cy="339"/>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16" name="Line 13"/>
            <p:cNvSpPr>
              <a:spLocks noChangeShapeType="1"/>
            </p:cNvSpPr>
            <p:nvPr/>
          </p:nvSpPr>
          <p:spPr bwMode="auto">
            <a:xfrm>
              <a:off x="5556" y="3402"/>
              <a:ext cx="1" cy="113"/>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17" name="Text Box 14"/>
            <p:cNvSpPr txBox="1">
              <a:spLocks noChangeArrowheads="1"/>
            </p:cNvSpPr>
            <p:nvPr/>
          </p:nvSpPr>
          <p:spPr bwMode="auto">
            <a:xfrm>
              <a:off x="5313" y="2589"/>
              <a:ext cx="619" cy="293"/>
            </a:xfrm>
            <a:prstGeom prst="rect">
              <a:avLst/>
            </a:prstGeom>
            <a:noFill/>
            <a:ln w="9525">
              <a:noFill/>
              <a:round/>
              <a:headEnd/>
              <a:tailEnd/>
            </a:ln>
            <a:effectLst/>
          </p:spPr>
          <p:txBody>
            <a:bodyPr wrap="none" lIns="90000" tIns="45000" rIns="90000" bIns="45000"/>
            <a:lstStyle/>
            <a:p>
              <a:pP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Bus A</a:t>
              </a:r>
            </a:p>
          </p:txBody>
        </p:sp>
        <p:sp>
          <p:nvSpPr>
            <p:cNvPr id="18" name="Text Box 15"/>
            <p:cNvSpPr txBox="1">
              <a:spLocks noChangeArrowheads="1"/>
            </p:cNvSpPr>
            <p:nvPr/>
          </p:nvSpPr>
          <p:spPr bwMode="auto">
            <a:xfrm>
              <a:off x="5313" y="3515"/>
              <a:ext cx="619" cy="293"/>
            </a:xfrm>
            <a:prstGeom prst="rect">
              <a:avLst/>
            </a:prstGeom>
            <a:noFill/>
            <a:ln w="9525">
              <a:noFill/>
              <a:round/>
              <a:headEnd/>
              <a:tailEnd/>
            </a:ln>
            <a:effectLst/>
          </p:spPr>
          <p:txBody>
            <a:bodyPr wrap="none" lIns="90000" tIns="45000" rIns="90000" bIns="45000"/>
            <a:lstStyle/>
            <a:p>
              <a:pP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Bus B</a:t>
              </a:r>
            </a:p>
          </p:txBody>
        </p:sp>
        <p:sp>
          <p:nvSpPr>
            <p:cNvPr id="19" name="Rectangle 16"/>
            <p:cNvSpPr>
              <a:spLocks noChangeArrowheads="1"/>
            </p:cNvSpPr>
            <p:nvPr/>
          </p:nvSpPr>
          <p:spPr bwMode="auto">
            <a:xfrm>
              <a:off x="3402" y="2041"/>
              <a:ext cx="698" cy="454"/>
            </a:xfrm>
            <a:prstGeom prst="rect">
              <a:avLst/>
            </a:prstGeom>
            <a:solidFill>
              <a:srgbClr val="FFFF99"/>
            </a:solidFill>
            <a:ln w="9525">
              <a:solidFill>
                <a:srgbClr val="000000"/>
              </a:solidFill>
              <a:round/>
              <a:headEnd/>
              <a:tailEnd/>
            </a:ln>
            <a:effectLst/>
          </p:spPr>
          <p:txBody>
            <a:bodyPr wrap="none" lIns="90000" tIns="45000" rIns="90000" bIns="45000" anchor="ctr"/>
            <a:lstStyle/>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ASIP1</a:t>
              </a:r>
            </a:p>
          </p:txBody>
        </p:sp>
        <p:sp>
          <p:nvSpPr>
            <p:cNvPr id="20" name="Line 17"/>
            <p:cNvSpPr>
              <a:spLocks noChangeShapeType="1"/>
            </p:cNvSpPr>
            <p:nvPr/>
          </p:nvSpPr>
          <p:spPr bwMode="auto">
            <a:xfrm flipV="1">
              <a:off x="3628" y="2494"/>
              <a:ext cx="1" cy="115"/>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21" name="Rectangle 18"/>
            <p:cNvSpPr>
              <a:spLocks noChangeArrowheads="1"/>
            </p:cNvSpPr>
            <p:nvPr/>
          </p:nvSpPr>
          <p:spPr bwMode="auto">
            <a:xfrm>
              <a:off x="3402" y="2948"/>
              <a:ext cx="653" cy="454"/>
            </a:xfrm>
            <a:prstGeom prst="rect">
              <a:avLst/>
            </a:prstGeom>
            <a:solidFill>
              <a:srgbClr val="FFFF99"/>
            </a:solidFill>
            <a:ln w="9525">
              <a:solidFill>
                <a:srgbClr val="000000"/>
              </a:solidFill>
              <a:round/>
              <a:headEnd/>
              <a:tailEnd/>
            </a:ln>
            <a:effectLst/>
          </p:spPr>
          <p:txBody>
            <a:bodyPr wrap="none" lIns="90000" tIns="45000" rIns="90000" bIns="45000" anchor="ctr"/>
            <a:lstStyle/>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ASIP2</a:t>
              </a:r>
            </a:p>
          </p:txBody>
        </p:sp>
        <p:sp>
          <p:nvSpPr>
            <p:cNvPr id="22" name="Line 19"/>
            <p:cNvSpPr>
              <a:spLocks noChangeShapeType="1"/>
            </p:cNvSpPr>
            <p:nvPr/>
          </p:nvSpPr>
          <p:spPr bwMode="auto">
            <a:xfrm>
              <a:off x="3628" y="3402"/>
              <a:ext cx="1" cy="113"/>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23" name="Rectangle 20"/>
            <p:cNvSpPr>
              <a:spLocks noChangeArrowheads="1"/>
            </p:cNvSpPr>
            <p:nvPr/>
          </p:nvSpPr>
          <p:spPr bwMode="auto">
            <a:xfrm>
              <a:off x="5216" y="2041"/>
              <a:ext cx="681" cy="454"/>
            </a:xfrm>
            <a:prstGeom prst="rect">
              <a:avLst/>
            </a:prstGeom>
            <a:solidFill>
              <a:srgbClr val="3DEB3D"/>
            </a:solidFill>
            <a:ln w="9525">
              <a:solidFill>
                <a:srgbClr val="000000"/>
              </a:solidFill>
              <a:round/>
              <a:headEnd/>
              <a:tailEnd/>
            </a:ln>
            <a:effectLst/>
          </p:spPr>
          <p:txBody>
            <a:bodyPr wrap="none" lIns="90000" tIns="45000" rIns="90000" bIns="45000" anchor="ctr"/>
            <a:lstStyle/>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IO</a:t>
              </a:r>
            </a:p>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I/F</a:t>
              </a:r>
            </a:p>
          </p:txBody>
        </p:sp>
        <p:sp>
          <p:nvSpPr>
            <p:cNvPr id="24" name="Line 21"/>
            <p:cNvSpPr>
              <a:spLocks noChangeShapeType="1"/>
            </p:cNvSpPr>
            <p:nvPr/>
          </p:nvSpPr>
          <p:spPr bwMode="auto">
            <a:xfrm flipV="1">
              <a:off x="4309" y="3401"/>
              <a:ext cx="1" cy="116"/>
            </a:xfrm>
            <a:prstGeom prst="line">
              <a:avLst/>
            </a:prstGeom>
            <a:noFill/>
            <a:ln w="72000">
              <a:solidFill>
                <a:srgbClr val="000000"/>
              </a:solidFill>
              <a:round/>
              <a:headEnd/>
              <a:tailEnd/>
            </a:ln>
            <a:effectLst/>
          </p:spPr>
          <p:txBody>
            <a:bodyPr/>
            <a:lstStyle/>
            <a:p>
              <a:pPr fontAlgn="auto">
                <a:spcBef>
                  <a:spcPts val="0"/>
                </a:spcBef>
                <a:spcAft>
                  <a:spcPts val="0"/>
                </a:spcAft>
                <a:defRPr/>
              </a:pPr>
              <a:endParaRPr kumimoji="0" lang="ja-JP" altLang="en-US">
                <a:latin typeface="+mj-lt"/>
                <a:ea typeface="+mn-ea"/>
              </a:endParaRPr>
            </a:p>
          </p:txBody>
        </p:sp>
        <p:sp>
          <p:nvSpPr>
            <p:cNvPr id="25" name="Rectangle 22"/>
            <p:cNvSpPr>
              <a:spLocks noChangeArrowheads="1"/>
            </p:cNvSpPr>
            <p:nvPr/>
          </p:nvSpPr>
          <p:spPr bwMode="auto">
            <a:xfrm>
              <a:off x="5028" y="2866"/>
              <a:ext cx="904" cy="536"/>
            </a:xfrm>
            <a:prstGeom prst="rect">
              <a:avLst/>
            </a:prstGeom>
            <a:solidFill>
              <a:srgbClr val="00DCFF"/>
            </a:solidFill>
            <a:ln w="9525">
              <a:solidFill>
                <a:srgbClr val="000000"/>
              </a:solidFill>
              <a:round/>
              <a:headEnd/>
              <a:tailEnd/>
            </a:ln>
            <a:effectLst/>
          </p:spPr>
          <p:txBody>
            <a:bodyPr wrap="none" lIns="90000" tIns="45000" rIns="90000" bIns="45000" anchor="ctr"/>
            <a:lstStyle/>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Special</a:t>
              </a:r>
            </a:p>
            <a:p>
              <a:pPr algn="ctr" fontAlgn="auto">
                <a:spcBef>
                  <a:spcPts val="0"/>
                </a:spcBef>
                <a:spcAft>
                  <a:spcPts val="0"/>
                </a:spcAft>
                <a:tabLst>
                  <a:tab pos="723900" algn="l"/>
                </a:tabLst>
                <a:defRPr/>
              </a:pPr>
              <a:r>
                <a:rPr kumimoji="0" lang="en-GB" sz="2000" dirty="0">
                  <a:solidFill>
                    <a:srgbClr val="000000"/>
                  </a:solidFill>
                  <a:latin typeface="+mj-lt"/>
                  <a:ea typeface="IPAゴシック" pitchFamily="33" charset="0"/>
                  <a:cs typeface="IPAゴシック" pitchFamily="33" charset="0"/>
                </a:rPr>
                <a:t>HW</a:t>
              </a:r>
            </a:p>
          </p:txBody>
        </p:sp>
      </p:grpSp>
      <p:sp>
        <p:nvSpPr>
          <p:cNvPr id="26" name="Text Box 24"/>
          <p:cNvSpPr txBox="1">
            <a:spLocks noChangeArrowheads="1"/>
          </p:cNvSpPr>
          <p:nvPr/>
        </p:nvSpPr>
        <p:spPr bwMode="auto">
          <a:xfrm>
            <a:off x="5000625" y="5286375"/>
            <a:ext cx="3597275" cy="500063"/>
          </a:xfrm>
          <a:prstGeom prst="rect">
            <a:avLst/>
          </a:prstGeom>
          <a:noFill/>
          <a:ln w="9525">
            <a:noFill/>
            <a:round/>
            <a:headEnd/>
            <a:tailEnd/>
          </a:ln>
          <a:effectLst/>
        </p:spPr>
        <p:txBody>
          <a:bodyPr wrap="none" lIns="90000" tIns="45000" rIns="90000" bIns="45000"/>
          <a:lstStyle/>
          <a:p>
            <a:pPr fontAlgn="auto">
              <a:spcBef>
                <a:spcPts val="0"/>
              </a:spcBef>
              <a:spcAft>
                <a:spcPts val="0"/>
              </a:spcAft>
              <a:tabLst>
                <a:tab pos="723900" algn="l"/>
                <a:tab pos="1447800" algn="l"/>
                <a:tab pos="2171700" algn="l"/>
                <a:tab pos="2895600" algn="l"/>
              </a:tabLst>
              <a:defRPr/>
            </a:pPr>
            <a:r>
              <a:rPr kumimoji="0" lang="en-GB" sz="2400" dirty="0">
                <a:solidFill>
                  <a:srgbClr val="000000"/>
                </a:solidFill>
                <a:latin typeface="+mj-lt"/>
                <a:ea typeface="IPAゴシック" pitchFamily="33" charset="0"/>
                <a:cs typeface="IPAゴシック" pitchFamily="33" charset="0"/>
              </a:rPr>
              <a:t>Example of </a:t>
            </a:r>
            <a:r>
              <a:rPr kumimoji="0" lang="en-GB" sz="2400" dirty="0" err="1">
                <a:solidFill>
                  <a:srgbClr val="000000"/>
                </a:solidFill>
                <a:latin typeface="+mj-lt"/>
                <a:ea typeface="IPAゴシック" pitchFamily="33" charset="0"/>
                <a:cs typeface="IPAゴシック" pitchFamily="33" charset="0"/>
              </a:rPr>
              <a:t>SoC</a:t>
            </a:r>
            <a:endParaRPr kumimoji="0" lang="en-GB" sz="2400" dirty="0">
              <a:solidFill>
                <a:srgbClr val="000000"/>
              </a:solidFill>
              <a:latin typeface="+mj-lt"/>
              <a:ea typeface="IPAゴシック" pitchFamily="33" charset="0"/>
              <a:cs typeface="IPAゴシック" pitchFamily="33"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pPr fontAlgn="auto">
              <a:spcAft>
                <a:spcPts val="0"/>
              </a:spcAft>
              <a:defRPr/>
            </a:pPr>
            <a:r>
              <a:rPr lang="en-US" altLang="ja-JP" dirty="0" err="1" smtClean="0"/>
              <a:t>MPSoC</a:t>
            </a:r>
            <a:r>
              <a:rPr lang="en-US" altLang="ja-JP" dirty="0" smtClean="0"/>
              <a:t> Evaluation </a:t>
            </a:r>
            <a:r>
              <a:rPr lang="en-US" altLang="ja-JP" dirty="0" smtClean="0"/>
              <a:t>Flow</a:t>
            </a:r>
            <a:endParaRPr lang="ja-JP" altLang="en-US" dirty="0"/>
          </a:p>
        </p:txBody>
      </p:sp>
      <p:sp>
        <p:nvSpPr>
          <p:cNvPr id="30724" name="Rectangle 2"/>
          <p:cNvSpPr>
            <a:spLocks noChangeArrowheads="1"/>
          </p:cNvSpPr>
          <p:nvPr/>
        </p:nvSpPr>
        <p:spPr bwMode="auto">
          <a:xfrm>
            <a:off x="6000760" y="2325672"/>
            <a:ext cx="2819391" cy="509587"/>
          </a:xfrm>
          <a:prstGeom prst="rect">
            <a:avLst/>
          </a:prstGeom>
          <a:solidFill>
            <a:srgbClr val="FFFF99"/>
          </a:solidFill>
          <a:ln w="9525">
            <a:solidFill>
              <a:srgbClr val="000000"/>
            </a:solidFill>
            <a:round/>
            <a:headEnd/>
            <a:tailEnd/>
          </a:ln>
        </p:spPr>
        <p:txBody>
          <a:bodyPr wrap="none" lIns="90000" tIns="45000" rIns="90000" bIns="45000" anchor="ctr"/>
          <a:lstStyle/>
          <a:p>
            <a:pPr algn="ctr">
              <a:tabLst>
                <a:tab pos="723900" algn="l"/>
                <a:tab pos="1447800" algn="l"/>
                <a:tab pos="2171700" algn="l"/>
              </a:tabLst>
            </a:pPr>
            <a:r>
              <a:rPr kumimoji="0" lang="en-GB" altLang="ja-JP" sz="2000" dirty="0" smtClean="0">
                <a:solidFill>
                  <a:srgbClr val="000000"/>
                </a:solidFill>
                <a:latin typeface="Lucida Sans Unicode" pitchFamily="34" charset="0"/>
                <a:ea typeface="IPAゴシック"/>
                <a:cs typeface="IPAゴシック"/>
              </a:rPr>
              <a:t>Processor </a:t>
            </a:r>
            <a:r>
              <a:rPr kumimoji="0" lang="en-GB" altLang="ja-JP" sz="2000" dirty="0">
                <a:solidFill>
                  <a:srgbClr val="000000"/>
                </a:solidFill>
                <a:latin typeface="Lucida Sans Unicode" pitchFamily="34" charset="0"/>
                <a:ea typeface="IPAゴシック"/>
                <a:cs typeface="IPAゴシック"/>
              </a:rPr>
              <a:t>specification</a:t>
            </a:r>
          </a:p>
        </p:txBody>
      </p:sp>
      <p:sp>
        <p:nvSpPr>
          <p:cNvPr id="30725" name="AutoShape 3"/>
          <p:cNvSpPr>
            <a:spLocks noChangeArrowheads="1"/>
          </p:cNvSpPr>
          <p:nvPr/>
        </p:nvSpPr>
        <p:spPr bwMode="auto">
          <a:xfrm>
            <a:off x="6429388" y="3357562"/>
            <a:ext cx="1979612" cy="539750"/>
          </a:xfrm>
          <a:prstGeom prst="roundRect">
            <a:avLst>
              <a:gd name="adj" fmla="val 25134"/>
            </a:avLst>
          </a:prstGeom>
          <a:solidFill>
            <a:srgbClr val="FF9966"/>
          </a:solidFill>
          <a:ln w="9525">
            <a:solidFill>
              <a:srgbClr val="000000"/>
            </a:solidFill>
            <a:round/>
            <a:headEnd/>
            <a:tailEnd/>
          </a:ln>
        </p:spPr>
        <p:txBody>
          <a:bodyPr wrap="none" lIns="90000" tIns="45000" rIns="90000" bIns="45000" anchor="ctr"/>
          <a:lstStyle/>
          <a:p>
            <a:pPr algn="ctr">
              <a:tabLst>
                <a:tab pos="723900" algn="l"/>
                <a:tab pos="1447800" algn="l"/>
              </a:tabLst>
            </a:pPr>
            <a:r>
              <a:rPr kumimoji="0" lang="en-GB" altLang="ja-JP" sz="2000" dirty="0">
                <a:solidFill>
                  <a:srgbClr val="000000"/>
                </a:solidFill>
                <a:latin typeface="Lucida Sans Unicode" pitchFamily="34" charset="0"/>
                <a:ea typeface="IPAゴシック"/>
                <a:cs typeface="IPAゴシック"/>
              </a:rPr>
              <a:t>ASIP design</a:t>
            </a:r>
          </a:p>
        </p:txBody>
      </p:sp>
      <p:cxnSp>
        <p:nvCxnSpPr>
          <p:cNvPr id="30726" name="AutoShape 4"/>
          <p:cNvCxnSpPr>
            <a:cxnSpLocks noChangeShapeType="1"/>
            <a:stCxn id="30724" idx="2"/>
            <a:endCxn id="30725" idx="0"/>
          </p:cNvCxnSpPr>
          <p:nvPr/>
        </p:nvCxnSpPr>
        <p:spPr bwMode="auto">
          <a:xfrm rot="16200000" flipH="1">
            <a:off x="7153674" y="3092041"/>
            <a:ext cx="522303" cy="8738"/>
          </a:xfrm>
          <a:prstGeom prst="straightConnector1">
            <a:avLst/>
          </a:prstGeom>
          <a:noFill/>
          <a:ln w="9525">
            <a:solidFill>
              <a:srgbClr val="000000"/>
            </a:solidFill>
            <a:round/>
            <a:headEnd/>
            <a:tailEnd type="triangle" w="med" len="med"/>
          </a:ln>
        </p:spPr>
      </p:cxnSp>
      <p:cxnSp>
        <p:nvCxnSpPr>
          <p:cNvPr id="30727" name="AutoShape 5"/>
          <p:cNvCxnSpPr>
            <a:cxnSpLocks noChangeShapeType="1"/>
            <a:stCxn id="30725" idx="2"/>
            <a:endCxn id="30731" idx="0"/>
          </p:cNvCxnSpPr>
          <p:nvPr/>
        </p:nvCxnSpPr>
        <p:spPr bwMode="auto">
          <a:xfrm rot="5400000">
            <a:off x="7224722" y="4091784"/>
            <a:ext cx="388944" cy="1588"/>
          </a:xfrm>
          <a:prstGeom prst="straightConnector1">
            <a:avLst/>
          </a:prstGeom>
          <a:noFill/>
          <a:ln w="9525">
            <a:solidFill>
              <a:srgbClr val="000000"/>
            </a:solidFill>
            <a:round/>
            <a:headEnd/>
            <a:tailEnd type="triangle" w="med" len="med"/>
          </a:ln>
        </p:spPr>
      </p:cxnSp>
      <p:sp>
        <p:nvSpPr>
          <p:cNvPr id="30728" name="Rectangle 6"/>
          <p:cNvSpPr>
            <a:spLocks noChangeArrowheads="1"/>
          </p:cNvSpPr>
          <p:nvPr/>
        </p:nvSpPr>
        <p:spPr bwMode="auto">
          <a:xfrm>
            <a:off x="179388" y="5535597"/>
            <a:ext cx="5040312" cy="539750"/>
          </a:xfrm>
          <a:prstGeom prst="rect">
            <a:avLst/>
          </a:prstGeom>
          <a:solidFill>
            <a:srgbClr val="FFFF99"/>
          </a:solidFill>
          <a:ln w="9525">
            <a:solidFill>
              <a:srgbClr val="000000"/>
            </a:solidFill>
            <a:round/>
            <a:headEnd/>
            <a:tailEnd/>
          </a:ln>
        </p:spPr>
        <p:txBody>
          <a:bodyPr wrap="none" lIns="90000" tIns="45000" rIns="90000" bIns="45000" anchor="ctr"/>
          <a:lstStyle/>
          <a:p>
            <a:pPr algn="ctr">
              <a:tabLst>
                <a:tab pos="723900" algn="l"/>
                <a:tab pos="1447800" algn="l"/>
                <a:tab pos="2171700" algn="l"/>
                <a:tab pos="2895600" algn="l"/>
                <a:tab pos="3619500" algn="l"/>
                <a:tab pos="4343400" algn="l"/>
              </a:tabLst>
            </a:pPr>
            <a:r>
              <a:rPr kumimoji="0" lang="en-GB" altLang="ja-JP" sz="2000">
                <a:solidFill>
                  <a:srgbClr val="000000"/>
                </a:solidFill>
                <a:latin typeface="Lucida Sans Unicode" pitchFamily="34" charset="0"/>
                <a:ea typeface="IPAゴシック"/>
                <a:cs typeface="IPAゴシック"/>
              </a:rPr>
              <a:t>Simulations</a:t>
            </a:r>
          </a:p>
        </p:txBody>
      </p:sp>
      <p:sp>
        <p:nvSpPr>
          <p:cNvPr id="30729" name="AutoShape 7"/>
          <p:cNvSpPr>
            <a:spLocks noChangeArrowheads="1"/>
          </p:cNvSpPr>
          <p:nvPr/>
        </p:nvSpPr>
        <p:spPr bwMode="auto">
          <a:xfrm>
            <a:off x="142875" y="1222359"/>
            <a:ext cx="2071688" cy="720725"/>
          </a:xfrm>
          <a:prstGeom prst="foldedCorner">
            <a:avLst>
              <a:gd name="adj" fmla="val 22380"/>
            </a:avLst>
          </a:prstGeom>
          <a:solidFill>
            <a:srgbClr val="E6E6FF"/>
          </a:solidFill>
          <a:ln w="9525">
            <a:solidFill>
              <a:srgbClr val="000000"/>
            </a:solidFill>
            <a:round/>
            <a:headEnd/>
            <a:tailEnd/>
          </a:ln>
        </p:spPr>
        <p:txBody>
          <a:bodyPr wrap="none" lIns="90000" tIns="45000" rIns="90000" bIns="45000" anchor="ctr"/>
          <a:lstStyle/>
          <a:p>
            <a:pPr algn="ctr">
              <a:tabLst>
                <a:tab pos="723900" algn="l"/>
                <a:tab pos="1447800" algn="l"/>
              </a:tabLst>
            </a:pPr>
            <a:r>
              <a:rPr kumimoji="0" lang="en-GB" altLang="ja-JP" sz="2000">
                <a:solidFill>
                  <a:srgbClr val="000000"/>
                </a:solidFill>
                <a:latin typeface="Lucida Sans Unicode" pitchFamily="34" charset="0"/>
                <a:ea typeface="IPAゴシック"/>
                <a:cs typeface="IPAゴシック"/>
              </a:rPr>
              <a:t>System</a:t>
            </a:r>
          </a:p>
          <a:p>
            <a:pPr algn="ctr">
              <a:tabLst>
                <a:tab pos="723900" algn="l"/>
                <a:tab pos="1447800" algn="l"/>
              </a:tabLst>
            </a:pPr>
            <a:r>
              <a:rPr kumimoji="0" lang="en-GB" altLang="ja-JP" sz="2000">
                <a:solidFill>
                  <a:srgbClr val="000000"/>
                </a:solidFill>
                <a:latin typeface="Lucida Sans Unicode" pitchFamily="34" charset="0"/>
                <a:ea typeface="IPAゴシック"/>
                <a:cs typeface="IPAゴシック"/>
              </a:rPr>
              <a:t>specification</a:t>
            </a:r>
          </a:p>
        </p:txBody>
      </p:sp>
      <p:sp>
        <p:nvSpPr>
          <p:cNvPr id="30730" name="AutoShape 8"/>
          <p:cNvSpPr>
            <a:spLocks noChangeArrowheads="1"/>
          </p:cNvSpPr>
          <p:nvPr/>
        </p:nvSpPr>
        <p:spPr bwMode="auto">
          <a:xfrm>
            <a:off x="142875" y="2303447"/>
            <a:ext cx="2071688" cy="720725"/>
          </a:xfrm>
          <a:prstGeom prst="foldedCorner">
            <a:avLst>
              <a:gd name="adj" fmla="val 12500"/>
            </a:avLst>
          </a:prstGeom>
          <a:solidFill>
            <a:srgbClr val="E6E6FF"/>
          </a:solidFill>
          <a:ln w="9525">
            <a:solidFill>
              <a:srgbClr val="000000"/>
            </a:solidFill>
            <a:round/>
            <a:headEnd/>
            <a:tailEnd/>
          </a:ln>
        </p:spPr>
        <p:txBody>
          <a:bodyPr wrap="none" lIns="90000" tIns="45000" rIns="90000" bIns="45000" anchor="ctr"/>
          <a:lstStyle/>
          <a:p>
            <a:pPr algn="ctr">
              <a:tabLst>
                <a:tab pos="723900" algn="l"/>
                <a:tab pos="1447800" algn="l"/>
              </a:tabLst>
            </a:pPr>
            <a:r>
              <a:rPr kumimoji="0" lang="en-GB" altLang="ja-JP" sz="2000" dirty="0" err="1">
                <a:solidFill>
                  <a:srgbClr val="000000"/>
                </a:solidFill>
                <a:latin typeface="Lucida Sans Unicode" pitchFamily="34" charset="0"/>
                <a:ea typeface="IPAゴシック"/>
                <a:cs typeface="IPAゴシック"/>
              </a:rPr>
              <a:t>SystemC</a:t>
            </a:r>
            <a:r>
              <a:rPr kumimoji="0" lang="en-GB" altLang="ja-JP" sz="2000" dirty="0">
                <a:solidFill>
                  <a:srgbClr val="000000"/>
                </a:solidFill>
                <a:latin typeface="Lucida Sans Unicode" pitchFamily="34" charset="0"/>
                <a:ea typeface="IPAゴシック"/>
                <a:cs typeface="IPAゴシック"/>
              </a:rPr>
              <a:t> </a:t>
            </a:r>
            <a:r>
              <a:rPr kumimoji="0" lang="en-GB" altLang="ja-JP" sz="2000" dirty="0" err="1">
                <a:solidFill>
                  <a:srgbClr val="000000"/>
                </a:solidFill>
                <a:latin typeface="Lucida Sans Unicode" pitchFamily="34" charset="0"/>
                <a:ea typeface="IPAゴシック"/>
                <a:cs typeface="IPAゴシック"/>
              </a:rPr>
              <a:t>desc</a:t>
            </a:r>
            <a:r>
              <a:rPr kumimoji="0" lang="en-GB" altLang="ja-JP" sz="2000" dirty="0">
                <a:solidFill>
                  <a:srgbClr val="000000"/>
                </a:solidFill>
                <a:latin typeface="Lucida Sans Unicode" pitchFamily="34" charset="0"/>
                <a:ea typeface="IPAゴシック"/>
                <a:cs typeface="IPAゴシック"/>
              </a:rPr>
              <a:t>.</a:t>
            </a:r>
          </a:p>
          <a:p>
            <a:pPr algn="ctr">
              <a:tabLst>
                <a:tab pos="723900" algn="l"/>
                <a:tab pos="1447800" algn="l"/>
              </a:tabLst>
            </a:pPr>
            <a:r>
              <a:rPr kumimoji="0" lang="en-GB" altLang="ja-JP" sz="2000" dirty="0">
                <a:solidFill>
                  <a:srgbClr val="000000"/>
                </a:solidFill>
                <a:latin typeface="Lucida Sans Unicode" pitchFamily="34" charset="0"/>
                <a:ea typeface="IPAゴシック"/>
                <a:cs typeface="IPAゴシック"/>
              </a:rPr>
              <a:t>of </a:t>
            </a:r>
            <a:r>
              <a:rPr kumimoji="0" lang="en-GB" altLang="ja-JP" sz="2000" dirty="0" smtClean="0">
                <a:solidFill>
                  <a:srgbClr val="000000"/>
                </a:solidFill>
                <a:latin typeface="Lucida Sans Unicode" pitchFamily="34" charset="0"/>
                <a:ea typeface="IPAゴシック"/>
                <a:cs typeface="IPAゴシック"/>
              </a:rPr>
              <a:t>dedicated </a:t>
            </a:r>
            <a:r>
              <a:rPr kumimoji="0" lang="en-GB" altLang="ja-JP" sz="2000" dirty="0">
                <a:solidFill>
                  <a:srgbClr val="000000"/>
                </a:solidFill>
                <a:latin typeface="Lucida Sans Unicode" pitchFamily="34" charset="0"/>
                <a:ea typeface="IPAゴシック"/>
                <a:cs typeface="IPAゴシック"/>
              </a:rPr>
              <a:t>HW</a:t>
            </a:r>
          </a:p>
        </p:txBody>
      </p:sp>
      <p:sp>
        <p:nvSpPr>
          <p:cNvPr id="30731" name="AutoShape 9"/>
          <p:cNvSpPr>
            <a:spLocks noChangeArrowheads="1"/>
          </p:cNvSpPr>
          <p:nvPr/>
        </p:nvSpPr>
        <p:spPr bwMode="auto">
          <a:xfrm>
            <a:off x="6429388" y="4286256"/>
            <a:ext cx="1979612" cy="720725"/>
          </a:xfrm>
          <a:prstGeom prst="foldedCorner">
            <a:avLst>
              <a:gd name="adj" fmla="val 12500"/>
            </a:avLst>
          </a:prstGeom>
          <a:solidFill>
            <a:srgbClr val="E6E6FF"/>
          </a:solidFill>
          <a:ln w="9525">
            <a:solidFill>
              <a:srgbClr val="000000"/>
            </a:solidFill>
            <a:round/>
            <a:headEnd/>
            <a:tailEnd/>
          </a:ln>
        </p:spPr>
        <p:txBody>
          <a:bodyPr wrap="none" lIns="90000" tIns="45000" rIns="90000" bIns="45000" anchor="ctr"/>
          <a:lstStyle/>
          <a:p>
            <a:pPr algn="ctr">
              <a:tabLst>
                <a:tab pos="723900" algn="l"/>
                <a:tab pos="1447800" algn="l"/>
              </a:tabLst>
            </a:pPr>
            <a:r>
              <a:rPr kumimoji="0" lang="en-GB" altLang="ja-JP" sz="2000" dirty="0" err="1">
                <a:solidFill>
                  <a:srgbClr val="000000"/>
                </a:solidFill>
                <a:latin typeface="Lucida Sans Unicode" pitchFamily="34" charset="0"/>
                <a:ea typeface="IPAゴシック"/>
                <a:cs typeface="IPAゴシック"/>
              </a:rPr>
              <a:t>SystemC</a:t>
            </a:r>
            <a:r>
              <a:rPr kumimoji="0" lang="en-GB" altLang="ja-JP" sz="2000" dirty="0">
                <a:solidFill>
                  <a:srgbClr val="000000"/>
                </a:solidFill>
                <a:latin typeface="Lucida Sans Unicode" pitchFamily="34" charset="0"/>
                <a:ea typeface="IPAゴシック"/>
                <a:cs typeface="IPAゴシック"/>
              </a:rPr>
              <a:t> </a:t>
            </a:r>
            <a:r>
              <a:rPr kumimoji="0" lang="en-GB" altLang="ja-JP" sz="2000" dirty="0" err="1">
                <a:solidFill>
                  <a:srgbClr val="000000"/>
                </a:solidFill>
                <a:latin typeface="Lucida Sans Unicode" pitchFamily="34" charset="0"/>
                <a:ea typeface="IPAゴシック"/>
                <a:cs typeface="IPAゴシック"/>
              </a:rPr>
              <a:t>desc</a:t>
            </a:r>
            <a:r>
              <a:rPr kumimoji="0" lang="en-GB" altLang="ja-JP" sz="2000" dirty="0">
                <a:solidFill>
                  <a:srgbClr val="000000"/>
                </a:solidFill>
                <a:latin typeface="Lucida Sans Unicode" pitchFamily="34" charset="0"/>
                <a:ea typeface="IPAゴシック"/>
                <a:cs typeface="IPAゴシック"/>
              </a:rPr>
              <a:t>.</a:t>
            </a:r>
          </a:p>
          <a:p>
            <a:pPr algn="ctr">
              <a:tabLst>
                <a:tab pos="723900" algn="l"/>
                <a:tab pos="1447800" algn="l"/>
              </a:tabLst>
            </a:pPr>
            <a:r>
              <a:rPr kumimoji="0" lang="en-GB" altLang="ja-JP" sz="2000" dirty="0">
                <a:solidFill>
                  <a:srgbClr val="000000"/>
                </a:solidFill>
                <a:latin typeface="Lucida Sans Unicode" pitchFamily="34" charset="0"/>
                <a:ea typeface="IPAゴシック"/>
                <a:cs typeface="IPAゴシック"/>
              </a:rPr>
              <a:t>of ASIP</a:t>
            </a:r>
          </a:p>
        </p:txBody>
      </p:sp>
      <p:sp>
        <p:nvSpPr>
          <p:cNvPr id="30732" name="AutoShape 10"/>
          <p:cNvSpPr>
            <a:spLocks noChangeArrowheads="1"/>
          </p:cNvSpPr>
          <p:nvPr/>
        </p:nvSpPr>
        <p:spPr bwMode="auto">
          <a:xfrm>
            <a:off x="4143372" y="4286256"/>
            <a:ext cx="1800225" cy="720725"/>
          </a:xfrm>
          <a:prstGeom prst="foldedCorner">
            <a:avLst>
              <a:gd name="adj" fmla="val 12500"/>
            </a:avLst>
          </a:prstGeom>
          <a:solidFill>
            <a:srgbClr val="E6E6FF"/>
          </a:solidFill>
          <a:ln w="9525">
            <a:solidFill>
              <a:srgbClr val="000000"/>
            </a:solidFill>
            <a:round/>
            <a:headEnd/>
            <a:tailEnd/>
          </a:ln>
        </p:spPr>
        <p:txBody>
          <a:bodyPr wrap="none" lIns="90000" tIns="45000" rIns="90000" bIns="45000" anchor="ctr"/>
          <a:lstStyle/>
          <a:p>
            <a:pPr algn="ctr">
              <a:tabLst>
                <a:tab pos="723900" algn="l"/>
                <a:tab pos="1447800" algn="l"/>
              </a:tabLst>
            </a:pPr>
            <a:r>
              <a:rPr kumimoji="0" lang="en-GB" altLang="ja-JP" sz="2000">
                <a:solidFill>
                  <a:srgbClr val="000000"/>
                </a:solidFill>
                <a:latin typeface="Lucida Sans Unicode" pitchFamily="34" charset="0"/>
                <a:ea typeface="IPAゴシック"/>
                <a:cs typeface="IPAゴシック"/>
              </a:rPr>
              <a:t>Software</a:t>
            </a:r>
          </a:p>
        </p:txBody>
      </p:sp>
      <p:cxnSp>
        <p:nvCxnSpPr>
          <p:cNvPr id="30733" name="AutoShape 11"/>
          <p:cNvCxnSpPr>
            <a:cxnSpLocks noChangeShapeType="1"/>
            <a:stCxn id="30729" idx="2"/>
            <a:endCxn id="30730" idx="0"/>
          </p:cNvCxnSpPr>
          <p:nvPr/>
        </p:nvCxnSpPr>
        <p:spPr bwMode="auto">
          <a:xfrm rot="5400000">
            <a:off x="998537" y="2122472"/>
            <a:ext cx="360363" cy="1588"/>
          </a:xfrm>
          <a:prstGeom prst="bentConnector3">
            <a:avLst>
              <a:gd name="adj1" fmla="val 50000"/>
            </a:avLst>
          </a:prstGeom>
          <a:noFill/>
          <a:ln w="9525">
            <a:solidFill>
              <a:srgbClr val="000000"/>
            </a:solidFill>
            <a:round/>
            <a:headEnd/>
            <a:tailEnd type="triangle" w="med" len="med"/>
          </a:ln>
        </p:spPr>
      </p:cxnSp>
      <p:cxnSp>
        <p:nvCxnSpPr>
          <p:cNvPr id="30734" name="AutoShape 12"/>
          <p:cNvCxnSpPr>
            <a:cxnSpLocks noChangeShapeType="1"/>
            <a:stCxn id="30737" idx="2"/>
            <a:endCxn id="30724" idx="0"/>
          </p:cNvCxnSpPr>
          <p:nvPr/>
        </p:nvCxnSpPr>
        <p:spPr bwMode="auto">
          <a:xfrm rot="5400000">
            <a:off x="7217362" y="2128242"/>
            <a:ext cx="390525" cy="4335"/>
          </a:xfrm>
          <a:prstGeom prst="bentConnector3">
            <a:avLst>
              <a:gd name="adj1" fmla="val 50000"/>
            </a:avLst>
          </a:prstGeom>
          <a:noFill/>
          <a:ln w="9525">
            <a:solidFill>
              <a:srgbClr val="000000"/>
            </a:solidFill>
            <a:round/>
            <a:headEnd/>
            <a:tailEnd type="triangle" w="med" len="med"/>
          </a:ln>
        </p:spPr>
      </p:cxnSp>
      <p:cxnSp>
        <p:nvCxnSpPr>
          <p:cNvPr id="30735" name="AutoShape 13"/>
          <p:cNvCxnSpPr>
            <a:cxnSpLocks noChangeShapeType="1"/>
            <a:stCxn id="30730" idx="2"/>
            <a:endCxn id="30728" idx="0"/>
          </p:cNvCxnSpPr>
          <p:nvPr/>
        </p:nvCxnSpPr>
        <p:spPr bwMode="auto">
          <a:xfrm rot="16200000" flipH="1">
            <a:off x="683419" y="3518678"/>
            <a:ext cx="2511425" cy="1522413"/>
          </a:xfrm>
          <a:prstGeom prst="bentConnector3">
            <a:avLst>
              <a:gd name="adj1" fmla="val 85384"/>
            </a:avLst>
          </a:prstGeom>
          <a:noFill/>
          <a:ln w="9525">
            <a:solidFill>
              <a:srgbClr val="000000"/>
            </a:solidFill>
            <a:round/>
            <a:headEnd/>
            <a:tailEnd type="triangle" w="med" len="med"/>
          </a:ln>
        </p:spPr>
      </p:cxnSp>
      <p:cxnSp>
        <p:nvCxnSpPr>
          <p:cNvPr id="30736" name="AutoShape 14"/>
          <p:cNvCxnSpPr>
            <a:cxnSpLocks noChangeShapeType="1"/>
            <a:endCxn id="30728" idx="0"/>
          </p:cNvCxnSpPr>
          <p:nvPr/>
        </p:nvCxnSpPr>
        <p:spPr bwMode="auto">
          <a:xfrm rot="10800000" flipV="1">
            <a:off x="2699544" y="5143511"/>
            <a:ext cx="4729976" cy="392085"/>
          </a:xfrm>
          <a:prstGeom prst="bentConnector2">
            <a:avLst/>
          </a:prstGeom>
          <a:noFill/>
          <a:ln w="9525">
            <a:solidFill>
              <a:srgbClr val="000000"/>
            </a:solidFill>
            <a:round/>
            <a:headEnd/>
            <a:tailEnd type="triangle" w="med" len="med"/>
          </a:ln>
        </p:spPr>
      </p:cxnSp>
      <p:sp>
        <p:nvSpPr>
          <p:cNvPr id="30737" name="Rectangle 16"/>
          <p:cNvSpPr>
            <a:spLocks noChangeArrowheads="1"/>
          </p:cNvSpPr>
          <p:nvPr/>
        </p:nvSpPr>
        <p:spPr bwMode="auto">
          <a:xfrm>
            <a:off x="6244803" y="1214422"/>
            <a:ext cx="2339975" cy="720725"/>
          </a:xfrm>
          <a:prstGeom prst="rect">
            <a:avLst/>
          </a:prstGeom>
          <a:solidFill>
            <a:srgbClr val="FFFF99"/>
          </a:solidFill>
          <a:ln w="9525">
            <a:solidFill>
              <a:srgbClr val="000000"/>
            </a:solidFill>
            <a:round/>
            <a:headEnd/>
            <a:tailEnd/>
          </a:ln>
        </p:spPr>
        <p:txBody>
          <a:bodyPr wrap="none" lIns="90000" tIns="45000" rIns="90000" bIns="45000" anchor="ctr"/>
          <a:lstStyle/>
          <a:p>
            <a:pPr algn="ctr">
              <a:tabLst>
                <a:tab pos="723900" algn="l"/>
                <a:tab pos="1447800" algn="l"/>
                <a:tab pos="2171700" algn="l"/>
              </a:tabLst>
            </a:pPr>
            <a:r>
              <a:rPr kumimoji="0" lang="en-GB" altLang="ja-JP" sz="2000" dirty="0">
                <a:solidFill>
                  <a:srgbClr val="000000"/>
                </a:solidFill>
                <a:latin typeface="Lucida Sans Unicode" pitchFamily="34" charset="0"/>
                <a:ea typeface="IPAゴシック"/>
                <a:cs typeface="IPAゴシック"/>
              </a:rPr>
              <a:t>Process mapping</a:t>
            </a:r>
          </a:p>
          <a:p>
            <a:pPr algn="ctr">
              <a:tabLst>
                <a:tab pos="723900" algn="l"/>
                <a:tab pos="1447800" algn="l"/>
                <a:tab pos="2171700" algn="l"/>
              </a:tabLst>
            </a:pPr>
            <a:r>
              <a:rPr kumimoji="0" lang="en-GB" altLang="ja-JP" sz="2000" dirty="0">
                <a:solidFill>
                  <a:srgbClr val="000000"/>
                </a:solidFill>
                <a:latin typeface="Lucida Sans Unicode" pitchFamily="34" charset="0"/>
                <a:ea typeface="IPAゴシック"/>
                <a:cs typeface="IPAゴシック"/>
              </a:rPr>
              <a:t>to </a:t>
            </a:r>
            <a:r>
              <a:rPr kumimoji="0" lang="en-GB" altLang="ja-JP" sz="2000" dirty="0" smtClean="0">
                <a:solidFill>
                  <a:srgbClr val="000000"/>
                </a:solidFill>
                <a:latin typeface="Lucida Sans Unicode" pitchFamily="34" charset="0"/>
                <a:ea typeface="IPAゴシック"/>
                <a:cs typeface="IPAゴシック"/>
              </a:rPr>
              <a:t>processors</a:t>
            </a:r>
            <a:endParaRPr kumimoji="0" lang="en-GB" altLang="ja-JP" sz="2000" dirty="0">
              <a:solidFill>
                <a:srgbClr val="000000"/>
              </a:solidFill>
              <a:latin typeface="Lucida Sans Unicode" pitchFamily="34" charset="0"/>
              <a:ea typeface="IPAゴシック"/>
              <a:cs typeface="IPAゴシック"/>
            </a:endParaRPr>
          </a:p>
        </p:txBody>
      </p:sp>
      <p:cxnSp>
        <p:nvCxnSpPr>
          <p:cNvPr id="30738" name="AutoShape 17"/>
          <p:cNvCxnSpPr>
            <a:cxnSpLocks noChangeShapeType="1"/>
            <a:stCxn id="30729" idx="3"/>
            <a:endCxn id="30737" idx="1"/>
          </p:cNvCxnSpPr>
          <p:nvPr/>
        </p:nvCxnSpPr>
        <p:spPr bwMode="auto">
          <a:xfrm flipV="1">
            <a:off x="2214563" y="1574785"/>
            <a:ext cx="4030240" cy="7937"/>
          </a:xfrm>
          <a:prstGeom prst="bentConnector3">
            <a:avLst>
              <a:gd name="adj1" fmla="val 50000"/>
            </a:avLst>
          </a:prstGeom>
          <a:noFill/>
          <a:ln w="9525">
            <a:solidFill>
              <a:srgbClr val="000000"/>
            </a:solidFill>
            <a:round/>
            <a:headEnd/>
            <a:tailEnd type="triangle" w="med" len="med"/>
          </a:ln>
        </p:spPr>
      </p:cxnSp>
      <p:sp>
        <p:nvSpPr>
          <p:cNvPr id="30739" name="AutoShape 18"/>
          <p:cNvSpPr>
            <a:spLocks noChangeArrowheads="1"/>
          </p:cNvSpPr>
          <p:nvPr/>
        </p:nvSpPr>
        <p:spPr bwMode="auto">
          <a:xfrm>
            <a:off x="1439863" y="4275122"/>
            <a:ext cx="2520950" cy="720725"/>
          </a:xfrm>
          <a:prstGeom prst="foldedCorner">
            <a:avLst>
              <a:gd name="adj" fmla="val 12500"/>
            </a:avLst>
          </a:prstGeom>
          <a:solidFill>
            <a:srgbClr val="E6E6FF"/>
          </a:solidFill>
          <a:ln w="9525">
            <a:solidFill>
              <a:srgbClr val="000000"/>
            </a:solidFill>
            <a:round/>
            <a:headEnd/>
            <a:tailEnd/>
          </a:ln>
        </p:spPr>
        <p:txBody>
          <a:bodyPr wrap="none" lIns="90000" tIns="45000" rIns="90000" bIns="45000" anchor="ctr"/>
          <a:lstStyle/>
          <a:p>
            <a:pPr algn="ctr">
              <a:tabLst>
                <a:tab pos="723900" algn="l"/>
                <a:tab pos="1447800" algn="l"/>
                <a:tab pos="2171700" algn="l"/>
              </a:tabLst>
            </a:pPr>
            <a:r>
              <a:rPr kumimoji="0" lang="en-GB" altLang="ja-JP" sz="2000">
                <a:solidFill>
                  <a:srgbClr val="000000"/>
                </a:solidFill>
                <a:latin typeface="Lucida Sans Unicode" pitchFamily="34" charset="0"/>
                <a:ea typeface="IPAゴシック"/>
                <a:cs typeface="IPAゴシック"/>
              </a:rPr>
              <a:t>SystemC desc.</a:t>
            </a:r>
          </a:p>
          <a:p>
            <a:pPr algn="ctr">
              <a:tabLst>
                <a:tab pos="723900" algn="l"/>
                <a:tab pos="1447800" algn="l"/>
                <a:tab pos="2171700" algn="l"/>
              </a:tabLst>
            </a:pPr>
            <a:r>
              <a:rPr kumimoji="0" lang="en-GB" altLang="ja-JP" sz="2000">
                <a:solidFill>
                  <a:srgbClr val="000000"/>
                </a:solidFill>
                <a:latin typeface="Lucida Sans Unicode" pitchFamily="34" charset="0"/>
                <a:ea typeface="IPAゴシック"/>
                <a:cs typeface="IPAゴシック"/>
              </a:rPr>
              <a:t>of bus</a:t>
            </a:r>
          </a:p>
        </p:txBody>
      </p:sp>
      <p:sp>
        <p:nvSpPr>
          <p:cNvPr id="30740" name="Rectangle 19"/>
          <p:cNvSpPr>
            <a:spLocks noChangeArrowheads="1"/>
          </p:cNvSpPr>
          <p:nvPr/>
        </p:nvSpPr>
        <p:spPr bwMode="auto">
          <a:xfrm>
            <a:off x="1619250" y="3375009"/>
            <a:ext cx="2160588" cy="539750"/>
          </a:xfrm>
          <a:prstGeom prst="rect">
            <a:avLst/>
          </a:prstGeom>
          <a:solidFill>
            <a:srgbClr val="FFFF99"/>
          </a:solidFill>
          <a:ln w="9525">
            <a:solidFill>
              <a:srgbClr val="000000"/>
            </a:solidFill>
            <a:round/>
            <a:headEnd/>
            <a:tailEnd/>
          </a:ln>
        </p:spPr>
        <p:txBody>
          <a:bodyPr wrap="none" lIns="90000" tIns="45000" rIns="90000" bIns="45000" anchor="ctr"/>
          <a:lstStyle/>
          <a:p>
            <a:pPr algn="ctr">
              <a:tabLst>
                <a:tab pos="723900" algn="l"/>
                <a:tab pos="1447800" algn="l"/>
              </a:tabLst>
            </a:pPr>
            <a:r>
              <a:rPr kumimoji="0" lang="en-GB" altLang="ja-JP" sz="2000">
                <a:solidFill>
                  <a:srgbClr val="000000"/>
                </a:solidFill>
                <a:latin typeface="Lucida Sans Unicode" pitchFamily="34" charset="0"/>
                <a:ea typeface="IPAゴシック"/>
                <a:cs typeface="IPAゴシック"/>
              </a:rPr>
              <a:t>Bus modeling</a:t>
            </a:r>
          </a:p>
        </p:txBody>
      </p:sp>
      <p:cxnSp>
        <p:nvCxnSpPr>
          <p:cNvPr id="30741" name="AutoShape 20"/>
          <p:cNvCxnSpPr>
            <a:cxnSpLocks noChangeShapeType="1"/>
            <a:stCxn id="30740" idx="2"/>
            <a:endCxn id="30739" idx="0"/>
          </p:cNvCxnSpPr>
          <p:nvPr/>
        </p:nvCxnSpPr>
        <p:spPr bwMode="auto">
          <a:xfrm>
            <a:off x="2700338" y="3914759"/>
            <a:ext cx="1587" cy="360363"/>
          </a:xfrm>
          <a:prstGeom prst="straightConnector1">
            <a:avLst/>
          </a:prstGeom>
          <a:noFill/>
          <a:ln w="9525">
            <a:solidFill>
              <a:srgbClr val="000000"/>
            </a:solidFill>
            <a:round/>
            <a:headEnd/>
            <a:tailEnd type="triangle" w="med" len="med"/>
          </a:ln>
        </p:spPr>
      </p:cxnSp>
      <p:cxnSp>
        <p:nvCxnSpPr>
          <p:cNvPr id="30742" name="AutoShape 21"/>
          <p:cNvCxnSpPr>
            <a:cxnSpLocks noChangeShapeType="1"/>
            <a:stCxn id="30730" idx="2"/>
            <a:endCxn id="30740" idx="1"/>
          </p:cNvCxnSpPr>
          <p:nvPr/>
        </p:nvCxnSpPr>
        <p:spPr bwMode="auto">
          <a:xfrm rot="16200000" flipH="1">
            <a:off x="1088232" y="3113865"/>
            <a:ext cx="620712" cy="441325"/>
          </a:xfrm>
          <a:prstGeom prst="bentConnector2">
            <a:avLst/>
          </a:prstGeom>
          <a:noFill/>
          <a:ln w="9525">
            <a:solidFill>
              <a:srgbClr val="000000"/>
            </a:solidFill>
            <a:round/>
            <a:headEnd/>
            <a:tailEnd type="triangle" w="med" len="med"/>
          </a:ln>
        </p:spPr>
      </p:cxnSp>
      <p:cxnSp>
        <p:nvCxnSpPr>
          <p:cNvPr id="30743" name="AutoShape 22"/>
          <p:cNvCxnSpPr>
            <a:cxnSpLocks noChangeShapeType="1"/>
            <a:endCxn id="30740" idx="0"/>
          </p:cNvCxnSpPr>
          <p:nvPr/>
        </p:nvCxnSpPr>
        <p:spPr bwMode="auto">
          <a:xfrm rot="10800000" flipV="1">
            <a:off x="2699544" y="2928933"/>
            <a:ext cx="4729976" cy="446075"/>
          </a:xfrm>
          <a:prstGeom prst="bentConnector2">
            <a:avLst/>
          </a:prstGeom>
          <a:noFill/>
          <a:ln w="9525">
            <a:solidFill>
              <a:srgbClr val="000000"/>
            </a:solidFill>
            <a:round/>
            <a:headEnd/>
            <a:tailEnd type="triangle" w="med" len="med"/>
          </a:ln>
        </p:spPr>
      </p:cxnSp>
      <p:cxnSp>
        <p:nvCxnSpPr>
          <p:cNvPr id="30744" name="AutoShape 23"/>
          <p:cNvCxnSpPr>
            <a:cxnSpLocks noChangeShapeType="1"/>
            <a:endCxn id="30732" idx="0"/>
          </p:cNvCxnSpPr>
          <p:nvPr/>
        </p:nvCxnSpPr>
        <p:spPr bwMode="auto">
          <a:xfrm rot="10800000" flipV="1">
            <a:off x="5043486" y="2928934"/>
            <a:ext cx="2314597" cy="1357322"/>
          </a:xfrm>
          <a:prstGeom prst="bentConnector2">
            <a:avLst/>
          </a:prstGeom>
          <a:noFill/>
          <a:ln w="9525">
            <a:solidFill>
              <a:srgbClr val="000000"/>
            </a:solidFill>
            <a:round/>
            <a:headEnd/>
            <a:tailEnd type="triangle" w="med" len="med"/>
          </a:ln>
        </p:spPr>
      </p:cxnSp>
      <p:cxnSp>
        <p:nvCxnSpPr>
          <p:cNvPr id="28" name="AutoShape 24"/>
          <p:cNvCxnSpPr>
            <a:cxnSpLocks noChangeShapeType="1"/>
            <a:stCxn id="30728" idx="3"/>
            <a:endCxn id="30724" idx="3"/>
          </p:cNvCxnSpPr>
          <p:nvPr/>
        </p:nvCxnSpPr>
        <p:spPr bwMode="auto">
          <a:xfrm flipV="1">
            <a:off x="5219700" y="2580466"/>
            <a:ext cx="3600451" cy="3225006"/>
          </a:xfrm>
          <a:prstGeom prst="bentConnector3">
            <a:avLst>
              <a:gd name="adj1" fmla="val 106349"/>
            </a:avLst>
          </a:prstGeom>
          <a:noFill/>
          <a:ln w="36000">
            <a:solidFill>
              <a:srgbClr val="000000"/>
            </a:solidFill>
            <a:round/>
            <a:headEnd/>
            <a:tailEnd type="triangle" w="med" len="med"/>
          </a:ln>
        </p:spPr>
      </p:cxnSp>
      <p:cxnSp>
        <p:nvCxnSpPr>
          <p:cNvPr id="29" name="AutoShape 25"/>
          <p:cNvCxnSpPr>
            <a:cxnSpLocks noChangeShapeType="1"/>
            <a:stCxn id="30728" idx="3"/>
            <a:endCxn id="30732" idx="3"/>
          </p:cNvCxnSpPr>
          <p:nvPr/>
        </p:nvCxnSpPr>
        <p:spPr bwMode="auto">
          <a:xfrm flipV="1">
            <a:off x="5219700" y="4646619"/>
            <a:ext cx="723897" cy="1158853"/>
          </a:xfrm>
          <a:prstGeom prst="bentConnector3">
            <a:avLst>
              <a:gd name="adj1" fmla="val 131579"/>
            </a:avLst>
          </a:prstGeom>
          <a:noFill/>
          <a:ln w="36000">
            <a:solidFill>
              <a:srgbClr val="000000"/>
            </a:solidFill>
            <a:round/>
            <a:headEnd/>
            <a:tailEnd type="triangle" w="med" len="med"/>
          </a:ln>
        </p:spPr>
      </p:cxnSp>
      <p:sp>
        <p:nvSpPr>
          <p:cNvPr id="30" name="Text Box 26"/>
          <p:cNvSpPr txBox="1">
            <a:spLocks noChangeArrowheads="1"/>
          </p:cNvSpPr>
          <p:nvPr/>
        </p:nvSpPr>
        <p:spPr bwMode="auto">
          <a:xfrm>
            <a:off x="6429388" y="5429264"/>
            <a:ext cx="2571750" cy="466725"/>
          </a:xfrm>
          <a:prstGeom prst="rect">
            <a:avLst/>
          </a:prstGeom>
          <a:noFill/>
          <a:ln w="36000">
            <a:noFill/>
            <a:round/>
            <a:headEnd/>
            <a:tailEnd/>
          </a:ln>
        </p:spPr>
        <p:txBody>
          <a:bodyPr wrap="none" lIns="108000" tIns="63000" rIns="108000" bIns="63000"/>
          <a:lstStyle/>
          <a:p>
            <a:pPr>
              <a:tabLst>
                <a:tab pos="723900" algn="l"/>
                <a:tab pos="1447800" algn="l"/>
              </a:tabLst>
            </a:pPr>
            <a:r>
              <a:rPr kumimoji="0" lang="en-GB" altLang="ja-JP" sz="2000" dirty="0">
                <a:solidFill>
                  <a:srgbClr val="000000"/>
                </a:solidFill>
                <a:latin typeface="Lucida Sans Unicode" pitchFamily="34" charset="0"/>
                <a:ea typeface="IPAゴシック"/>
                <a:cs typeface="IPAゴシック"/>
              </a:rPr>
              <a:t>Design Refinement</a:t>
            </a:r>
          </a:p>
        </p:txBody>
      </p:sp>
      <p:cxnSp>
        <p:nvCxnSpPr>
          <p:cNvPr id="31" name="AutoShape 27"/>
          <p:cNvCxnSpPr>
            <a:cxnSpLocks noChangeShapeType="1"/>
            <a:stCxn id="30728" idx="3"/>
            <a:endCxn id="30740" idx="3"/>
          </p:cNvCxnSpPr>
          <p:nvPr/>
        </p:nvCxnSpPr>
        <p:spPr bwMode="auto">
          <a:xfrm flipH="1" flipV="1">
            <a:off x="3779838" y="3644884"/>
            <a:ext cx="1439862" cy="2159000"/>
          </a:xfrm>
          <a:prstGeom prst="bentConnector3">
            <a:avLst>
              <a:gd name="adj1" fmla="val -67260"/>
            </a:avLst>
          </a:prstGeom>
          <a:noFill/>
          <a:ln w="36000">
            <a:solidFill>
              <a:srgbClr val="000000"/>
            </a:solidFill>
            <a:round/>
            <a:headEnd/>
            <a:tailEnd type="triangle" w="med" len="med"/>
          </a:ln>
        </p:spPr>
      </p:cxnSp>
      <p:cxnSp>
        <p:nvCxnSpPr>
          <p:cNvPr id="32" name="AutoShape 28"/>
          <p:cNvCxnSpPr>
            <a:cxnSpLocks noChangeShapeType="1"/>
            <a:stCxn id="30728" idx="3"/>
            <a:endCxn id="30737" idx="3"/>
          </p:cNvCxnSpPr>
          <p:nvPr/>
        </p:nvCxnSpPr>
        <p:spPr bwMode="auto">
          <a:xfrm flipV="1">
            <a:off x="5219700" y="1574785"/>
            <a:ext cx="3365078" cy="4230687"/>
          </a:xfrm>
          <a:prstGeom prst="bentConnector3">
            <a:avLst>
              <a:gd name="adj1" fmla="val 113263"/>
            </a:avLst>
          </a:prstGeom>
          <a:noFill/>
          <a:ln w="36000">
            <a:solidFill>
              <a:srgbClr val="000000"/>
            </a:solidFill>
            <a:round/>
            <a:headEnd/>
            <a:tailEnd type="triangle" w="med" len="med"/>
          </a:ln>
        </p:spPr>
      </p:cxnSp>
      <p:cxnSp>
        <p:nvCxnSpPr>
          <p:cNvPr id="30750" name="AutoShape 29"/>
          <p:cNvCxnSpPr>
            <a:cxnSpLocks noChangeShapeType="1"/>
            <a:stCxn id="30739" idx="2"/>
            <a:endCxn id="30728" idx="0"/>
          </p:cNvCxnSpPr>
          <p:nvPr/>
        </p:nvCxnSpPr>
        <p:spPr bwMode="auto">
          <a:xfrm>
            <a:off x="2698750" y="4994259"/>
            <a:ext cx="1588" cy="539750"/>
          </a:xfrm>
          <a:prstGeom prst="bentConnector3">
            <a:avLst>
              <a:gd name="adj1" fmla="val 50000"/>
            </a:avLst>
          </a:prstGeom>
          <a:noFill/>
          <a:ln w="9525">
            <a:solidFill>
              <a:srgbClr val="000000"/>
            </a:solidFill>
            <a:round/>
            <a:headEnd/>
            <a:tailEnd type="triangle" w="med" len="med"/>
          </a:ln>
        </p:spPr>
      </p:cxnSp>
      <p:cxnSp>
        <p:nvCxnSpPr>
          <p:cNvPr id="76" name="カギ線コネクタ 75"/>
          <p:cNvCxnSpPr>
            <a:stCxn id="30731" idx="2"/>
          </p:cNvCxnSpPr>
          <p:nvPr/>
        </p:nvCxnSpPr>
        <p:spPr>
          <a:xfrm rot="5400000">
            <a:off x="7334263" y="5086356"/>
            <a:ext cx="165100" cy="6350"/>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カギ線コネクタ 77"/>
          <p:cNvCxnSpPr>
            <a:stCxn id="30732" idx="2"/>
          </p:cNvCxnSpPr>
          <p:nvPr/>
        </p:nvCxnSpPr>
        <p:spPr>
          <a:xfrm rot="5400000">
            <a:off x="4958553" y="5087150"/>
            <a:ext cx="165100" cy="4762"/>
          </a:xfrm>
          <a:prstGeom prst="bent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フッター プレースホルダ 2"/>
          <p:cNvSpPr txBox="1">
            <a:spLocks/>
          </p:cNvSpPr>
          <p:nvPr/>
        </p:nvSpPr>
        <p:spPr bwMode="auto">
          <a:xfrm>
            <a:off x="3535363" y="6408738"/>
            <a:ext cx="2351087"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ja-JP" sz="1800" b="0" i="0" u="none" strike="noStrike" kern="1200" cap="none" spc="0" normalizeH="0" baseline="0" noProof="0" smtClean="0">
                <a:ln>
                  <a:noFill/>
                </a:ln>
                <a:solidFill>
                  <a:schemeClr val="tx1"/>
                </a:solidFill>
                <a:effectLst/>
                <a:uLnTx/>
                <a:uFillTx/>
                <a:latin typeface="+mn-lt"/>
                <a:ea typeface="+mn-ea"/>
                <a:cs typeface="+mn-cs"/>
              </a:rPr>
              <a:t>MPSoC 2009</a:t>
            </a:r>
            <a:endParaRPr kumimoji="0" lang="en-US" altLang="ja-JP"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53" name="フッター プレースホルダ 52"/>
          <p:cNvSpPr>
            <a:spLocks noGrp="1"/>
          </p:cNvSpPr>
          <p:nvPr>
            <p:ph type="ftr" sz="quarter" idx="10"/>
          </p:nvPr>
        </p:nvSpPr>
        <p:spPr/>
        <p:txBody>
          <a:bodyPr/>
          <a:lstStyle/>
          <a:p>
            <a:pPr>
              <a:defRPr/>
            </a:pPr>
            <a:r>
              <a:rPr lang="en-US" dirty="0" err="1" smtClean="0"/>
              <a:t>MPSoC</a:t>
            </a:r>
            <a:r>
              <a:rPr lang="en-US" dirty="0" smtClean="0"/>
              <a:t> 2009</a:t>
            </a:r>
            <a:endParaRPr lang="en-US" dirty="0"/>
          </a:p>
        </p:txBody>
      </p:sp>
      <p:sp>
        <p:nvSpPr>
          <p:cNvPr id="54" name="スライド番号プレースホルダ 3"/>
          <p:cNvSpPr txBox="1">
            <a:spLocks/>
          </p:cNvSpPr>
          <p:nvPr/>
        </p:nvSpPr>
        <p:spPr bwMode="auto">
          <a:xfrm>
            <a:off x="8358188" y="6408738"/>
            <a:ext cx="655637"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0E6EDC3-E0DC-4DE5-AF2F-F4F4BB001E50}" type="slidenum">
              <a:rPr kumimoji="0" lang="en-US" altLang="ja-JP" sz="16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600" b="0" i="0" u="none" strike="noStrike" kern="1200" cap="none" spc="0" normalizeH="0" baseline="0" noProof="0" dirty="0">
              <a:ln>
                <a:noFill/>
              </a:ln>
              <a:solidFill>
                <a:schemeClr val="tx1"/>
              </a:solidFill>
              <a:effectLst/>
              <a:uLnTx/>
              <a:uFillTx/>
              <a:latin typeface="+mn-lt"/>
              <a:ea typeface="+mn-ea"/>
              <a:cs typeface="+mn-cs"/>
            </a:endParaRPr>
          </a:p>
        </p:txBody>
      </p:sp>
      <p:sp>
        <p:nvSpPr>
          <p:cNvPr id="35" name="スライド番号プレースホルダ 34"/>
          <p:cNvSpPr>
            <a:spLocks noGrp="1"/>
          </p:cNvSpPr>
          <p:nvPr>
            <p:ph type="sldNum" sz="quarter" idx="11"/>
          </p:nvPr>
        </p:nvSpPr>
        <p:spPr/>
        <p:txBody>
          <a:bodyPr/>
          <a:lstStyle/>
          <a:p>
            <a:pPr>
              <a:defRPr/>
            </a:pPr>
            <a:fld id="{172AC917-3856-4697-9CF2-A02C75CAE366}"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番号プレースホルダ 3"/>
          <p:cNvSpPr>
            <a:spLocks noGrp="1"/>
          </p:cNvSpPr>
          <p:nvPr>
            <p:ph type="sldNum" sz="quarter" idx="11"/>
          </p:nvPr>
        </p:nvSpPr>
        <p:spPr bwMode="auto">
          <a:xfrm>
            <a:off x="8315325" y="6408738"/>
            <a:ext cx="655638" cy="365125"/>
          </a:xfrm>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F8125A5-C2C8-4484-9E66-237E854A78F1}" type="slidenum">
              <a:rPr lang="en-US" altLang="ja-JP"/>
              <a:pPr fontAlgn="base">
                <a:spcBef>
                  <a:spcPct val="0"/>
                </a:spcBef>
                <a:spcAft>
                  <a:spcPct val="0"/>
                </a:spcAft>
              </a:pPr>
              <a:t>7</a:t>
            </a:fld>
            <a:endParaRPr lang="en-US" altLang="ja-JP"/>
          </a:p>
        </p:txBody>
      </p:sp>
      <p:sp>
        <p:nvSpPr>
          <p:cNvPr id="5" name="タイトル 4"/>
          <p:cNvSpPr>
            <a:spLocks noGrp="1"/>
          </p:cNvSpPr>
          <p:nvPr>
            <p:ph type="title"/>
          </p:nvPr>
        </p:nvSpPr>
        <p:spPr/>
        <p:txBody>
          <a:bodyPr/>
          <a:lstStyle/>
          <a:p>
            <a:pPr fontAlgn="auto">
              <a:spcAft>
                <a:spcPts val="0"/>
              </a:spcAft>
              <a:defRPr/>
            </a:pPr>
            <a:r>
              <a:rPr lang="en-US" altLang="ja-JP" dirty="0" smtClean="0"/>
              <a:t>Evaluation Flow 1/2</a:t>
            </a:r>
            <a:endParaRPr lang="ja-JP" altLang="en-US" dirty="0"/>
          </a:p>
        </p:txBody>
      </p:sp>
      <p:sp>
        <p:nvSpPr>
          <p:cNvPr id="32772" name="Oval 2"/>
          <p:cNvSpPr>
            <a:spLocks noChangeArrowheads="1"/>
          </p:cNvSpPr>
          <p:nvPr/>
        </p:nvSpPr>
        <p:spPr bwMode="auto">
          <a:xfrm>
            <a:off x="1793895" y="2160588"/>
            <a:ext cx="539750" cy="539750"/>
          </a:xfrm>
          <a:prstGeom prst="ellipse">
            <a:avLst/>
          </a:prstGeom>
          <a:no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T1</a:t>
            </a:r>
          </a:p>
        </p:txBody>
      </p:sp>
      <p:sp>
        <p:nvSpPr>
          <p:cNvPr id="32773" name="Oval 3"/>
          <p:cNvSpPr>
            <a:spLocks noChangeArrowheads="1"/>
          </p:cNvSpPr>
          <p:nvPr/>
        </p:nvSpPr>
        <p:spPr bwMode="auto">
          <a:xfrm>
            <a:off x="2692420" y="3060700"/>
            <a:ext cx="539750" cy="539750"/>
          </a:xfrm>
          <a:prstGeom prst="ellipse">
            <a:avLst/>
          </a:prstGeom>
          <a:no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T2</a:t>
            </a:r>
          </a:p>
        </p:txBody>
      </p:sp>
      <p:sp>
        <p:nvSpPr>
          <p:cNvPr id="32774" name="Oval 4"/>
          <p:cNvSpPr>
            <a:spLocks noChangeArrowheads="1"/>
          </p:cNvSpPr>
          <p:nvPr/>
        </p:nvSpPr>
        <p:spPr bwMode="auto">
          <a:xfrm>
            <a:off x="1793895" y="3060700"/>
            <a:ext cx="539750" cy="539750"/>
          </a:xfrm>
          <a:prstGeom prst="ellipse">
            <a:avLst/>
          </a:prstGeom>
          <a:solidFill>
            <a:srgbClr val="CCCC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T3</a:t>
            </a:r>
          </a:p>
        </p:txBody>
      </p:sp>
      <p:cxnSp>
        <p:nvCxnSpPr>
          <p:cNvPr id="32775" name="AutoShape 5"/>
          <p:cNvCxnSpPr>
            <a:cxnSpLocks noChangeShapeType="1"/>
            <a:stCxn id="32772" idx="6"/>
            <a:endCxn id="32773" idx="0"/>
          </p:cNvCxnSpPr>
          <p:nvPr/>
        </p:nvCxnSpPr>
        <p:spPr bwMode="auto">
          <a:xfrm>
            <a:off x="2333645" y="2428875"/>
            <a:ext cx="630238" cy="630238"/>
          </a:xfrm>
          <a:prstGeom prst="curvedConnector3">
            <a:avLst>
              <a:gd name="adj1" fmla="val 50000"/>
            </a:avLst>
          </a:prstGeom>
          <a:noFill/>
          <a:ln w="36000">
            <a:solidFill>
              <a:srgbClr val="000000"/>
            </a:solidFill>
            <a:round/>
            <a:headEnd/>
            <a:tailEnd type="triangle" w="med" len="med"/>
          </a:ln>
        </p:spPr>
      </p:cxnSp>
      <p:cxnSp>
        <p:nvCxnSpPr>
          <p:cNvPr id="32776" name="AutoShape 6"/>
          <p:cNvCxnSpPr>
            <a:cxnSpLocks noChangeShapeType="1"/>
            <a:stCxn id="32774" idx="0"/>
            <a:endCxn id="32772" idx="4"/>
          </p:cNvCxnSpPr>
          <p:nvPr/>
        </p:nvCxnSpPr>
        <p:spPr bwMode="auto">
          <a:xfrm flipV="1">
            <a:off x="2062183" y="2700338"/>
            <a:ext cx="1587" cy="360362"/>
          </a:xfrm>
          <a:prstGeom prst="curvedConnector3">
            <a:avLst>
              <a:gd name="adj1" fmla="val 50000"/>
            </a:avLst>
          </a:prstGeom>
          <a:noFill/>
          <a:ln w="36000">
            <a:solidFill>
              <a:srgbClr val="000000"/>
            </a:solidFill>
            <a:round/>
            <a:headEnd/>
            <a:tailEnd type="triangle" w="med" len="med"/>
          </a:ln>
        </p:spPr>
      </p:cxnSp>
      <p:sp>
        <p:nvSpPr>
          <p:cNvPr id="32777" name="Oval 7"/>
          <p:cNvSpPr>
            <a:spLocks noChangeArrowheads="1"/>
          </p:cNvSpPr>
          <p:nvPr/>
        </p:nvSpPr>
        <p:spPr bwMode="auto">
          <a:xfrm>
            <a:off x="1793895" y="3959225"/>
            <a:ext cx="539750" cy="539750"/>
          </a:xfrm>
          <a:prstGeom prst="ellipse">
            <a:avLst/>
          </a:prstGeom>
          <a:no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T4</a:t>
            </a:r>
          </a:p>
        </p:txBody>
      </p:sp>
      <p:cxnSp>
        <p:nvCxnSpPr>
          <p:cNvPr id="32778" name="AutoShape 8"/>
          <p:cNvCxnSpPr>
            <a:cxnSpLocks noChangeShapeType="1"/>
            <a:stCxn id="32773" idx="4"/>
            <a:endCxn id="32777" idx="6"/>
          </p:cNvCxnSpPr>
          <p:nvPr/>
        </p:nvCxnSpPr>
        <p:spPr bwMode="auto">
          <a:xfrm flipH="1">
            <a:off x="2333645" y="3600450"/>
            <a:ext cx="628650" cy="630238"/>
          </a:xfrm>
          <a:prstGeom prst="curvedConnector3">
            <a:avLst>
              <a:gd name="adj1" fmla="val 50000"/>
            </a:avLst>
          </a:prstGeom>
          <a:noFill/>
          <a:ln w="36000">
            <a:solidFill>
              <a:srgbClr val="000000"/>
            </a:solidFill>
            <a:round/>
            <a:headEnd/>
            <a:tailEnd type="triangle" w="med" len="med"/>
          </a:ln>
        </p:spPr>
      </p:cxnSp>
      <p:cxnSp>
        <p:nvCxnSpPr>
          <p:cNvPr id="32779" name="AutoShape 9"/>
          <p:cNvCxnSpPr>
            <a:cxnSpLocks noChangeShapeType="1"/>
            <a:stCxn id="32777" idx="0"/>
            <a:endCxn id="32774" idx="4"/>
          </p:cNvCxnSpPr>
          <p:nvPr/>
        </p:nvCxnSpPr>
        <p:spPr bwMode="auto">
          <a:xfrm flipV="1">
            <a:off x="2062183" y="3600450"/>
            <a:ext cx="1587" cy="360363"/>
          </a:xfrm>
          <a:prstGeom prst="curvedConnector3">
            <a:avLst>
              <a:gd name="adj1" fmla="val 50000"/>
            </a:avLst>
          </a:prstGeom>
          <a:noFill/>
          <a:ln w="36000">
            <a:solidFill>
              <a:srgbClr val="000000"/>
            </a:solidFill>
            <a:round/>
            <a:headEnd/>
            <a:tailEnd type="triangle" w="med" len="med"/>
          </a:ln>
        </p:spPr>
      </p:cxnSp>
      <p:cxnSp>
        <p:nvCxnSpPr>
          <p:cNvPr id="32780" name="AutoShape 10"/>
          <p:cNvCxnSpPr>
            <a:cxnSpLocks noChangeShapeType="1"/>
            <a:stCxn id="32773" idx="2"/>
            <a:endCxn id="32774" idx="6"/>
          </p:cNvCxnSpPr>
          <p:nvPr/>
        </p:nvCxnSpPr>
        <p:spPr bwMode="auto">
          <a:xfrm flipH="1">
            <a:off x="2333645" y="3328988"/>
            <a:ext cx="360363" cy="1587"/>
          </a:xfrm>
          <a:prstGeom prst="straightConnector1">
            <a:avLst/>
          </a:prstGeom>
          <a:noFill/>
          <a:ln w="36000">
            <a:solidFill>
              <a:srgbClr val="000000"/>
            </a:solidFill>
            <a:round/>
            <a:headEnd/>
            <a:tailEnd type="triangle" w="med" len="med"/>
          </a:ln>
        </p:spPr>
      </p:cxnSp>
      <p:sp>
        <p:nvSpPr>
          <p:cNvPr id="32781" name="Text Box 11"/>
          <p:cNvSpPr txBox="1">
            <a:spLocks noChangeArrowheads="1"/>
          </p:cNvSpPr>
          <p:nvPr/>
        </p:nvSpPr>
        <p:spPr bwMode="auto">
          <a:xfrm>
            <a:off x="142875" y="4438650"/>
            <a:ext cx="2160588" cy="2419350"/>
          </a:xfrm>
          <a:prstGeom prst="rect">
            <a:avLst/>
          </a:prstGeom>
          <a:noFill/>
          <a:ln w="9525">
            <a:noFill/>
            <a:round/>
            <a:headEnd/>
            <a:tailEnd/>
          </a:ln>
        </p:spPr>
        <p:txBody>
          <a:bodyPr lIns="90000" tIns="45000" rIns="90000" bIns="45000" anchor="ctr"/>
          <a:lstStyle/>
          <a:p>
            <a:pPr marL="71438" indent="-71438">
              <a:spcAft>
                <a:spcPts val="1138"/>
              </a:spcAft>
              <a:buFont typeface="Wingdings" pitchFamily="2" charset="2"/>
              <a:buChar char=""/>
              <a:tabLst>
                <a:tab pos="723900" algn="l"/>
                <a:tab pos="1447800" algn="l"/>
              </a:tabLst>
            </a:pPr>
            <a:endParaRPr kumimoji="0" lang="en-GB" altLang="ja-JP" sz="2000">
              <a:solidFill>
                <a:srgbClr val="000000"/>
              </a:solidFill>
              <a:latin typeface="Lucida Sans Unicode" pitchFamily="34" charset="0"/>
              <a:ea typeface="IPAゴシック"/>
              <a:cs typeface="IPAゴシック"/>
            </a:endParaRPr>
          </a:p>
        </p:txBody>
      </p:sp>
      <p:sp>
        <p:nvSpPr>
          <p:cNvPr id="32782" name="Text Box 12"/>
          <p:cNvSpPr txBox="1">
            <a:spLocks noChangeArrowheads="1"/>
          </p:cNvSpPr>
          <p:nvPr/>
        </p:nvSpPr>
        <p:spPr bwMode="auto">
          <a:xfrm>
            <a:off x="1287483" y="1357313"/>
            <a:ext cx="2009775" cy="714375"/>
          </a:xfrm>
          <a:prstGeom prst="rect">
            <a:avLst/>
          </a:prstGeom>
          <a:noFill/>
          <a:ln w="9525">
            <a:noFill/>
            <a:round/>
            <a:headEnd/>
            <a:tailEnd/>
          </a:ln>
        </p:spPr>
        <p:txBody>
          <a:bodyPr wrap="none" lIns="90000" tIns="45000" rIns="90000" bIns="45000"/>
          <a:lstStyle/>
          <a:p>
            <a:pPr>
              <a:tabLst>
                <a:tab pos="723900" algn="l"/>
                <a:tab pos="1447800" algn="l"/>
              </a:tabLst>
            </a:pPr>
            <a:r>
              <a:rPr kumimoji="0" lang="en-GB" altLang="ja-JP" sz="2400">
                <a:solidFill>
                  <a:srgbClr val="000000"/>
                </a:solidFill>
                <a:latin typeface="Lucida Sans Unicode" pitchFamily="34" charset="0"/>
                <a:ea typeface="IPAゴシック"/>
                <a:cs typeface="IPAゴシック"/>
              </a:rPr>
              <a:t>System</a:t>
            </a:r>
          </a:p>
          <a:p>
            <a:pPr>
              <a:tabLst>
                <a:tab pos="723900" algn="l"/>
                <a:tab pos="1447800" algn="l"/>
              </a:tabLst>
            </a:pPr>
            <a:r>
              <a:rPr kumimoji="0" lang="en-GB" altLang="ja-JP" sz="2400">
                <a:solidFill>
                  <a:srgbClr val="000000"/>
                </a:solidFill>
                <a:latin typeface="Lucida Sans Unicode" pitchFamily="34" charset="0"/>
                <a:ea typeface="IPAゴシック"/>
                <a:cs typeface="IPAゴシック"/>
              </a:rPr>
              <a:t>Specification</a:t>
            </a:r>
          </a:p>
        </p:txBody>
      </p:sp>
      <p:sp>
        <p:nvSpPr>
          <p:cNvPr id="32783" name="AutoShape 13"/>
          <p:cNvSpPr>
            <a:spLocks noChangeArrowheads="1"/>
          </p:cNvSpPr>
          <p:nvPr/>
        </p:nvSpPr>
        <p:spPr bwMode="auto">
          <a:xfrm>
            <a:off x="3370283" y="2825750"/>
            <a:ext cx="360362" cy="539750"/>
          </a:xfrm>
          <a:prstGeom prst="rightArrow">
            <a:avLst>
              <a:gd name="adj1" fmla="val 28981"/>
              <a:gd name="adj2" fmla="val 50167"/>
            </a:avLst>
          </a:prstGeom>
          <a:gradFill rotWithShape="0">
            <a:gsLst>
              <a:gs pos="0">
                <a:srgbClr val="000080"/>
              </a:gs>
              <a:gs pos="100000">
                <a:srgbClr val="FFFFFF"/>
              </a:gs>
            </a:gsLst>
            <a:lin ang="2700000" scaled="1"/>
          </a:gra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2784" name="Rectangle 14"/>
          <p:cNvSpPr>
            <a:spLocks noChangeArrowheads="1"/>
          </p:cNvSpPr>
          <p:nvPr/>
        </p:nvSpPr>
        <p:spPr bwMode="auto">
          <a:xfrm>
            <a:off x="5473720" y="4859338"/>
            <a:ext cx="1260475" cy="1439862"/>
          </a:xfrm>
          <a:prstGeom prst="rect">
            <a:avLst/>
          </a:prstGeom>
          <a:solidFill>
            <a:srgbClr val="00DCFF"/>
          </a:solidFill>
          <a:ln w="9525">
            <a:solidFill>
              <a:srgbClr val="000000"/>
            </a:solidFill>
            <a:round/>
            <a:headEnd/>
            <a:tailEnd/>
          </a:ln>
        </p:spPr>
        <p:txBody>
          <a:bodyPr wrap="none" lIns="90000" tIns="45000" rIns="90000" bIns="45000"/>
          <a:lstStyle/>
          <a:p>
            <a:pPr algn="ctr">
              <a:tabLst>
                <a:tab pos="723900" algn="l"/>
              </a:tabLst>
            </a:pPr>
            <a:r>
              <a:rPr kumimoji="0" lang="en-GB" altLang="ja-JP" sz="2000" dirty="0" smtClean="0">
                <a:solidFill>
                  <a:srgbClr val="000000"/>
                </a:solidFill>
                <a:latin typeface="Lucida Sans Unicode" pitchFamily="34" charset="0"/>
                <a:ea typeface="IPAゴシック"/>
                <a:cs typeface="IPAゴシック"/>
              </a:rPr>
              <a:t>Dedicated</a:t>
            </a:r>
            <a:endParaRPr kumimoji="0" lang="en-GB" altLang="ja-JP" sz="2000" dirty="0">
              <a:solidFill>
                <a:srgbClr val="000000"/>
              </a:solidFill>
              <a:latin typeface="Lucida Sans Unicode" pitchFamily="34" charset="0"/>
              <a:ea typeface="IPAゴシック"/>
              <a:cs typeface="IPAゴシック"/>
            </a:endParaRPr>
          </a:p>
          <a:p>
            <a:pPr algn="ctr">
              <a:tabLst>
                <a:tab pos="723900" algn="l"/>
              </a:tabLst>
            </a:pPr>
            <a:r>
              <a:rPr kumimoji="0" lang="en-GB" altLang="ja-JP" sz="2000" dirty="0">
                <a:solidFill>
                  <a:srgbClr val="000000"/>
                </a:solidFill>
                <a:latin typeface="Lucida Sans Unicode" pitchFamily="34" charset="0"/>
                <a:ea typeface="IPAゴシック"/>
                <a:cs typeface="IPAゴシック"/>
              </a:rPr>
              <a:t>HW</a:t>
            </a:r>
          </a:p>
        </p:txBody>
      </p:sp>
      <p:sp>
        <p:nvSpPr>
          <p:cNvPr id="32785" name="Oval 15"/>
          <p:cNvSpPr>
            <a:spLocks noChangeArrowheads="1"/>
          </p:cNvSpPr>
          <p:nvPr/>
        </p:nvSpPr>
        <p:spPr bwMode="auto">
          <a:xfrm>
            <a:off x="5848370" y="5561013"/>
            <a:ext cx="539750" cy="539750"/>
          </a:xfrm>
          <a:prstGeom prst="ellipse">
            <a:avLst/>
          </a:prstGeom>
          <a:solidFill>
            <a:srgbClr val="CCCC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T3</a:t>
            </a:r>
          </a:p>
        </p:txBody>
      </p:sp>
      <p:sp>
        <p:nvSpPr>
          <p:cNvPr id="32786" name="Rectangle 16"/>
          <p:cNvSpPr>
            <a:spLocks noChangeArrowheads="1"/>
          </p:cNvSpPr>
          <p:nvPr/>
        </p:nvSpPr>
        <p:spPr bwMode="auto">
          <a:xfrm>
            <a:off x="4091008" y="2725738"/>
            <a:ext cx="1620837" cy="1081087"/>
          </a:xfrm>
          <a:prstGeom prst="rect">
            <a:avLst/>
          </a:prstGeom>
          <a:solidFill>
            <a:srgbClr val="FFFF99"/>
          </a:solidFill>
          <a:ln w="9525">
            <a:solidFill>
              <a:srgbClr val="000000"/>
            </a:solidFill>
            <a:round/>
            <a:headEnd/>
            <a:tailEnd/>
          </a:ln>
        </p:spPr>
        <p:txBody>
          <a:bodyPr wrap="none" lIns="90000" tIns="45000" rIns="90000" bIns="45000"/>
          <a:lstStyle/>
          <a:p>
            <a:pPr algn="ctr">
              <a:tabLst>
                <a:tab pos="723900" algn="l"/>
                <a:tab pos="1447800" algn="l"/>
              </a:tabLst>
            </a:pPr>
            <a:r>
              <a:rPr kumimoji="0" lang="en-GB" altLang="ja-JP" sz="2000">
                <a:solidFill>
                  <a:srgbClr val="000000"/>
                </a:solidFill>
                <a:latin typeface="Lucida Sans Unicode" pitchFamily="34" charset="0"/>
                <a:ea typeface="ＤＦＰ平成丸ゴシック体W4"/>
                <a:cs typeface="ＤＦＰ平成丸ゴシック体W4"/>
              </a:rPr>
              <a:t>ASIP1</a:t>
            </a:r>
          </a:p>
        </p:txBody>
      </p:sp>
      <p:sp>
        <p:nvSpPr>
          <p:cNvPr id="32787" name="Rectangle 17"/>
          <p:cNvSpPr>
            <a:spLocks noChangeArrowheads="1"/>
          </p:cNvSpPr>
          <p:nvPr/>
        </p:nvSpPr>
        <p:spPr bwMode="auto">
          <a:xfrm>
            <a:off x="5889645" y="2725738"/>
            <a:ext cx="900113" cy="1081087"/>
          </a:xfrm>
          <a:prstGeom prst="rect">
            <a:avLst/>
          </a:prstGeom>
          <a:solidFill>
            <a:srgbClr val="FFFF99"/>
          </a:solidFill>
          <a:ln w="9525">
            <a:solidFill>
              <a:srgbClr val="000000"/>
            </a:solidFill>
            <a:round/>
            <a:headEnd/>
            <a:tailEnd/>
          </a:ln>
        </p:spPr>
        <p:txBody>
          <a:bodyPr wrap="none" lIns="90000" tIns="45000" rIns="90000" bIns="45000"/>
          <a:lstStyle/>
          <a:p>
            <a:pPr algn="ctr">
              <a:tabLst>
                <a:tab pos="723900" algn="l"/>
              </a:tabLst>
            </a:pPr>
            <a:r>
              <a:rPr kumimoji="0" lang="en-GB" altLang="ja-JP" sz="2000">
                <a:solidFill>
                  <a:srgbClr val="000000"/>
                </a:solidFill>
                <a:latin typeface="Lucida Sans Unicode" pitchFamily="34" charset="0"/>
                <a:ea typeface="ＤＦＰ平成丸ゴシック体W4"/>
                <a:cs typeface="ＤＦＰ平成丸ゴシック体W4"/>
              </a:rPr>
              <a:t>ASIP2</a:t>
            </a:r>
          </a:p>
        </p:txBody>
      </p:sp>
      <p:sp>
        <p:nvSpPr>
          <p:cNvPr id="32788" name="Oval 18"/>
          <p:cNvSpPr>
            <a:spLocks noChangeArrowheads="1"/>
          </p:cNvSpPr>
          <p:nvPr/>
        </p:nvSpPr>
        <p:spPr bwMode="auto">
          <a:xfrm>
            <a:off x="4270395" y="3086100"/>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T1</a:t>
            </a:r>
          </a:p>
        </p:txBody>
      </p:sp>
      <p:sp>
        <p:nvSpPr>
          <p:cNvPr id="32789" name="Oval 19"/>
          <p:cNvSpPr>
            <a:spLocks noChangeArrowheads="1"/>
          </p:cNvSpPr>
          <p:nvPr/>
        </p:nvSpPr>
        <p:spPr bwMode="auto">
          <a:xfrm>
            <a:off x="4989533" y="3086100"/>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T4</a:t>
            </a:r>
          </a:p>
        </p:txBody>
      </p:sp>
      <p:sp>
        <p:nvSpPr>
          <p:cNvPr id="32790" name="Oval 20"/>
          <p:cNvSpPr>
            <a:spLocks noChangeArrowheads="1"/>
          </p:cNvSpPr>
          <p:nvPr/>
        </p:nvSpPr>
        <p:spPr bwMode="auto">
          <a:xfrm>
            <a:off x="6070620" y="3086100"/>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T2</a:t>
            </a:r>
          </a:p>
        </p:txBody>
      </p:sp>
      <p:sp>
        <p:nvSpPr>
          <p:cNvPr id="32791" name="Text Box 21"/>
          <p:cNvSpPr txBox="1">
            <a:spLocks noChangeArrowheads="1"/>
          </p:cNvSpPr>
          <p:nvPr/>
        </p:nvSpPr>
        <p:spPr bwMode="auto">
          <a:xfrm>
            <a:off x="3730645" y="1800225"/>
            <a:ext cx="3698875" cy="908050"/>
          </a:xfrm>
          <a:prstGeom prst="rect">
            <a:avLst/>
          </a:prstGeom>
          <a:noFill/>
          <a:ln w="9525">
            <a:noFill/>
            <a:round/>
            <a:headEnd/>
            <a:tailEnd/>
          </a:ln>
        </p:spPr>
        <p:txBody>
          <a:bodyPr wrap="none" lIns="90000" tIns="45000" rIns="90000" bIns="45000"/>
          <a:lstStyle/>
          <a:p>
            <a:pPr>
              <a:tabLst>
                <a:tab pos="723900" algn="l"/>
                <a:tab pos="1447800" algn="l"/>
                <a:tab pos="2171700" algn="l"/>
                <a:tab pos="2895600" algn="l"/>
                <a:tab pos="3619500" algn="l"/>
              </a:tabLst>
            </a:pPr>
            <a:r>
              <a:rPr kumimoji="0" lang="en-GB" altLang="ja-JP" sz="2400">
                <a:solidFill>
                  <a:srgbClr val="000000"/>
                </a:solidFill>
                <a:latin typeface="Lucida Sans Unicode" pitchFamily="34" charset="0"/>
                <a:ea typeface="IPAゴシック"/>
                <a:cs typeface="IPAゴシック"/>
              </a:rPr>
              <a:t>Process mapping</a:t>
            </a:r>
          </a:p>
          <a:p>
            <a:pPr>
              <a:tabLst>
                <a:tab pos="723900" algn="l"/>
                <a:tab pos="1447800" algn="l"/>
                <a:tab pos="2171700" algn="l"/>
                <a:tab pos="2895600" algn="l"/>
                <a:tab pos="3619500" algn="l"/>
              </a:tabLst>
            </a:pPr>
            <a:r>
              <a:rPr kumimoji="0" lang="en-GB" altLang="ja-JP" sz="2400">
                <a:solidFill>
                  <a:srgbClr val="000000"/>
                </a:solidFill>
                <a:latin typeface="Lucida Sans Unicode" pitchFamily="34" charset="0"/>
                <a:ea typeface="IPAゴシック"/>
                <a:cs typeface="IPAゴシック"/>
              </a:rPr>
              <a:t>ASIP specifications</a:t>
            </a:r>
          </a:p>
        </p:txBody>
      </p:sp>
      <p:cxnSp>
        <p:nvCxnSpPr>
          <p:cNvPr id="32792" name="AutoShape 22"/>
          <p:cNvCxnSpPr>
            <a:cxnSpLocks noChangeShapeType="1"/>
            <a:endCxn id="32772" idx="2"/>
          </p:cNvCxnSpPr>
          <p:nvPr/>
        </p:nvCxnSpPr>
        <p:spPr bwMode="auto">
          <a:xfrm>
            <a:off x="1395433" y="2427288"/>
            <a:ext cx="398462" cy="3175"/>
          </a:xfrm>
          <a:prstGeom prst="straightConnector1">
            <a:avLst/>
          </a:prstGeom>
          <a:noFill/>
          <a:ln w="36000">
            <a:solidFill>
              <a:srgbClr val="000000"/>
            </a:solidFill>
            <a:round/>
            <a:headEnd/>
            <a:tailEnd type="triangle" w="med" len="med"/>
          </a:ln>
        </p:spPr>
      </p:cxnSp>
      <p:cxnSp>
        <p:nvCxnSpPr>
          <p:cNvPr id="32793" name="AutoShape 23"/>
          <p:cNvCxnSpPr>
            <a:cxnSpLocks noChangeShapeType="1"/>
            <a:stCxn id="32777" idx="2"/>
          </p:cNvCxnSpPr>
          <p:nvPr/>
        </p:nvCxnSpPr>
        <p:spPr bwMode="auto">
          <a:xfrm flipH="1" flipV="1">
            <a:off x="1333520" y="4229100"/>
            <a:ext cx="458788" cy="1588"/>
          </a:xfrm>
          <a:prstGeom prst="straightConnector1">
            <a:avLst/>
          </a:prstGeom>
          <a:noFill/>
          <a:ln w="36000">
            <a:solidFill>
              <a:srgbClr val="000000"/>
            </a:solidFill>
            <a:round/>
            <a:headEnd/>
            <a:tailEnd type="triangle" w="med" len="med"/>
          </a:ln>
        </p:spPr>
      </p:cxnSp>
      <p:sp>
        <p:nvSpPr>
          <p:cNvPr id="32794" name="Rectangle 24"/>
          <p:cNvSpPr>
            <a:spLocks noChangeArrowheads="1"/>
          </p:cNvSpPr>
          <p:nvPr/>
        </p:nvSpPr>
        <p:spPr bwMode="auto">
          <a:xfrm>
            <a:off x="4091008" y="5580063"/>
            <a:ext cx="1203325" cy="704850"/>
          </a:xfrm>
          <a:prstGeom prst="rect">
            <a:avLst/>
          </a:prstGeom>
          <a:solidFill>
            <a:srgbClr val="3DEB3D"/>
          </a:solidFill>
          <a:ln w="9525">
            <a:solidFill>
              <a:srgbClr val="000000"/>
            </a:solidFill>
            <a:round/>
            <a:headEnd/>
            <a:tailEnd/>
          </a:ln>
        </p:spPr>
        <p:txBody>
          <a:bodyPr wrap="none" lIns="90000" tIns="45000" rIns="90000" bIns="45000" anchor="ctr"/>
          <a:lstStyle/>
          <a:p>
            <a:pPr algn="ctr">
              <a:tabLst>
                <a:tab pos="723900" algn="l"/>
              </a:tabLst>
            </a:pPr>
            <a:r>
              <a:rPr kumimoji="0" lang="en-GB" altLang="ja-JP" sz="2000">
                <a:solidFill>
                  <a:srgbClr val="000000"/>
                </a:solidFill>
                <a:latin typeface="Lucida Sans Unicode" pitchFamily="34" charset="0"/>
                <a:ea typeface="IPAゴシック"/>
                <a:cs typeface="IPAゴシック"/>
              </a:rPr>
              <a:t>I/O</a:t>
            </a:r>
          </a:p>
          <a:p>
            <a:pPr algn="ctr">
              <a:tabLst>
                <a:tab pos="723900" algn="l"/>
              </a:tabLst>
            </a:pPr>
            <a:r>
              <a:rPr kumimoji="0" lang="en-GB" altLang="ja-JP" sz="2000">
                <a:solidFill>
                  <a:srgbClr val="000000"/>
                </a:solidFill>
                <a:latin typeface="Lucida Sans Unicode" pitchFamily="34" charset="0"/>
                <a:ea typeface="IPAゴシック"/>
                <a:cs typeface="IPAゴシック"/>
              </a:rPr>
              <a:t>I/F</a:t>
            </a:r>
          </a:p>
        </p:txBody>
      </p:sp>
      <p:sp>
        <p:nvSpPr>
          <p:cNvPr id="32795" name="Rectangle 25"/>
          <p:cNvSpPr>
            <a:spLocks noChangeArrowheads="1"/>
          </p:cNvSpPr>
          <p:nvPr/>
        </p:nvSpPr>
        <p:spPr bwMode="auto">
          <a:xfrm>
            <a:off x="4102120" y="4859338"/>
            <a:ext cx="1068388" cy="539750"/>
          </a:xfrm>
          <a:prstGeom prst="rect">
            <a:avLst/>
          </a:prstGeom>
          <a:solidFill>
            <a:srgbClr val="CCFFFF"/>
          </a:solidFill>
          <a:ln w="9525">
            <a:solidFill>
              <a:srgbClr val="000000"/>
            </a:solidFill>
            <a:round/>
            <a:headEnd/>
            <a:tailEnd/>
          </a:ln>
        </p:spPr>
        <p:txBody>
          <a:bodyPr wrap="none" lIns="90000" tIns="45000" rIns="90000" bIns="45000" anchor="ctr"/>
          <a:lstStyle/>
          <a:p>
            <a:pPr algn="ctr">
              <a:tabLst>
                <a:tab pos="723900" algn="l"/>
              </a:tabLst>
            </a:pPr>
            <a:r>
              <a:rPr kumimoji="0" lang="en-GB" altLang="ja-JP" sz="2000">
                <a:solidFill>
                  <a:srgbClr val="000000"/>
                </a:solidFill>
                <a:latin typeface="Lucida Sans Unicode" pitchFamily="34" charset="0"/>
                <a:ea typeface="IPAゴシック"/>
                <a:cs typeface="IPAゴシック"/>
              </a:rPr>
              <a:t>Memory</a:t>
            </a:r>
          </a:p>
        </p:txBody>
      </p:sp>
      <p:sp>
        <p:nvSpPr>
          <p:cNvPr id="32796" name="Text Box 26"/>
          <p:cNvSpPr txBox="1">
            <a:spLocks noChangeArrowheads="1"/>
          </p:cNvSpPr>
          <p:nvPr/>
        </p:nvSpPr>
        <p:spPr bwMode="auto">
          <a:xfrm>
            <a:off x="3638570" y="4319588"/>
            <a:ext cx="3713163" cy="539750"/>
          </a:xfrm>
          <a:prstGeom prst="rect">
            <a:avLst/>
          </a:prstGeom>
          <a:noFill/>
          <a:ln w="9525">
            <a:noFill/>
            <a:round/>
            <a:headEnd/>
            <a:tailEnd/>
          </a:ln>
        </p:spPr>
        <p:txBody>
          <a:bodyPr wrap="none" lIns="90000" tIns="45000" rIns="90000" bIns="45000"/>
          <a:lstStyle/>
          <a:p>
            <a:pPr>
              <a:tabLst>
                <a:tab pos="723900" algn="l"/>
                <a:tab pos="1447800" algn="l"/>
                <a:tab pos="2171700" algn="l"/>
                <a:tab pos="2895600" algn="l"/>
                <a:tab pos="3619500" algn="l"/>
              </a:tabLst>
            </a:pPr>
            <a:r>
              <a:rPr kumimoji="0" lang="en-GB" altLang="ja-JP" sz="2400">
                <a:solidFill>
                  <a:srgbClr val="000000"/>
                </a:solidFill>
                <a:latin typeface="Lucida Sans Unicode" pitchFamily="34" charset="0"/>
                <a:ea typeface="IPAゴシック"/>
                <a:cs typeface="IPAゴシック"/>
              </a:rPr>
              <a:t>SystemC desc. Of HWs</a:t>
            </a:r>
          </a:p>
        </p:txBody>
      </p:sp>
      <p:sp>
        <p:nvSpPr>
          <p:cNvPr id="32816" name="AutoShape 46"/>
          <p:cNvSpPr>
            <a:spLocks noChangeArrowheads="1"/>
          </p:cNvSpPr>
          <p:nvPr/>
        </p:nvSpPr>
        <p:spPr bwMode="auto">
          <a:xfrm rot="2700000">
            <a:off x="3191689" y="3912394"/>
            <a:ext cx="360362" cy="539750"/>
          </a:xfrm>
          <a:prstGeom prst="rightArrow">
            <a:avLst>
              <a:gd name="adj1" fmla="val 28981"/>
              <a:gd name="adj2" fmla="val 50167"/>
            </a:avLst>
          </a:prstGeom>
          <a:gradFill rotWithShape="0">
            <a:gsLst>
              <a:gs pos="0">
                <a:srgbClr val="000080"/>
              </a:gs>
              <a:gs pos="100000">
                <a:srgbClr val="FFFFFF"/>
              </a:gs>
            </a:gsLst>
            <a:lin ang="2700000" scaled="1"/>
          </a:gra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53" name="フッター プレースホルダ 52"/>
          <p:cNvSpPr txBox="1">
            <a:spLocks/>
          </p:cNvSpPr>
          <p:nvPr/>
        </p:nvSpPr>
        <p:spPr>
          <a:xfrm>
            <a:off x="3535363" y="6408738"/>
            <a:ext cx="2351087" cy="365125"/>
          </a:xfrm>
          <a:prstGeom prst="rect">
            <a:avLst/>
          </a:prstGeom>
        </p:spPr>
        <p:txBody>
          <a:bodyPr vert="horz" anchor="b"/>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smtClean="0">
                <a:ln>
                  <a:noFill/>
                </a:ln>
                <a:solidFill>
                  <a:schemeClr val="tx1"/>
                </a:solidFill>
                <a:effectLst/>
                <a:uLnTx/>
                <a:uFillTx/>
                <a:latin typeface="+mn-lt"/>
                <a:ea typeface="+mn-ea"/>
                <a:cs typeface="+mn-cs"/>
              </a:rPr>
              <a:t>MPSoC 2009</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31" name="フッター プレースホルダ 30"/>
          <p:cNvSpPr>
            <a:spLocks noGrp="1"/>
          </p:cNvSpPr>
          <p:nvPr>
            <p:ph type="ftr" sz="quarter" idx="10"/>
          </p:nvPr>
        </p:nvSpPr>
        <p:spPr/>
        <p:txBody>
          <a:bodyPr/>
          <a:lstStyle/>
          <a:p>
            <a:pPr>
              <a:defRPr/>
            </a:pPr>
            <a:r>
              <a:rPr lang="en-US" smtClean="0"/>
              <a:t>MPSoC 2009</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番号プレースホルダ 3"/>
          <p:cNvSpPr>
            <a:spLocks noGrp="1"/>
          </p:cNvSpPr>
          <p:nvPr>
            <p:ph type="sldNum" sz="quarter" idx="11"/>
          </p:nvPr>
        </p:nvSpPr>
        <p:spPr bwMode="auto">
          <a:xfrm>
            <a:off x="8315325" y="6408738"/>
            <a:ext cx="655638" cy="365125"/>
          </a:xfrm>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F8125A5-C2C8-4484-9E66-237E854A78F1}" type="slidenum">
              <a:rPr lang="en-US" altLang="ja-JP"/>
              <a:pPr fontAlgn="base">
                <a:spcBef>
                  <a:spcPct val="0"/>
                </a:spcBef>
                <a:spcAft>
                  <a:spcPct val="0"/>
                </a:spcAft>
              </a:pPr>
              <a:t>8</a:t>
            </a:fld>
            <a:endParaRPr lang="en-US" altLang="ja-JP"/>
          </a:p>
        </p:txBody>
      </p:sp>
      <p:sp>
        <p:nvSpPr>
          <p:cNvPr id="5" name="タイトル 4"/>
          <p:cNvSpPr>
            <a:spLocks noGrp="1"/>
          </p:cNvSpPr>
          <p:nvPr>
            <p:ph type="title"/>
          </p:nvPr>
        </p:nvSpPr>
        <p:spPr/>
        <p:txBody>
          <a:bodyPr/>
          <a:lstStyle/>
          <a:p>
            <a:pPr fontAlgn="auto">
              <a:spcAft>
                <a:spcPts val="0"/>
              </a:spcAft>
              <a:defRPr/>
            </a:pPr>
            <a:r>
              <a:rPr lang="en-US" altLang="ja-JP" dirty="0" smtClean="0"/>
              <a:t>Evaluation Flow 2/2</a:t>
            </a:r>
            <a:endParaRPr lang="ja-JP" altLang="en-US" dirty="0"/>
          </a:p>
        </p:txBody>
      </p:sp>
      <p:sp>
        <p:nvSpPr>
          <p:cNvPr id="32781" name="Text Box 11"/>
          <p:cNvSpPr txBox="1">
            <a:spLocks noChangeArrowheads="1"/>
          </p:cNvSpPr>
          <p:nvPr/>
        </p:nvSpPr>
        <p:spPr bwMode="auto">
          <a:xfrm>
            <a:off x="142875" y="4438650"/>
            <a:ext cx="2160588" cy="2419350"/>
          </a:xfrm>
          <a:prstGeom prst="rect">
            <a:avLst/>
          </a:prstGeom>
          <a:noFill/>
          <a:ln w="9525">
            <a:noFill/>
            <a:round/>
            <a:headEnd/>
            <a:tailEnd/>
          </a:ln>
        </p:spPr>
        <p:txBody>
          <a:bodyPr lIns="90000" tIns="45000" rIns="90000" bIns="45000" anchor="ctr"/>
          <a:lstStyle/>
          <a:p>
            <a:pPr marL="71438" indent="-71438">
              <a:spcAft>
                <a:spcPts val="1138"/>
              </a:spcAft>
              <a:buFont typeface="Wingdings" pitchFamily="2" charset="2"/>
              <a:buChar char=""/>
              <a:tabLst>
                <a:tab pos="723900" algn="l"/>
                <a:tab pos="1447800" algn="l"/>
              </a:tabLst>
            </a:pPr>
            <a:endParaRPr kumimoji="0" lang="en-GB" altLang="ja-JP" sz="2000">
              <a:solidFill>
                <a:srgbClr val="000000"/>
              </a:solidFill>
              <a:latin typeface="Lucida Sans Unicode" pitchFamily="34" charset="0"/>
              <a:ea typeface="IPAゴシック"/>
              <a:cs typeface="IPAゴシック"/>
            </a:endParaRPr>
          </a:p>
        </p:txBody>
      </p:sp>
      <p:sp>
        <p:nvSpPr>
          <p:cNvPr id="32784" name="Rectangle 14"/>
          <p:cNvSpPr>
            <a:spLocks noChangeArrowheads="1"/>
          </p:cNvSpPr>
          <p:nvPr/>
        </p:nvSpPr>
        <p:spPr bwMode="auto">
          <a:xfrm>
            <a:off x="2686075" y="4559287"/>
            <a:ext cx="1314421" cy="1439862"/>
          </a:xfrm>
          <a:prstGeom prst="rect">
            <a:avLst/>
          </a:prstGeom>
          <a:solidFill>
            <a:srgbClr val="00DCFF"/>
          </a:solidFill>
          <a:ln w="9525">
            <a:solidFill>
              <a:srgbClr val="000000"/>
            </a:solidFill>
            <a:round/>
            <a:headEnd/>
            <a:tailEnd/>
          </a:ln>
        </p:spPr>
        <p:txBody>
          <a:bodyPr wrap="none" lIns="90000" tIns="45000" rIns="90000" bIns="45000"/>
          <a:lstStyle/>
          <a:p>
            <a:pPr algn="ctr">
              <a:tabLst>
                <a:tab pos="723900" algn="l"/>
              </a:tabLst>
            </a:pPr>
            <a:r>
              <a:rPr kumimoji="0" lang="en-GB" altLang="ja-JP" sz="2000" dirty="0" smtClean="0">
                <a:solidFill>
                  <a:srgbClr val="000000"/>
                </a:solidFill>
                <a:latin typeface="Lucida Sans Unicode" pitchFamily="34" charset="0"/>
                <a:ea typeface="IPAゴシック"/>
                <a:cs typeface="IPAゴシック"/>
              </a:rPr>
              <a:t>Dedicated</a:t>
            </a:r>
            <a:endParaRPr kumimoji="0" lang="en-GB" altLang="ja-JP" sz="2000" dirty="0">
              <a:solidFill>
                <a:srgbClr val="000000"/>
              </a:solidFill>
              <a:latin typeface="Lucida Sans Unicode" pitchFamily="34" charset="0"/>
              <a:ea typeface="IPAゴシック"/>
              <a:cs typeface="IPAゴシック"/>
            </a:endParaRPr>
          </a:p>
          <a:p>
            <a:pPr algn="ctr">
              <a:tabLst>
                <a:tab pos="723900" algn="l"/>
              </a:tabLst>
            </a:pPr>
            <a:r>
              <a:rPr kumimoji="0" lang="en-GB" altLang="ja-JP" sz="2000" dirty="0">
                <a:solidFill>
                  <a:srgbClr val="000000"/>
                </a:solidFill>
                <a:latin typeface="Lucida Sans Unicode" pitchFamily="34" charset="0"/>
                <a:ea typeface="IPAゴシック"/>
                <a:cs typeface="IPAゴシック"/>
              </a:rPr>
              <a:t>HW</a:t>
            </a:r>
          </a:p>
        </p:txBody>
      </p:sp>
      <p:sp>
        <p:nvSpPr>
          <p:cNvPr id="32785" name="Oval 15"/>
          <p:cNvSpPr>
            <a:spLocks noChangeArrowheads="1"/>
          </p:cNvSpPr>
          <p:nvPr/>
        </p:nvSpPr>
        <p:spPr bwMode="auto">
          <a:xfrm>
            <a:off x="3060725" y="5260962"/>
            <a:ext cx="539750" cy="539750"/>
          </a:xfrm>
          <a:prstGeom prst="ellipse">
            <a:avLst/>
          </a:prstGeom>
          <a:solidFill>
            <a:srgbClr val="CCCC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T3</a:t>
            </a:r>
          </a:p>
        </p:txBody>
      </p:sp>
      <p:sp>
        <p:nvSpPr>
          <p:cNvPr id="32786" name="Rectangle 16"/>
          <p:cNvSpPr>
            <a:spLocks noChangeArrowheads="1"/>
          </p:cNvSpPr>
          <p:nvPr/>
        </p:nvSpPr>
        <p:spPr bwMode="auto">
          <a:xfrm>
            <a:off x="1303363" y="2425687"/>
            <a:ext cx="1620837" cy="1081087"/>
          </a:xfrm>
          <a:prstGeom prst="rect">
            <a:avLst/>
          </a:prstGeom>
          <a:solidFill>
            <a:srgbClr val="FFFF99"/>
          </a:solidFill>
          <a:ln w="9525">
            <a:solidFill>
              <a:srgbClr val="000000"/>
            </a:solidFill>
            <a:round/>
            <a:headEnd/>
            <a:tailEnd/>
          </a:ln>
        </p:spPr>
        <p:txBody>
          <a:bodyPr wrap="none" lIns="90000" tIns="45000" rIns="90000" bIns="45000"/>
          <a:lstStyle/>
          <a:p>
            <a:pPr algn="ctr">
              <a:tabLst>
                <a:tab pos="723900" algn="l"/>
                <a:tab pos="1447800" algn="l"/>
              </a:tabLst>
            </a:pPr>
            <a:r>
              <a:rPr kumimoji="0" lang="en-GB" altLang="ja-JP" sz="2000">
                <a:solidFill>
                  <a:srgbClr val="000000"/>
                </a:solidFill>
                <a:latin typeface="Lucida Sans Unicode" pitchFamily="34" charset="0"/>
                <a:ea typeface="ＤＦＰ平成丸ゴシック体W4"/>
                <a:cs typeface="ＤＦＰ平成丸ゴシック体W4"/>
              </a:rPr>
              <a:t>ASIP1</a:t>
            </a:r>
          </a:p>
        </p:txBody>
      </p:sp>
      <p:sp>
        <p:nvSpPr>
          <p:cNvPr id="32787" name="Rectangle 17"/>
          <p:cNvSpPr>
            <a:spLocks noChangeArrowheads="1"/>
          </p:cNvSpPr>
          <p:nvPr/>
        </p:nvSpPr>
        <p:spPr bwMode="auto">
          <a:xfrm>
            <a:off x="3102000" y="2425687"/>
            <a:ext cx="900113" cy="1081087"/>
          </a:xfrm>
          <a:prstGeom prst="rect">
            <a:avLst/>
          </a:prstGeom>
          <a:solidFill>
            <a:srgbClr val="FFFF99"/>
          </a:solidFill>
          <a:ln w="9525">
            <a:solidFill>
              <a:srgbClr val="000000"/>
            </a:solidFill>
            <a:round/>
            <a:headEnd/>
            <a:tailEnd/>
          </a:ln>
        </p:spPr>
        <p:txBody>
          <a:bodyPr wrap="none" lIns="90000" tIns="45000" rIns="90000" bIns="45000"/>
          <a:lstStyle/>
          <a:p>
            <a:pPr algn="ctr">
              <a:tabLst>
                <a:tab pos="723900" algn="l"/>
              </a:tabLst>
            </a:pPr>
            <a:r>
              <a:rPr kumimoji="0" lang="en-GB" altLang="ja-JP" sz="2000">
                <a:solidFill>
                  <a:srgbClr val="000000"/>
                </a:solidFill>
                <a:latin typeface="Lucida Sans Unicode" pitchFamily="34" charset="0"/>
                <a:ea typeface="ＤＦＰ平成丸ゴシック体W4"/>
                <a:cs typeface="ＤＦＰ平成丸ゴシック体W4"/>
              </a:rPr>
              <a:t>ASIP2</a:t>
            </a:r>
          </a:p>
        </p:txBody>
      </p:sp>
      <p:sp>
        <p:nvSpPr>
          <p:cNvPr id="32788" name="Oval 18"/>
          <p:cNvSpPr>
            <a:spLocks noChangeArrowheads="1"/>
          </p:cNvSpPr>
          <p:nvPr/>
        </p:nvSpPr>
        <p:spPr bwMode="auto">
          <a:xfrm>
            <a:off x="1482750" y="2786049"/>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T1</a:t>
            </a:r>
          </a:p>
        </p:txBody>
      </p:sp>
      <p:sp>
        <p:nvSpPr>
          <p:cNvPr id="32789" name="Oval 19"/>
          <p:cNvSpPr>
            <a:spLocks noChangeArrowheads="1"/>
          </p:cNvSpPr>
          <p:nvPr/>
        </p:nvSpPr>
        <p:spPr bwMode="auto">
          <a:xfrm>
            <a:off x="2201888" y="2786049"/>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T4</a:t>
            </a:r>
          </a:p>
        </p:txBody>
      </p:sp>
      <p:sp>
        <p:nvSpPr>
          <p:cNvPr id="32790" name="Oval 20"/>
          <p:cNvSpPr>
            <a:spLocks noChangeArrowheads="1"/>
          </p:cNvSpPr>
          <p:nvPr/>
        </p:nvSpPr>
        <p:spPr bwMode="auto">
          <a:xfrm>
            <a:off x="3282975" y="2786049"/>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T2</a:t>
            </a:r>
          </a:p>
        </p:txBody>
      </p:sp>
      <p:sp>
        <p:nvSpPr>
          <p:cNvPr id="32791" name="Text Box 21"/>
          <p:cNvSpPr txBox="1">
            <a:spLocks noChangeArrowheads="1"/>
          </p:cNvSpPr>
          <p:nvPr/>
        </p:nvSpPr>
        <p:spPr bwMode="auto">
          <a:xfrm>
            <a:off x="943000" y="1500174"/>
            <a:ext cx="3698875" cy="908050"/>
          </a:xfrm>
          <a:prstGeom prst="rect">
            <a:avLst/>
          </a:prstGeom>
          <a:noFill/>
          <a:ln w="9525">
            <a:noFill/>
            <a:round/>
            <a:headEnd/>
            <a:tailEnd/>
          </a:ln>
        </p:spPr>
        <p:txBody>
          <a:bodyPr wrap="none" lIns="90000" tIns="45000" rIns="90000" bIns="45000"/>
          <a:lstStyle/>
          <a:p>
            <a:pPr>
              <a:tabLst>
                <a:tab pos="723900" algn="l"/>
                <a:tab pos="1447800" algn="l"/>
                <a:tab pos="2171700" algn="l"/>
                <a:tab pos="2895600" algn="l"/>
                <a:tab pos="3619500" algn="l"/>
              </a:tabLst>
            </a:pPr>
            <a:r>
              <a:rPr kumimoji="0" lang="en-GB" altLang="ja-JP" sz="2400">
                <a:solidFill>
                  <a:srgbClr val="000000"/>
                </a:solidFill>
                <a:latin typeface="Lucida Sans Unicode" pitchFamily="34" charset="0"/>
                <a:ea typeface="IPAゴシック"/>
                <a:cs typeface="IPAゴシック"/>
              </a:rPr>
              <a:t>Process mapping</a:t>
            </a:r>
          </a:p>
          <a:p>
            <a:pPr>
              <a:tabLst>
                <a:tab pos="723900" algn="l"/>
                <a:tab pos="1447800" algn="l"/>
                <a:tab pos="2171700" algn="l"/>
                <a:tab pos="2895600" algn="l"/>
                <a:tab pos="3619500" algn="l"/>
              </a:tabLst>
            </a:pPr>
            <a:r>
              <a:rPr kumimoji="0" lang="en-GB" altLang="ja-JP" sz="2400">
                <a:solidFill>
                  <a:srgbClr val="000000"/>
                </a:solidFill>
                <a:latin typeface="Lucida Sans Unicode" pitchFamily="34" charset="0"/>
                <a:ea typeface="IPAゴシック"/>
                <a:cs typeface="IPAゴシック"/>
              </a:rPr>
              <a:t>ASIP specifications</a:t>
            </a:r>
          </a:p>
        </p:txBody>
      </p:sp>
      <p:sp>
        <p:nvSpPr>
          <p:cNvPr id="32794" name="Rectangle 24"/>
          <p:cNvSpPr>
            <a:spLocks noChangeArrowheads="1"/>
          </p:cNvSpPr>
          <p:nvPr/>
        </p:nvSpPr>
        <p:spPr bwMode="auto">
          <a:xfrm>
            <a:off x="1303363" y="5280012"/>
            <a:ext cx="1203325" cy="704850"/>
          </a:xfrm>
          <a:prstGeom prst="rect">
            <a:avLst/>
          </a:prstGeom>
          <a:solidFill>
            <a:srgbClr val="3DEB3D"/>
          </a:solidFill>
          <a:ln w="9525">
            <a:solidFill>
              <a:srgbClr val="000000"/>
            </a:solidFill>
            <a:round/>
            <a:headEnd/>
            <a:tailEnd/>
          </a:ln>
        </p:spPr>
        <p:txBody>
          <a:bodyPr wrap="none" lIns="90000" tIns="45000" rIns="90000" bIns="45000" anchor="ctr"/>
          <a:lstStyle/>
          <a:p>
            <a:pPr algn="ctr">
              <a:tabLst>
                <a:tab pos="723900" algn="l"/>
              </a:tabLst>
            </a:pPr>
            <a:r>
              <a:rPr kumimoji="0" lang="en-GB" altLang="ja-JP" sz="2000">
                <a:solidFill>
                  <a:srgbClr val="000000"/>
                </a:solidFill>
                <a:latin typeface="Lucida Sans Unicode" pitchFamily="34" charset="0"/>
                <a:ea typeface="IPAゴシック"/>
                <a:cs typeface="IPAゴシック"/>
              </a:rPr>
              <a:t>I/O</a:t>
            </a:r>
          </a:p>
          <a:p>
            <a:pPr algn="ctr">
              <a:tabLst>
                <a:tab pos="723900" algn="l"/>
              </a:tabLst>
            </a:pPr>
            <a:r>
              <a:rPr kumimoji="0" lang="en-GB" altLang="ja-JP" sz="2000">
                <a:solidFill>
                  <a:srgbClr val="000000"/>
                </a:solidFill>
                <a:latin typeface="Lucida Sans Unicode" pitchFamily="34" charset="0"/>
                <a:ea typeface="IPAゴシック"/>
                <a:cs typeface="IPAゴシック"/>
              </a:rPr>
              <a:t>I/F</a:t>
            </a:r>
          </a:p>
        </p:txBody>
      </p:sp>
      <p:sp>
        <p:nvSpPr>
          <p:cNvPr id="32795" name="Rectangle 25"/>
          <p:cNvSpPr>
            <a:spLocks noChangeArrowheads="1"/>
          </p:cNvSpPr>
          <p:nvPr/>
        </p:nvSpPr>
        <p:spPr bwMode="auto">
          <a:xfrm>
            <a:off x="1314475" y="4559287"/>
            <a:ext cx="1068388" cy="539750"/>
          </a:xfrm>
          <a:prstGeom prst="rect">
            <a:avLst/>
          </a:prstGeom>
          <a:solidFill>
            <a:srgbClr val="CCFFFF"/>
          </a:solidFill>
          <a:ln w="9525">
            <a:solidFill>
              <a:srgbClr val="000000"/>
            </a:solidFill>
            <a:round/>
            <a:headEnd/>
            <a:tailEnd/>
          </a:ln>
        </p:spPr>
        <p:txBody>
          <a:bodyPr wrap="none" lIns="90000" tIns="45000" rIns="90000" bIns="45000" anchor="ctr"/>
          <a:lstStyle/>
          <a:p>
            <a:pPr algn="ctr">
              <a:tabLst>
                <a:tab pos="723900" algn="l"/>
              </a:tabLst>
            </a:pPr>
            <a:r>
              <a:rPr kumimoji="0" lang="en-GB" altLang="ja-JP" sz="2000">
                <a:solidFill>
                  <a:srgbClr val="000000"/>
                </a:solidFill>
                <a:latin typeface="Lucida Sans Unicode" pitchFamily="34" charset="0"/>
                <a:ea typeface="IPAゴシック"/>
                <a:cs typeface="IPAゴシック"/>
              </a:rPr>
              <a:t>Memory</a:t>
            </a:r>
          </a:p>
        </p:txBody>
      </p:sp>
      <p:sp>
        <p:nvSpPr>
          <p:cNvPr id="32796" name="Text Box 26"/>
          <p:cNvSpPr txBox="1">
            <a:spLocks noChangeArrowheads="1"/>
          </p:cNvSpPr>
          <p:nvPr/>
        </p:nvSpPr>
        <p:spPr bwMode="auto">
          <a:xfrm>
            <a:off x="850925" y="4019537"/>
            <a:ext cx="3713163" cy="539750"/>
          </a:xfrm>
          <a:prstGeom prst="rect">
            <a:avLst/>
          </a:prstGeom>
          <a:noFill/>
          <a:ln w="9525">
            <a:noFill/>
            <a:round/>
            <a:headEnd/>
            <a:tailEnd/>
          </a:ln>
        </p:spPr>
        <p:txBody>
          <a:bodyPr wrap="none" lIns="90000" tIns="45000" rIns="90000" bIns="45000"/>
          <a:lstStyle/>
          <a:p>
            <a:pPr>
              <a:tabLst>
                <a:tab pos="723900" algn="l"/>
                <a:tab pos="1447800" algn="l"/>
                <a:tab pos="2171700" algn="l"/>
                <a:tab pos="2895600" algn="l"/>
                <a:tab pos="3619500" algn="l"/>
              </a:tabLst>
            </a:pPr>
            <a:r>
              <a:rPr kumimoji="0" lang="en-GB" altLang="ja-JP" sz="2400">
                <a:solidFill>
                  <a:srgbClr val="000000"/>
                </a:solidFill>
                <a:latin typeface="Lucida Sans Unicode" pitchFamily="34" charset="0"/>
                <a:ea typeface="IPAゴシック"/>
                <a:cs typeface="IPAゴシック"/>
              </a:rPr>
              <a:t>SystemC desc. Of HWs</a:t>
            </a:r>
          </a:p>
        </p:txBody>
      </p:sp>
      <p:sp>
        <p:nvSpPr>
          <p:cNvPr id="32797" name="Text Box 27"/>
          <p:cNvSpPr txBox="1">
            <a:spLocks noChangeArrowheads="1"/>
          </p:cNvSpPr>
          <p:nvPr/>
        </p:nvSpPr>
        <p:spPr bwMode="auto">
          <a:xfrm>
            <a:off x="5287988" y="1679562"/>
            <a:ext cx="2314575" cy="500062"/>
          </a:xfrm>
          <a:prstGeom prst="rect">
            <a:avLst/>
          </a:prstGeom>
          <a:noFill/>
          <a:ln w="9525">
            <a:noFill/>
            <a:round/>
            <a:headEnd/>
            <a:tailEnd/>
          </a:ln>
        </p:spPr>
        <p:txBody>
          <a:bodyPr wrap="none" lIns="90000" tIns="45000" rIns="90000" bIns="45000"/>
          <a:lstStyle/>
          <a:p>
            <a:pPr>
              <a:tabLst>
                <a:tab pos="723900" algn="l"/>
                <a:tab pos="1447800" algn="l"/>
                <a:tab pos="2171700" algn="l"/>
              </a:tabLst>
            </a:pPr>
            <a:r>
              <a:rPr kumimoji="0" lang="en-GB" altLang="ja-JP" sz="2400">
                <a:solidFill>
                  <a:srgbClr val="000000"/>
                </a:solidFill>
                <a:latin typeface="Lucida Sans Unicode" pitchFamily="34" charset="0"/>
                <a:ea typeface="IPAゴシック"/>
                <a:cs typeface="IPAゴシック"/>
              </a:rPr>
              <a:t>Bus modeling</a:t>
            </a:r>
          </a:p>
        </p:txBody>
      </p:sp>
      <p:sp>
        <p:nvSpPr>
          <p:cNvPr id="32798" name="AutoShape 28"/>
          <p:cNvSpPr>
            <a:spLocks noChangeArrowheads="1"/>
          </p:cNvSpPr>
          <p:nvPr/>
        </p:nvSpPr>
        <p:spPr bwMode="auto">
          <a:xfrm>
            <a:off x="4183088" y="2525699"/>
            <a:ext cx="360362" cy="539750"/>
          </a:xfrm>
          <a:prstGeom prst="rightArrow">
            <a:avLst>
              <a:gd name="adj1" fmla="val 28981"/>
              <a:gd name="adj2" fmla="val 50167"/>
            </a:avLst>
          </a:prstGeom>
          <a:gradFill rotWithShape="0">
            <a:gsLst>
              <a:gs pos="0">
                <a:srgbClr val="000080"/>
              </a:gs>
              <a:gs pos="100000">
                <a:srgbClr val="FFFFFF"/>
              </a:gs>
            </a:gsLst>
            <a:lin ang="2700000" scaled="1"/>
          </a:gra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2799" name="Rectangle 29"/>
          <p:cNvSpPr>
            <a:spLocks noChangeArrowheads="1"/>
          </p:cNvSpPr>
          <p:nvPr/>
        </p:nvSpPr>
        <p:spPr bwMode="auto">
          <a:xfrm>
            <a:off x="4902225" y="2219312"/>
            <a:ext cx="1620838" cy="1081087"/>
          </a:xfrm>
          <a:prstGeom prst="rect">
            <a:avLst/>
          </a:prstGeom>
          <a:solidFill>
            <a:srgbClr val="FFFF99"/>
          </a:solidFill>
          <a:ln w="9525">
            <a:solidFill>
              <a:srgbClr val="000000"/>
            </a:solidFill>
            <a:round/>
            <a:headEnd/>
            <a:tailEnd/>
          </a:ln>
        </p:spPr>
        <p:txBody>
          <a:bodyPr wrap="none" lIns="90000" tIns="45000" rIns="90000" bIns="45000"/>
          <a:lstStyle/>
          <a:p>
            <a:pPr algn="ctr">
              <a:tabLst>
                <a:tab pos="723900" algn="l"/>
                <a:tab pos="1447800" algn="l"/>
              </a:tabLst>
            </a:pPr>
            <a:r>
              <a:rPr kumimoji="0" lang="en-GB" altLang="ja-JP" sz="2000">
                <a:solidFill>
                  <a:srgbClr val="000000"/>
                </a:solidFill>
                <a:latin typeface="Lucida Sans Unicode" pitchFamily="34" charset="0"/>
                <a:ea typeface="ＤＦＰ平成丸ゴシック体W4"/>
                <a:cs typeface="ＤＦＰ平成丸ゴシック体W4"/>
              </a:rPr>
              <a:t>ASIP1</a:t>
            </a:r>
          </a:p>
        </p:txBody>
      </p:sp>
      <p:sp>
        <p:nvSpPr>
          <p:cNvPr id="32800" name="Rectangle 30"/>
          <p:cNvSpPr>
            <a:spLocks noChangeArrowheads="1"/>
          </p:cNvSpPr>
          <p:nvPr/>
        </p:nvSpPr>
        <p:spPr bwMode="auto">
          <a:xfrm>
            <a:off x="4722838" y="4379899"/>
            <a:ext cx="900112" cy="1081088"/>
          </a:xfrm>
          <a:prstGeom prst="rect">
            <a:avLst/>
          </a:prstGeom>
          <a:solidFill>
            <a:srgbClr val="FFFF99"/>
          </a:solidFill>
          <a:ln w="9525">
            <a:solidFill>
              <a:srgbClr val="000000"/>
            </a:solidFill>
            <a:round/>
            <a:headEnd/>
            <a:tailEnd/>
          </a:ln>
        </p:spPr>
        <p:txBody>
          <a:bodyPr wrap="none" lIns="90000" tIns="45000" rIns="90000" bIns="45000"/>
          <a:lstStyle/>
          <a:p>
            <a:pPr algn="ctr">
              <a:tabLst>
                <a:tab pos="723900" algn="l"/>
              </a:tabLst>
            </a:pPr>
            <a:r>
              <a:rPr kumimoji="0" lang="en-GB" altLang="ja-JP" sz="2000">
                <a:solidFill>
                  <a:srgbClr val="000000"/>
                </a:solidFill>
                <a:latin typeface="Lucida Sans Unicode" pitchFamily="34" charset="0"/>
                <a:ea typeface="ＤＦＰ平成丸ゴシック体W4"/>
                <a:cs typeface="ＤＦＰ平成丸ゴシック体W4"/>
              </a:rPr>
              <a:t>ASIP2</a:t>
            </a:r>
          </a:p>
        </p:txBody>
      </p:sp>
      <p:sp>
        <p:nvSpPr>
          <p:cNvPr id="32801" name="Oval 31"/>
          <p:cNvSpPr>
            <a:spLocks noChangeArrowheads="1"/>
          </p:cNvSpPr>
          <p:nvPr/>
        </p:nvSpPr>
        <p:spPr bwMode="auto">
          <a:xfrm>
            <a:off x="5083200" y="2579674"/>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T1</a:t>
            </a:r>
          </a:p>
        </p:txBody>
      </p:sp>
      <p:sp>
        <p:nvSpPr>
          <p:cNvPr id="32802" name="Oval 32"/>
          <p:cNvSpPr>
            <a:spLocks noChangeArrowheads="1"/>
          </p:cNvSpPr>
          <p:nvPr/>
        </p:nvSpPr>
        <p:spPr bwMode="auto">
          <a:xfrm>
            <a:off x="5802338" y="2579674"/>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T4</a:t>
            </a:r>
          </a:p>
        </p:txBody>
      </p:sp>
      <p:sp>
        <p:nvSpPr>
          <p:cNvPr id="32803" name="Oval 33"/>
          <p:cNvSpPr>
            <a:spLocks noChangeArrowheads="1"/>
          </p:cNvSpPr>
          <p:nvPr/>
        </p:nvSpPr>
        <p:spPr bwMode="auto">
          <a:xfrm>
            <a:off x="4902225" y="4740262"/>
            <a:ext cx="539750" cy="539750"/>
          </a:xfrm>
          <a:prstGeom prst="ellipse">
            <a:avLst/>
          </a:prstGeom>
          <a:solidFill>
            <a:srgbClr val="FFFF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T2</a:t>
            </a:r>
          </a:p>
        </p:txBody>
      </p:sp>
      <p:sp>
        <p:nvSpPr>
          <p:cNvPr id="32804" name="Rectangle 34"/>
          <p:cNvSpPr>
            <a:spLocks noChangeArrowheads="1"/>
          </p:cNvSpPr>
          <p:nvPr/>
        </p:nvSpPr>
        <p:spPr bwMode="auto">
          <a:xfrm>
            <a:off x="6702450" y="2579674"/>
            <a:ext cx="1260475" cy="720725"/>
          </a:xfrm>
          <a:prstGeom prst="rect">
            <a:avLst/>
          </a:prstGeom>
          <a:solidFill>
            <a:srgbClr val="3DEB3D"/>
          </a:solidFill>
          <a:ln w="9525">
            <a:solidFill>
              <a:srgbClr val="000000"/>
            </a:solidFill>
            <a:round/>
            <a:headEnd/>
            <a:tailEnd/>
          </a:ln>
        </p:spPr>
        <p:txBody>
          <a:bodyPr wrap="none" lIns="90000" tIns="45000" rIns="90000" bIns="45000" anchor="ctr"/>
          <a:lstStyle/>
          <a:p>
            <a:pPr algn="ctr">
              <a:tabLst>
                <a:tab pos="723900" algn="l"/>
              </a:tabLst>
            </a:pPr>
            <a:r>
              <a:rPr kumimoji="0" lang="en-GB" altLang="ja-JP" sz="2000">
                <a:solidFill>
                  <a:srgbClr val="000000"/>
                </a:solidFill>
                <a:latin typeface="Lucida Sans Unicode" pitchFamily="34" charset="0"/>
                <a:ea typeface="IPAゴシック"/>
                <a:cs typeface="IPAゴシック"/>
              </a:rPr>
              <a:t>I/O</a:t>
            </a:r>
          </a:p>
          <a:p>
            <a:pPr algn="ctr">
              <a:tabLst>
                <a:tab pos="723900" algn="l"/>
              </a:tabLst>
            </a:pPr>
            <a:r>
              <a:rPr kumimoji="0" lang="en-GB" altLang="ja-JP" sz="2000">
                <a:solidFill>
                  <a:srgbClr val="000000"/>
                </a:solidFill>
                <a:latin typeface="Lucida Sans Unicode" pitchFamily="34" charset="0"/>
                <a:ea typeface="IPAゴシック"/>
                <a:cs typeface="IPAゴシック"/>
              </a:rPr>
              <a:t>I/F</a:t>
            </a:r>
          </a:p>
        </p:txBody>
      </p:sp>
      <p:sp>
        <p:nvSpPr>
          <p:cNvPr id="32805" name="Rectangle 35"/>
          <p:cNvSpPr>
            <a:spLocks noChangeArrowheads="1"/>
          </p:cNvSpPr>
          <p:nvPr/>
        </p:nvSpPr>
        <p:spPr bwMode="auto">
          <a:xfrm>
            <a:off x="5743600" y="4379899"/>
            <a:ext cx="1071563" cy="539750"/>
          </a:xfrm>
          <a:prstGeom prst="rect">
            <a:avLst/>
          </a:prstGeom>
          <a:solidFill>
            <a:srgbClr val="CCFFFF"/>
          </a:solidFill>
          <a:ln w="9525">
            <a:solidFill>
              <a:srgbClr val="000000"/>
            </a:solidFill>
            <a:round/>
            <a:headEnd/>
            <a:tailEnd/>
          </a:ln>
        </p:spPr>
        <p:txBody>
          <a:bodyPr wrap="none" lIns="90000" tIns="45000" rIns="90000" bIns="45000" anchor="ctr"/>
          <a:lstStyle/>
          <a:p>
            <a:pPr algn="ctr">
              <a:tabLst>
                <a:tab pos="723900" algn="l"/>
              </a:tabLst>
            </a:pPr>
            <a:r>
              <a:rPr kumimoji="0" lang="en-GB" altLang="ja-JP" sz="2000">
                <a:solidFill>
                  <a:srgbClr val="000000"/>
                </a:solidFill>
                <a:latin typeface="Lucida Sans Unicode" pitchFamily="34" charset="0"/>
                <a:ea typeface="IPAゴシック"/>
                <a:cs typeface="IPAゴシック"/>
              </a:rPr>
              <a:t>Memory</a:t>
            </a:r>
          </a:p>
        </p:txBody>
      </p:sp>
      <p:sp>
        <p:nvSpPr>
          <p:cNvPr id="32806" name="Line 36"/>
          <p:cNvSpPr>
            <a:spLocks noChangeShapeType="1"/>
          </p:cNvSpPr>
          <p:nvPr/>
        </p:nvSpPr>
        <p:spPr bwMode="auto">
          <a:xfrm flipH="1">
            <a:off x="4721250" y="4200512"/>
            <a:ext cx="3422650" cy="1587"/>
          </a:xfrm>
          <a:prstGeom prst="line">
            <a:avLst/>
          </a:prstGeom>
          <a:noFill/>
          <a:ln w="72000">
            <a:solidFill>
              <a:srgbClr val="000000"/>
            </a:solidFill>
            <a:round/>
            <a:headEnd/>
            <a:tailEnd/>
          </a:ln>
        </p:spPr>
        <p:txBody>
          <a:bodyPr/>
          <a:lstStyle/>
          <a:p>
            <a:endParaRPr lang="ja-JP" altLang="en-US"/>
          </a:p>
        </p:txBody>
      </p:sp>
      <p:sp>
        <p:nvSpPr>
          <p:cNvPr id="32807" name="Line 37"/>
          <p:cNvSpPr>
            <a:spLocks noChangeShapeType="1"/>
          </p:cNvSpPr>
          <p:nvPr/>
        </p:nvSpPr>
        <p:spPr bwMode="auto">
          <a:xfrm>
            <a:off x="5262588" y="4200512"/>
            <a:ext cx="1587" cy="179387"/>
          </a:xfrm>
          <a:prstGeom prst="line">
            <a:avLst/>
          </a:prstGeom>
          <a:noFill/>
          <a:ln w="72000">
            <a:solidFill>
              <a:srgbClr val="000000"/>
            </a:solidFill>
            <a:round/>
            <a:headEnd/>
            <a:tailEnd/>
          </a:ln>
        </p:spPr>
        <p:txBody>
          <a:bodyPr/>
          <a:lstStyle/>
          <a:p>
            <a:endParaRPr lang="ja-JP" altLang="en-US"/>
          </a:p>
        </p:txBody>
      </p:sp>
      <p:sp>
        <p:nvSpPr>
          <p:cNvPr id="32808" name="Line 38"/>
          <p:cNvSpPr>
            <a:spLocks noChangeShapeType="1"/>
          </p:cNvSpPr>
          <p:nvPr/>
        </p:nvSpPr>
        <p:spPr bwMode="auto">
          <a:xfrm>
            <a:off x="7423175" y="4200512"/>
            <a:ext cx="1588" cy="179387"/>
          </a:xfrm>
          <a:prstGeom prst="line">
            <a:avLst/>
          </a:prstGeom>
          <a:noFill/>
          <a:ln w="72000">
            <a:solidFill>
              <a:srgbClr val="000000"/>
            </a:solidFill>
            <a:round/>
            <a:headEnd/>
            <a:tailEnd/>
          </a:ln>
        </p:spPr>
        <p:txBody>
          <a:bodyPr/>
          <a:lstStyle/>
          <a:p>
            <a:endParaRPr lang="ja-JP" altLang="en-US"/>
          </a:p>
        </p:txBody>
      </p:sp>
      <p:sp>
        <p:nvSpPr>
          <p:cNvPr id="32809" name="Rectangle 39"/>
          <p:cNvSpPr>
            <a:spLocks noChangeArrowheads="1"/>
          </p:cNvSpPr>
          <p:nvPr/>
        </p:nvSpPr>
        <p:spPr bwMode="auto">
          <a:xfrm>
            <a:off x="6342088" y="3659174"/>
            <a:ext cx="360362" cy="360363"/>
          </a:xfrm>
          <a:prstGeom prst="rect">
            <a:avLst/>
          </a:prstGeom>
          <a:no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2810" name="Line 40"/>
          <p:cNvSpPr>
            <a:spLocks noChangeShapeType="1"/>
          </p:cNvSpPr>
          <p:nvPr/>
        </p:nvSpPr>
        <p:spPr bwMode="auto">
          <a:xfrm>
            <a:off x="6523063" y="4019537"/>
            <a:ext cx="1587" cy="179387"/>
          </a:xfrm>
          <a:prstGeom prst="line">
            <a:avLst/>
          </a:prstGeom>
          <a:noFill/>
          <a:ln w="72000">
            <a:solidFill>
              <a:srgbClr val="000000"/>
            </a:solidFill>
            <a:round/>
            <a:headEnd/>
            <a:tailEnd/>
          </a:ln>
        </p:spPr>
        <p:txBody>
          <a:bodyPr/>
          <a:lstStyle/>
          <a:p>
            <a:endParaRPr lang="ja-JP" altLang="en-US"/>
          </a:p>
        </p:txBody>
      </p:sp>
      <p:sp>
        <p:nvSpPr>
          <p:cNvPr id="32811" name="Line 41"/>
          <p:cNvSpPr>
            <a:spLocks noChangeShapeType="1"/>
          </p:cNvSpPr>
          <p:nvPr/>
        </p:nvSpPr>
        <p:spPr bwMode="auto">
          <a:xfrm flipH="1">
            <a:off x="4721250" y="3479787"/>
            <a:ext cx="3422650" cy="1587"/>
          </a:xfrm>
          <a:prstGeom prst="line">
            <a:avLst/>
          </a:prstGeom>
          <a:noFill/>
          <a:ln w="72000">
            <a:solidFill>
              <a:srgbClr val="000000"/>
            </a:solidFill>
            <a:round/>
            <a:headEnd/>
            <a:tailEnd/>
          </a:ln>
        </p:spPr>
        <p:txBody>
          <a:bodyPr/>
          <a:lstStyle/>
          <a:p>
            <a:endParaRPr lang="ja-JP" altLang="en-US"/>
          </a:p>
        </p:txBody>
      </p:sp>
      <p:sp>
        <p:nvSpPr>
          <p:cNvPr id="32812" name="Line 42"/>
          <p:cNvSpPr>
            <a:spLocks noChangeShapeType="1"/>
          </p:cNvSpPr>
          <p:nvPr/>
        </p:nvSpPr>
        <p:spPr bwMode="auto">
          <a:xfrm>
            <a:off x="6523063" y="3479787"/>
            <a:ext cx="1587" cy="179387"/>
          </a:xfrm>
          <a:prstGeom prst="line">
            <a:avLst/>
          </a:prstGeom>
          <a:noFill/>
          <a:ln w="72000">
            <a:solidFill>
              <a:srgbClr val="000000"/>
            </a:solidFill>
            <a:round/>
            <a:headEnd/>
            <a:tailEnd/>
          </a:ln>
        </p:spPr>
        <p:txBody>
          <a:bodyPr/>
          <a:lstStyle/>
          <a:p>
            <a:endParaRPr lang="ja-JP" altLang="en-US"/>
          </a:p>
        </p:txBody>
      </p:sp>
      <p:sp>
        <p:nvSpPr>
          <p:cNvPr id="32813" name="Line 43"/>
          <p:cNvSpPr>
            <a:spLocks noChangeShapeType="1"/>
          </p:cNvSpPr>
          <p:nvPr/>
        </p:nvSpPr>
        <p:spPr bwMode="auto">
          <a:xfrm>
            <a:off x="7423175" y="3300399"/>
            <a:ext cx="1588" cy="179388"/>
          </a:xfrm>
          <a:prstGeom prst="line">
            <a:avLst/>
          </a:prstGeom>
          <a:noFill/>
          <a:ln w="72000">
            <a:solidFill>
              <a:srgbClr val="000000"/>
            </a:solidFill>
            <a:round/>
            <a:headEnd/>
            <a:tailEnd/>
          </a:ln>
        </p:spPr>
        <p:txBody>
          <a:bodyPr/>
          <a:lstStyle/>
          <a:p>
            <a:endParaRPr lang="ja-JP" altLang="en-US"/>
          </a:p>
        </p:txBody>
      </p:sp>
      <p:sp>
        <p:nvSpPr>
          <p:cNvPr id="32814" name="Line 44"/>
          <p:cNvSpPr>
            <a:spLocks noChangeShapeType="1"/>
          </p:cNvSpPr>
          <p:nvPr/>
        </p:nvSpPr>
        <p:spPr bwMode="auto">
          <a:xfrm>
            <a:off x="5622950" y="3300399"/>
            <a:ext cx="1588" cy="179388"/>
          </a:xfrm>
          <a:prstGeom prst="line">
            <a:avLst/>
          </a:prstGeom>
          <a:noFill/>
          <a:ln w="72000">
            <a:solidFill>
              <a:srgbClr val="000000"/>
            </a:solidFill>
            <a:round/>
            <a:headEnd/>
            <a:tailEnd/>
          </a:ln>
        </p:spPr>
        <p:txBody>
          <a:bodyPr/>
          <a:lstStyle/>
          <a:p>
            <a:endParaRPr lang="ja-JP" altLang="en-US"/>
          </a:p>
        </p:txBody>
      </p:sp>
      <p:sp>
        <p:nvSpPr>
          <p:cNvPr id="32815" name="Line 45"/>
          <p:cNvSpPr>
            <a:spLocks noChangeShapeType="1"/>
          </p:cNvSpPr>
          <p:nvPr/>
        </p:nvSpPr>
        <p:spPr bwMode="auto">
          <a:xfrm>
            <a:off x="6342088" y="4200512"/>
            <a:ext cx="1587" cy="179387"/>
          </a:xfrm>
          <a:prstGeom prst="line">
            <a:avLst/>
          </a:prstGeom>
          <a:noFill/>
          <a:ln w="72000">
            <a:solidFill>
              <a:srgbClr val="000000"/>
            </a:solidFill>
            <a:round/>
            <a:headEnd/>
            <a:tailEnd/>
          </a:ln>
        </p:spPr>
        <p:txBody>
          <a:bodyPr/>
          <a:lstStyle/>
          <a:p>
            <a:endParaRPr lang="ja-JP" altLang="en-US"/>
          </a:p>
        </p:txBody>
      </p:sp>
      <p:sp>
        <p:nvSpPr>
          <p:cNvPr id="32817" name="AutoShape 47"/>
          <p:cNvSpPr>
            <a:spLocks noChangeArrowheads="1"/>
          </p:cNvSpPr>
          <p:nvPr/>
        </p:nvSpPr>
        <p:spPr bwMode="auto">
          <a:xfrm>
            <a:off x="4183088" y="4919649"/>
            <a:ext cx="360362" cy="539750"/>
          </a:xfrm>
          <a:prstGeom prst="rightArrow">
            <a:avLst>
              <a:gd name="adj1" fmla="val 28981"/>
              <a:gd name="adj2" fmla="val 50167"/>
            </a:avLst>
          </a:prstGeom>
          <a:gradFill rotWithShape="0">
            <a:gsLst>
              <a:gs pos="0">
                <a:srgbClr val="000080"/>
              </a:gs>
              <a:gs pos="100000">
                <a:srgbClr val="FFFFFF"/>
              </a:gs>
            </a:gsLst>
            <a:lin ang="2700000" scaled="1"/>
          </a:gra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2818" name="Rectangle 48"/>
          <p:cNvSpPr>
            <a:spLocks noChangeArrowheads="1"/>
          </p:cNvSpPr>
          <p:nvPr/>
        </p:nvSpPr>
        <p:spPr bwMode="auto">
          <a:xfrm>
            <a:off x="6883425" y="4379899"/>
            <a:ext cx="1331913" cy="1439863"/>
          </a:xfrm>
          <a:prstGeom prst="rect">
            <a:avLst/>
          </a:prstGeom>
          <a:solidFill>
            <a:srgbClr val="00DCFF"/>
          </a:solidFill>
          <a:ln w="9525">
            <a:solidFill>
              <a:srgbClr val="000000"/>
            </a:solidFill>
            <a:round/>
            <a:headEnd/>
            <a:tailEnd/>
          </a:ln>
        </p:spPr>
        <p:txBody>
          <a:bodyPr wrap="none" lIns="90000" tIns="45000" rIns="90000" bIns="45000"/>
          <a:lstStyle/>
          <a:p>
            <a:pPr algn="ctr">
              <a:tabLst>
                <a:tab pos="723900" algn="l"/>
              </a:tabLst>
            </a:pPr>
            <a:r>
              <a:rPr kumimoji="0" lang="en-GB" altLang="ja-JP" sz="2000" dirty="0" smtClean="0">
                <a:solidFill>
                  <a:srgbClr val="000000"/>
                </a:solidFill>
                <a:latin typeface="Lucida Sans Unicode" pitchFamily="34" charset="0"/>
                <a:ea typeface="IPAゴシック"/>
                <a:cs typeface="IPAゴシック"/>
              </a:rPr>
              <a:t>Dedicated.</a:t>
            </a:r>
            <a:endParaRPr kumimoji="0" lang="en-GB" altLang="ja-JP" sz="2000" dirty="0">
              <a:solidFill>
                <a:srgbClr val="000000"/>
              </a:solidFill>
              <a:latin typeface="Lucida Sans Unicode" pitchFamily="34" charset="0"/>
              <a:ea typeface="IPAゴシック"/>
              <a:cs typeface="IPAゴシック"/>
            </a:endParaRPr>
          </a:p>
          <a:p>
            <a:pPr algn="ctr">
              <a:tabLst>
                <a:tab pos="723900" algn="l"/>
              </a:tabLst>
            </a:pPr>
            <a:r>
              <a:rPr kumimoji="0" lang="en-GB" altLang="ja-JP" sz="2000" dirty="0">
                <a:solidFill>
                  <a:srgbClr val="000000"/>
                </a:solidFill>
                <a:latin typeface="Lucida Sans Unicode" pitchFamily="34" charset="0"/>
                <a:ea typeface="IPAゴシック"/>
                <a:cs typeface="IPAゴシック"/>
              </a:rPr>
              <a:t>HW</a:t>
            </a:r>
          </a:p>
        </p:txBody>
      </p:sp>
      <p:sp>
        <p:nvSpPr>
          <p:cNvPr id="32819" name="Oval 49"/>
          <p:cNvSpPr>
            <a:spLocks noChangeArrowheads="1"/>
          </p:cNvSpPr>
          <p:nvPr/>
        </p:nvSpPr>
        <p:spPr bwMode="auto">
          <a:xfrm>
            <a:off x="7242200" y="5100624"/>
            <a:ext cx="539750" cy="539750"/>
          </a:xfrm>
          <a:prstGeom prst="ellipse">
            <a:avLst/>
          </a:prstGeom>
          <a:solidFill>
            <a:srgbClr val="CCCCFF"/>
          </a:solidFill>
          <a:ln w="9525">
            <a:solidFill>
              <a:srgbClr val="000000"/>
            </a:solidFill>
            <a:round/>
            <a:headEnd/>
            <a:tailEnd/>
          </a:ln>
        </p:spPr>
        <p:txBody>
          <a:bodyPr wrap="none" lIns="90000" tIns="45000" rIns="90000" bIns="45000" anchor="ctr"/>
          <a:lstStyle/>
          <a:p>
            <a:pPr algn="ctr"/>
            <a:r>
              <a:rPr kumimoji="0" lang="en-GB" altLang="ja-JP" sz="2000">
                <a:solidFill>
                  <a:srgbClr val="000000"/>
                </a:solidFill>
                <a:latin typeface="Lucida Sans Unicode" pitchFamily="34" charset="0"/>
                <a:ea typeface="IPAゴシック"/>
                <a:cs typeface="IPAゴシック"/>
              </a:rPr>
              <a:t>T3</a:t>
            </a:r>
          </a:p>
        </p:txBody>
      </p:sp>
      <p:sp>
        <p:nvSpPr>
          <p:cNvPr id="53" name="フッター プレースホルダ 52"/>
          <p:cNvSpPr txBox="1">
            <a:spLocks/>
          </p:cNvSpPr>
          <p:nvPr/>
        </p:nvSpPr>
        <p:spPr>
          <a:xfrm>
            <a:off x="3535363" y="6408738"/>
            <a:ext cx="2351087" cy="365125"/>
          </a:xfrm>
          <a:prstGeom prst="rect">
            <a:avLst/>
          </a:prstGeom>
        </p:spPr>
        <p:txBody>
          <a:bodyPr vert="horz" anchor="b"/>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smtClean="0">
                <a:ln>
                  <a:noFill/>
                </a:ln>
                <a:solidFill>
                  <a:schemeClr val="tx1"/>
                </a:solidFill>
                <a:effectLst/>
                <a:uLnTx/>
                <a:uFillTx/>
                <a:latin typeface="+mn-lt"/>
                <a:ea typeface="+mn-ea"/>
                <a:cs typeface="+mn-cs"/>
              </a:rPr>
              <a:t>MPSoC 2009</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39" name="フッター プレースホルダ 38"/>
          <p:cNvSpPr>
            <a:spLocks noGrp="1"/>
          </p:cNvSpPr>
          <p:nvPr>
            <p:ph type="ftr" sz="quarter" idx="10"/>
          </p:nvPr>
        </p:nvSpPr>
        <p:spPr/>
        <p:txBody>
          <a:bodyPr/>
          <a:lstStyle/>
          <a:p>
            <a:pPr>
              <a:defRPr/>
            </a:pPr>
            <a:r>
              <a:rPr lang="en-US" smtClean="0"/>
              <a:t>MPSoC 2009</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138"/>
            <a:ext cx="4614866" cy="4525962"/>
          </a:xfrm>
        </p:spPr>
        <p:txBody>
          <a:bodyPr>
            <a:normAutofit fontScale="92500"/>
          </a:bodyPr>
          <a:lstStyle/>
          <a:p>
            <a:pPr marL="365760" indent="-256032" fontAlgn="auto">
              <a:spcAft>
                <a:spcPts val="0"/>
              </a:spcAft>
              <a:buFont typeface="Wingdings 3"/>
              <a:buChar char=""/>
              <a:defRPr/>
            </a:pPr>
            <a:r>
              <a:rPr lang="en-US" altLang="ja-JP" dirty="0" smtClean="0"/>
              <a:t>Evaluation Results</a:t>
            </a:r>
          </a:p>
          <a:p>
            <a:pPr marL="621792" lvl="1" fontAlgn="auto">
              <a:spcBef>
                <a:spcPts val="324"/>
              </a:spcBef>
              <a:spcAft>
                <a:spcPts val="0"/>
              </a:spcAft>
              <a:buFont typeface="Verdana"/>
              <a:buChar char="◦"/>
              <a:defRPr/>
            </a:pPr>
            <a:r>
              <a:rPr lang="en-US" altLang="ja-JP" dirty="0" smtClean="0"/>
              <a:t>Bus occupations</a:t>
            </a:r>
          </a:p>
          <a:p>
            <a:pPr marL="621792" lvl="1" fontAlgn="auto">
              <a:spcBef>
                <a:spcPts val="324"/>
              </a:spcBef>
              <a:spcAft>
                <a:spcPts val="0"/>
              </a:spcAft>
              <a:buFont typeface="Verdana"/>
              <a:buChar char="◦"/>
              <a:defRPr/>
            </a:pPr>
            <a:r>
              <a:rPr lang="en-US" altLang="ja-JP" dirty="0" smtClean="0"/>
              <a:t>Execution </a:t>
            </a:r>
            <a:r>
              <a:rPr lang="en-US" altLang="ja-JP" dirty="0" smtClean="0"/>
              <a:t>cycles</a:t>
            </a:r>
          </a:p>
          <a:p>
            <a:pPr marL="621792" lvl="1" fontAlgn="auto">
              <a:spcBef>
                <a:spcPts val="324"/>
              </a:spcBef>
              <a:spcAft>
                <a:spcPts val="0"/>
              </a:spcAft>
              <a:buFont typeface="Verdana"/>
              <a:buChar char="◦"/>
              <a:defRPr/>
            </a:pPr>
            <a:endParaRPr lang="en-US" altLang="ja-JP" dirty="0" smtClean="0"/>
          </a:p>
          <a:p>
            <a:pPr marL="365760" indent="-256032" fontAlgn="auto">
              <a:spcAft>
                <a:spcPts val="0"/>
              </a:spcAft>
              <a:buFont typeface="Wingdings 3"/>
              <a:buChar char=""/>
              <a:defRPr/>
            </a:pPr>
            <a:r>
              <a:rPr lang="en-US" altLang="ja-JP" dirty="0" smtClean="0"/>
              <a:t>Examples of refinements</a:t>
            </a:r>
          </a:p>
          <a:p>
            <a:pPr marL="365760" indent="-256032" fontAlgn="auto">
              <a:spcAft>
                <a:spcPts val="0"/>
              </a:spcAft>
              <a:buFont typeface="Wingdings 3"/>
              <a:buChar char=""/>
              <a:defRPr/>
            </a:pPr>
            <a:r>
              <a:rPr lang="en-US" altLang="ja-JP" dirty="0" smtClean="0"/>
              <a:t>Bus collision</a:t>
            </a:r>
          </a:p>
          <a:p>
            <a:pPr marL="621792" lvl="1" fontAlgn="auto">
              <a:spcBef>
                <a:spcPts val="324"/>
              </a:spcBef>
              <a:spcAft>
                <a:spcPts val="0"/>
              </a:spcAft>
              <a:buFont typeface="Verdana"/>
              <a:buChar char="◦"/>
              <a:defRPr/>
            </a:pPr>
            <a:r>
              <a:rPr lang="en-US" altLang="ja-JP" dirty="0" smtClean="0"/>
              <a:t>Bus partitioning</a:t>
            </a:r>
            <a:br>
              <a:rPr lang="en-US" altLang="ja-JP" dirty="0" smtClean="0"/>
            </a:br>
            <a:r>
              <a:rPr lang="en-US" altLang="ja-JP" dirty="0" smtClean="0"/>
              <a:t>software refinement</a:t>
            </a:r>
          </a:p>
          <a:p>
            <a:pPr marL="365760" indent="-256032" fontAlgn="auto">
              <a:spcAft>
                <a:spcPts val="0"/>
              </a:spcAft>
              <a:buFont typeface="Wingdings 3"/>
              <a:buChar char=""/>
              <a:defRPr/>
            </a:pPr>
            <a:r>
              <a:rPr lang="en-US" altLang="ja-JP" dirty="0" smtClean="0"/>
              <a:t>E</a:t>
            </a:r>
            <a:r>
              <a:rPr lang="en-US" altLang="ja-JP" dirty="0" smtClean="0"/>
              <a:t>xecution </a:t>
            </a:r>
            <a:r>
              <a:rPr lang="en-US" altLang="ja-JP" dirty="0" smtClean="0"/>
              <a:t>cycles</a:t>
            </a:r>
          </a:p>
          <a:p>
            <a:pPr marL="621792" lvl="1" fontAlgn="auto">
              <a:spcBef>
                <a:spcPts val="324"/>
              </a:spcBef>
              <a:spcAft>
                <a:spcPts val="0"/>
              </a:spcAft>
              <a:buFont typeface="Verdana"/>
              <a:buChar char="◦"/>
              <a:defRPr/>
            </a:pPr>
            <a:r>
              <a:rPr lang="en-US" altLang="ja-JP" dirty="0" smtClean="0"/>
              <a:t>Process remapping</a:t>
            </a:r>
          </a:p>
          <a:p>
            <a:pPr marL="621792" lvl="1" fontAlgn="auto">
              <a:spcBef>
                <a:spcPts val="324"/>
              </a:spcBef>
              <a:spcAft>
                <a:spcPts val="0"/>
              </a:spcAft>
              <a:buFont typeface="Verdana"/>
              <a:buChar char="◦"/>
              <a:defRPr/>
            </a:pPr>
            <a:r>
              <a:rPr lang="en-US" altLang="ja-JP" dirty="0" smtClean="0"/>
              <a:t>Instruction enhancement</a:t>
            </a:r>
            <a:endParaRPr lang="ja-JP" altLang="en-US" dirty="0"/>
          </a:p>
        </p:txBody>
      </p:sp>
      <p:sp>
        <p:nvSpPr>
          <p:cNvPr id="34818" name="フッター プレースホルダ 2"/>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altLang="ja-JP"/>
              <a:t>MPSoC 2009</a:t>
            </a:r>
          </a:p>
        </p:txBody>
      </p:sp>
      <p:sp>
        <p:nvSpPr>
          <p:cNvPr id="34819" name="スライド番号プレースホルダ 3"/>
          <p:cNvSpPr>
            <a:spLocks noGrp="1"/>
          </p:cNvSpPr>
          <p:nvPr>
            <p:ph type="sldNum" sz="quarter" idx="11"/>
          </p:nvPr>
        </p:nvSpPr>
        <p:spPr bwMode="auto">
          <a:xfrm>
            <a:off x="8489950" y="6357938"/>
            <a:ext cx="654050" cy="365125"/>
          </a:xfrm>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71BC403-011F-48D8-A278-D2A0245F929B}" type="slidenum">
              <a:rPr lang="en-US" altLang="ja-JP"/>
              <a:pPr fontAlgn="base">
                <a:spcBef>
                  <a:spcPct val="0"/>
                </a:spcBef>
                <a:spcAft>
                  <a:spcPct val="0"/>
                </a:spcAft>
              </a:pPr>
              <a:t>9</a:t>
            </a:fld>
            <a:endParaRPr lang="en-US" altLang="ja-JP"/>
          </a:p>
        </p:txBody>
      </p:sp>
      <p:sp>
        <p:nvSpPr>
          <p:cNvPr id="5" name="タイトル 4"/>
          <p:cNvSpPr>
            <a:spLocks noGrp="1"/>
          </p:cNvSpPr>
          <p:nvPr>
            <p:ph type="title"/>
          </p:nvPr>
        </p:nvSpPr>
        <p:spPr/>
        <p:txBody>
          <a:bodyPr/>
          <a:lstStyle/>
          <a:p>
            <a:pPr fontAlgn="auto">
              <a:spcAft>
                <a:spcPts val="0"/>
              </a:spcAft>
              <a:defRPr/>
            </a:pPr>
            <a:r>
              <a:rPr lang="en-US" altLang="ja-JP" dirty="0" smtClean="0"/>
              <a:t>Evaluation and refinement</a:t>
            </a:r>
            <a:endParaRPr lang="ja-JP" altLang="en-US" dirty="0"/>
          </a:p>
        </p:txBody>
      </p:sp>
      <p:sp>
        <p:nvSpPr>
          <p:cNvPr id="34821" name="Rectangle 3"/>
          <p:cNvSpPr>
            <a:spLocks noChangeArrowheads="1"/>
          </p:cNvSpPr>
          <p:nvPr/>
        </p:nvSpPr>
        <p:spPr bwMode="auto">
          <a:xfrm>
            <a:off x="5143500" y="2203450"/>
            <a:ext cx="720725" cy="539750"/>
          </a:xfrm>
          <a:prstGeom prst="rect">
            <a:avLst/>
          </a:prstGeom>
          <a:solidFill>
            <a:srgbClr val="FFFF99"/>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22" name="Rectangle 4"/>
          <p:cNvSpPr>
            <a:spLocks noChangeArrowheads="1"/>
          </p:cNvSpPr>
          <p:nvPr/>
        </p:nvSpPr>
        <p:spPr bwMode="auto">
          <a:xfrm>
            <a:off x="6061075" y="3103563"/>
            <a:ext cx="720725" cy="539750"/>
          </a:xfrm>
          <a:prstGeom prst="rect">
            <a:avLst/>
          </a:prstGeom>
          <a:solidFill>
            <a:srgbClr val="3DEB3D"/>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23" name="Line 5"/>
          <p:cNvSpPr>
            <a:spLocks noChangeShapeType="1"/>
          </p:cNvSpPr>
          <p:nvPr/>
        </p:nvSpPr>
        <p:spPr bwMode="auto">
          <a:xfrm>
            <a:off x="5160963" y="2924175"/>
            <a:ext cx="1619250" cy="1588"/>
          </a:xfrm>
          <a:prstGeom prst="line">
            <a:avLst/>
          </a:prstGeom>
          <a:noFill/>
          <a:ln w="72000">
            <a:solidFill>
              <a:srgbClr val="000000"/>
            </a:solidFill>
            <a:round/>
            <a:headEnd/>
            <a:tailEnd/>
          </a:ln>
        </p:spPr>
        <p:txBody>
          <a:bodyPr/>
          <a:lstStyle/>
          <a:p>
            <a:endParaRPr lang="ja-JP" altLang="en-US"/>
          </a:p>
        </p:txBody>
      </p:sp>
      <p:sp>
        <p:nvSpPr>
          <p:cNvPr id="34824" name="Rectangle 6"/>
          <p:cNvSpPr>
            <a:spLocks noChangeArrowheads="1"/>
          </p:cNvSpPr>
          <p:nvPr/>
        </p:nvSpPr>
        <p:spPr bwMode="auto">
          <a:xfrm>
            <a:off x="5160963" y="3103563"/>
            <a:ext cx="720725" cy="539750"/>
          </a:xfrm>
          <a:prstGeom prst="rect">
            <a:avLst/>
          </a:prstGeom>
          <a:solidFill>
            <a:srgbClr val="FFFF99"/>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25" name="Rectangle 7"/>
          <p:cNvSpPr>
            <a:spLocks noChangeArrowheads="1"/>
          </p:cNvSpPr>
          <p:nvPr/>
        </p:nvSpPr>
        <p:spPr bwMode="auto">
          <a:xfrm>
            <a:off x="6061075" y="2203450"/>
            <a:ext cx="720725" cy="539750"/>
          </a:xfrm>
          <a:prstGeom prst="rect">
            <a:avLst/>
          </a:prstGeom>
          <a:solidFill>
            <a:srgbClr val="CCFFFF"/>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26" name="Line 8"/>
          <p:cNvSpPr>
            <a:spLocks noChangeShapeType="1"/>
          </p:cNvSpPr>
          <p:nvPr/>
        </p:nvSpPr>
        <p:spPr bwMode="auto">
          <a:xfrm>
            <a:off x="5521325" y="2743200"/>
            <a:ext cx="1588" cy="360363"/>
          </a:xfrm>
          <a:prstGeom prst="line">
            <a:avLst/>
          </a:prstGeom>
          <a:noFill/>
          <a:ln w="72000">
            <a:solidFill>
              <a:srgbClr val="000000"/>
            </a:solidFill>
            <a:round/>
            <a:headEnd/>
            <a:tailEnd/>
          </a:ln>
        </p:spPr>
        <p:txBody>
          <a:bodyPr/>
          <a:lstStyle/>
          <a:p>
            <a:endParaRPr lang="ja-JP" altLang="en-US"/>
          </a:p>
        </p:txBody>
      </p:sp>
      <p:sp>
        <p:nvSpPr>
          <p:cNvPr id="34827" name="Line 9"/>
          <p:cNvSpPr>
            <a:spLocks noChangeShapeType="1"/>
          </p:cNvSpPr>
          <p:nvPr/>
        </p:nvSpPr>
        <p:spPr bwMode="auto">
          <a:xfrm>
            <a:off x="6421438" y="2743200"/>
            <a:ext cx="1587" cy="360363"/>
          </a:xfrm>
          <a:prstGeom prst="line">
            <a:avLst/>
          </a:prstGeom>
          <a:noFill/>
          <a:ln w="72000">
            <a:solidFill>
              <a:srgbClr val="000000"/>
            </a:solidFill>
            <a:round/>
            <a:headEnd/>
            <a:tailEnd/>
          </a:ln>
        </p:spPr>
        <p:txBody>
          <a:bodyPr/>
          <a:lstStyle/>
          <a:p>
            <a:endParaRPr lang="ja-JP" altLang="en-US"/>
          </a:p>
        </p:txBody>
      </p:sp>
      <p:sp>
        <p:nvSpPr>
          <p:cNvPr id="34828" name="Rectangle 10"/>
          <p:cNvSpPr>
            <a:spLocks noChangeArrowheads="1"/>
          </p:cNvSpPr>
          <p:nvPr/>
        </p:nvSpPr>
        <p:spPr bwMode="auto">
          <a:xfrm>
            <a:off x="7429500" y="1839913"/>
            <a:ext cx="720725" cy="539750"/>
          </a:xfrm>
          <a:prstGeom prst="rect">
            <a:avLst/>
          </a:prstGeom>
          <a:solidFill>
            <a:srgbClr val="FFFF99"/>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29" name="Rectangle 11"/>
          <p:cNvSpPr>
            <a:spLocks noChangeArrowheads="1"/>
          </p:cNvSpPr>
          <p:nvPr/>
        </p:nvSpPr>
        <p:spPr bwMode="auto">
          <a:xfrm>
            <a:off x="8339138" y="3460750"/>
            <a:ext cx="720725" cy="539750"/>
          </a:xfrm>
          <a:prstGeom prst="rect">
            <a:avLst/>
          </a:prstGeom>
          <a:solidFill>
            <a:srgbClr val="3DEB3D"/>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30" name="Line 12"/>
          <p:cNvSpPr>
            <a:spLocks noChangeShapeType="1"/>
          </p:cNvSpPr>
          <p:nvPr/>
        </p:nvSpPr>
        <p:spPr bwMode="auto">
          <a:xfrm>
            <a:off x="7439025" y="2560638"/>
            <a:ext cx="1619250" cy="1587"/>
          </a:xfrm>
          <a:prstGeom prst="line">
            <a:avLst/>
          </a:prstGeom>
          <a:noFill/>
          <a:ln w="72000">
            <a:solidFill>
              <a:srgbClr val="000000"/>
            </a:solidFill>
            <a:round/>
            <a:headEnd/>
            <a:tailEnd/>
          </a:ln>
        </p:spPr>
        <p:txBody>
          <a:bodyPr/>
          <a:lstStyle/>
          <a:p>
            <a:endParaRPr lang="ja-JP" altLang="en-US"/>
          </a:p>
        </p:txBody>
      </p:sp>
      <p:sp>
        <p:nvSpPr>
          <p:cNvPr id="34831" name="Rectangle 13"/>
          <p:cNvSpPr>
            <a:spLocks noChangeArrowheads="1"/>
          </p:cNvSpPr>
          <p:nvPr/>
        </p:nvSpPr>
        <p:spPr bwMode="auto">
          <a:xfrm>
            <a:off x="7439025" y="3460750"/>
            <a:ext cx="720725" cy="539750"/>
          </a:xfrm>
          <a:prstGeom prst="rect">
            <a:avLst/>
          </a:prstGeom>
          <a:solidFill>
            <a:srgbClr val="FFFF99"/>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32" name="Rectangle 14"/>
          <p:cNvSpPr>
            <a:spLocks noChangeArrowheads="1"/>
          </p:cNvSpPr>
          <p:nvPr/>
        </p:nvSpPr>
        <p:spPr bwMode="auto">
          <a:xfrm>
            <a:off x="8339138" y="1839913"/>
            <a:ext cx="720725" cy="539750"/>
          </a:xfrm>
          <a:prstGeom prst="rect">
            <a:avLst/>
          </a:prstGeom>
          <a:solidFill>
            <a:srgbClr val="CCFFFF"/>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33" name="Line 15"/>
          <p:cNvSpPr>
            <a:spLocks noChangeShapeType="1"/>
          </p:cNvSpPr>
          <p:nvPr/>
        </p:nvSpPr>
        <p:spPr bwMode="auto">
          <a:xfrm>
            <a:off x="7799388" y="2381250"/>
            <a:ext cx="1587" cy="179388"/>
          </a:xfrm>
          <a:prstGeom prst="line">
            <a:avLst/>
          </a:prstGeom>
          <a:noFill/>
          <a:ln w="72000">
            <a:solidFill>
              <a:srgbClr val="000000"/>
            </a:solidFill>
            <a:round/>
            <a:headEnd/>
            <a:tailEnd/>
          </a:ln>
        </p:spPr>
        <p:txBody>
          <a:bodyPr/>
          <a:lstStyle/>
          <a:p>
            <a:endParaRPr lang="ja-JP" altLang="en-US"/>
          </a:p>
        </p:txBody>
      </p:sp>
      <p:sp>
        <p:nvSpPr>
          <p:cNvPr id="34834" name="Line 16"/>
          <p:cNvSpPr>
            <a:spLocks noChangeShapeType="1"/>
          </p:cNvSpPr>
          <p:nvPr/>
        </p:nvSpPr>
        <p:spPr bwMode="auto">
          <a:xfrm>
            <a:off x="8699500" y="2381250"/>
            <a:ext cx="1588" cy="179388"/>
          </a:xfrm>
          <a:prstGeom prst="line">
            <a:avLst/>
          </a:prstGeom>
          <a:noFill/>
          <a:ln w="72000">
            <a:solidFill>
              <a:srgbClr val="000000"/>
            </a:solidFill>
            <a:round/>
            <a:headEnd/>
            <a:tailEnd/>
          </a:ln>
        </p:spPr>
        <p:txBody>
          <a:bodyPr/>
          <a:lstStyle/>
          <a:p>
            <a:endParaRPr lang="ja-JP" altLang="en-US"/>
          </a:p>
        </p:txBody>
      </p:sp>
      <p:sp>
        <p:nvSpPr>
          <p:cNvPr id="34835" name="Line 17"/>
          <p:cNvSpPr>
            <a:spLocks noChangeShapeType="1"/>
          </p:cNvSpPr>
          <p:nvPr/>
        </p:nvSpPr>
        <p:spPr bwMode="auto">
          <a:xfrm>
            <a:off x="7439025" y="3279775"/>
            <a:ext cx="1619250" cy="1588"/>
          </a:xfrm>
          <a:prstGeom prst="line">
            <a:avLst/>
          </a:prstGeom>
          <a:noFill/>
          <a:ln w="72000">
            <a:solidFill>
              <a:srgbClr val="000000"/>
            </a:solidFill>
            <a:round/>
            <a:headEnd/>
            <a:tailEnd/>
          </a:ln>
        </p:spPr>
        <p:txBody>
          <a:bodyPr/>
          <a:lstStyle/>
          <a:p>
            <a:endParaRPr lang="ja-JP" altLang="en-US"/>
          </a:p>
        </p:txBody>
      </p:sp>
      <p:sp>
        <p:nvSpPr>
          <p:cNvPr id="34836" name="Rectangle 18"/>
          <p:cNvSpPr>
            <a:spLocks noChangeArrowheads="1"/>
          </p:cNvSpPr>
          <p:nvPr/>
        </p:nvSpPr>
        <p:spPr bwMode="auto">
          <a:xfrm>
            <a:off x="7980363" y="2740025"/>
            <a:ext cx="360362" cy="360363"/>
          </a:xfrm>
          <a:prstGeom prst="rect">
            <a:avLst/>
          </a:prstGeom>
          <a:solidFill>
            <a:srgbClr val="FFFFFF"/>
          </a:solidFill>
          <a:ln w="9525">
            <a:solidFill>
              <a:srgbClr val="000000"/>
            </a:solidFill>
            <a:round/>
            <a:headEnd/>
            <a:tailEnd/>
          </a:ln>
        </p:spPr>
        <p:txBody>
          <a:bodyPr wrap="none" anchor="ctr"/>
          <a:lstStyle/>
          <a:p>
            <a:endParaRPr kumimoji="0" lang="ja-JP" altLang="en-US">
              <a:latin typeface="Lucida Sans Unicode" pitchFamily="34" charset="0"/>
            </a:endParaRPr>
          </a:p>
        </p:txBody>
      </p:sp>
      <p:sp>
        <p:nvSpPr>
          <p:cNvPr id="34837" name="Line 19"/>
          <p:cNvSpPr>
            <a:spLocks noChangeShapeType="1"/>
          </p:cNvSpPr>
          <p:nvPr/>
        </p:nvSpPr>
        <p:spPr bwMode="auto">
          <a:xfrm>
            <a:off x="7799388" y="3279775"/>
            <a:ext cx="1587" cy="179388"/>
          </a:xfrm>
          <a:prstGeom prst="line">
            <a:avLst/>
          </a:prstGeom>
          <a:noFill/>
          <a:ln w="72000">
            <a:solidFill>
              <a:srgbClr val="000000"/>
            </a:solidFill>
            <a:round/>
            <a:headEnd/>
            <a:tailEnd/>
          </a:ln>
        </p:spPr>
        <p:txBody>
          <a:bodyPr/>
          <a:lstStyle/>
          <a:p>
            <a:endParaRPr lang="ja-JP" altLang="en-US"/>
          </a:p>
        </p:txBody>
      </p:sp>
      <p:sp>
        <p:nvSpPr>
          <p:cNvPr id="34838" name="Line 20"/>
          <p:cNvSpPr>
            <a:spLocks noChangeShapeType="1"/>
          </p:cNvSpPr>
          <p:nvPr/>
        </p:nvSpPr>
        <p:spPr bwMode="auto">
          <a:xfrm>
            <a:off x="8699500" y="3279775"/>
            <a:ext cx="1588" cy="179388"/>
          </a:xfrm>
          <a:prstGeom prst="line">
            <a:avLst/>
          </a:prstGeom>
          <a:noFill/>
          <a:ln w="72000">
            <a:solidFill>
              <a:srgbClr val="000000"/>
            </a:solidFill>
            <a:round/>
            <a:headEnd/>
            <a:tailEnd/>
          </a:ln>
        </p:spPr>
        <p:txBody>
          <a:bodyPr/>
          <a:lstStyle/>
          <a:p>
            <a:endParaRPr lang="ja-JP" altLang="en-US"/>
          </a:p>
        </p:txBody>
      </p:sp>
      <p:sp>
        <p:nvSpPr>
          <p:cNvPr id="34839" name="Text Box 21"/>
          <p:cNvSpPr txBox="1">
            <a:spLocks noChangeArrowheads="1"/>
          </p:cNvSpPr>
          <p:nvPr/>
        </p:nvSpPr>
        <p:spPr bwMode="auto">
          <a:xfrm>
            <a:off x="5214938" y="3786188"/>
            <a:ext cx="1620837" cy="841375"/>
          </a:xfrm>
          <a:prstGeom prst="rect">
            <a:avLst/>
          </a:prstGeom>
          <a:noFill/>
          <a:ln w="9525">
            <a:noFill/>
            <a:round/>
            <a:headEnd/>
            <a:tailEnd/>
          </a:ln>
        </p:spPr>
        <p:txBody>
          <a:bodyPr wrap="none" lIns="90000" tIns="45000" rIns="90000" bIns="45000"/>
          <a:lstStyle/>
          <a:p>
            <a:pPr algn="ctr">
              <a:tabLst>
                <a:tab pos="723900" algn="l"/>
                <a:tab pos="1447800" algn="l"/>
              </a:tabLst>
            </a:pPr>
            <a:r>
              <a:rPr kumimoji="0" lang="en-GB" altLang="ja-JP" sz="2200">
                <a:solidFill>
                  <a:srgbClr val="000000"/>
                </a:solidFill>
                <a:latin typeface="IPAゴシック"/>
                <a:ea typeface="IPAゴシック"/>
                <a:cs typeface="IPAゴシック"/>
              </a:rPr>
              <a:t> Large Bus</a:t>
            </a:r>
          </a:p>
          <a:p>
            <a:pPr algn="ctr">
              <a:tabLst>
                <a:tab pos="723900" algn="l"/>
                <a:tab pos="1447800" algn="l"/>
              </a:tabLst>
            </a:pPr>
            <a:r>
              <a:rPr kumimoji="0" lang="en-GB" altLang="ja-JP" sz="2200">
                <a:solidFill>
                  <a:srgbClr val="000000"/>
                </a:solidFill>
                <a:latin typeface="IPAゴシック"/>
                <a:ea typeface="IPAゴシック"/>
                <a:cs typeface="IPAゴシック"/>
              </a:rPr>
              <a:t>conflicts</a:t>
            </a:r>
          </a:p>
        </p:txBody>
      </p:sp>
      <p:sp>
        <p:nvSpPr>
          <p:cNvPr id="34840" name="Text Box 22"/>
          <p:cNvSpPr txBox="1">
            <a:spLocks noChangeArrowheads="1"/>
          </p:cNvSpPr>
          <p:nvPr/>
        </p:nvSpPr>
        <p:spPr bwMode="auto">
          <a:xfrm>
            <a:off x="7429500" y="4000500"/>
            <a:ext cx="1576388" cy="755650"/>
          </a:xfrm>
          <a:prstGeom prst="rect">
            <a:avLst/>
          </a:prstGeom>
          <a:noFill/>
          <a:ln w="9525">
            <a:noFill/>
            <a:round/>
            <a:headEnd/>
            <a:tailEnd/>
          </a:ln>
        </p:spPr>
        <p:txBody>
          <a:bodyPr wrap="none" lIns="90000" tIns="45000" rIns="90000" bIns="45000"/>
          <a:lstStyle/>
          <a:p>
            <a:pPr>
              <a:tabLst>
                <a:tab pos="723900" algn="l"/>
                <a:tab pos="1447800" algn="l"/>
              </a:tabLst>
            </a:pPr>
            <a:r>
              <a:rPr kumimoji="0" lang="en-GB" altLang="ja-JP" sz="2200">
                <a:solidFill>
                  <a:srgbClr val="000000"/>
                </a:solidFill>
                <a:latin typeface="IPAゴシック"/>
                <a:ea typeface="IPAゴシック"/>
                <a:cs typeface="IPAゴシック"/>
              </a:rPr>
              <a:t>Bus </a:t>
            </a:r>
          </a:p>
          <a:p>
            <a:pPr>
              <a:tabLst>
                <a:tab pos="723900" algn="l"/>
                <a:tab pos="1447800" algn="l"/>
              </a:tabLst>
            </a:pPr>
            <a:r>
              <a:rPr kumimoji="0" lang="en-GB" altLang="ja-JP" sz="2200">
                <a:solidFill>
                  <a:srgbClr val="000000"/>
                </a:solidFill>
                <a:latin typeface="IPAゴシック"/>
                <a:ea typeface="IPAゴシック"/>
                <a:cs typeface="IPAゴシック"/>
              </a:rPr>
              <a:t>partition</a:t>
            </a:r>
          </a:p>
        </p:txBody>
      </p:sp>
      <p:sp>
        <p:nvSpPr>
          <p:cNvPr id="34841" name="Text Box 24"/>
          <p:cNvSpPr txBox="1">
            <a:spLocks noChangeArrowheads="1"/>
          </p:cNvSpPr>
          <p:nvPr/>
        </p:nvSpPr>
        <p:spPr bwMode="auto">
          <a:xfrm>
            <a:off x="5857875" y="4643438"/>
            <a:ext cx="2725738" cy="500062"/>
          </a:xfrm>
          <a:prstGeom prst="rect">
            <a:avLst/>
          </a:prstGeom>
          <a:noFill/>
          <a:ln w="9525">
            <a:noFill/>
            <a:round/>
            <a:headEnd/>
            <a:tailEnd/>
          </a:ln>
        </p:spPr>
        <p:txBody>
          <a:bodyPr wrap="none" lIns="90000" tIns="45000" rIns="90000" bIns="45000"/>
          <a:lstStyle/>
          <a:p>
            <a:pPr>
              <a:tabLst>
                <a:tab pos="723900" algn="l"/>
                <a:tab pos="1447800" algn="l"/>
              </a:tabLst>
            </a:pPr>
            <a:r>
              <a:rPr kumimoji="0" lang="en-GB" altLang="ja-JP" sz="2400">
                <a:solidFill>
                  <a:srgbClr val="000000"/>
                </a:solidFill>
                <a:latin typeface="IPAゴシック"/>
                <a:ea typeface="IPAゴシック"/>
                <a:cs typeface="IPAゴシック"/>
              </a:rPr>
              <a:t>Ex. Refinement</a:t>
            </a:r>
          </a:p>
        </p:txBody>
      </p:sp>
      <p:sp>
        <p:nvSpPr>
          <p:cNvPr id="34842" name="Line 25"/>
          <p:cNvSpPr>
            <a:spLocks noChangeShapeType="1"/>
          </p:cNvSpPr>
          <p:nvPr/>
        </p:nvSpPr>
        <p:spPr bwMode="auto">
          <a:xfrm>
            <a:off x="8159750" y="2560638"/>
            <a:ext cx="1588" cy="179387"/>
          </a:xfrm>
          <a:prstGeom prst="line">
            <a:avLst/>
          </a:prstGeom>
          <a:noFill/>
          <a:ln w="72000">
            <a:solidFill>
              <a:srgbClr val="000000"/>
            </a:solidFill>
            <a:round/>
            <a:headEnd/>
            <a:tailEnd/>
          </a:ln>
        </p:spPr>
        <p:txBody>
          <a:bodyPr/>
          <a:lstStyle/>
          <a:p>
            <a:endParaRPr lang="ja-JP" altLang="en-US"/>
          </a:p>
        </p:txBody>
      </p:sp>
      <p:sp>
        <p:nvSpPr>
          <p:cNvPr id="34843" name="Line 26"/>
          <p:cNvSpPr>
            <a:spLocks noChangeShapeType="1"/>
          </p:cNvSpPr>
          <p:nvPr/>
        </p:nvSpPr>
        <p:spPr bwMode="auto">
          <a:xfrm flipV="1">
            <a:off x="8159750" y="3098800"/>
            <a:ext cx="1588" cy="182563"/>
          </a:xfrm>
          <a:prstGeom prst="line">
            <a:avLst/>
          </a:prstGeom>
          <a:noFill/>
          <a:ln w="72000">
            <a:solidFill>
              <a:srgbClr val="000000"/>
            </a:solidFill>
            <a:round/>
            <a:headEnd/>
            <a:tailEnd/>
          </a:ln>
        </p:spPr>
        <p:txBody>
          <a:bodyPr/>
          <a:lstStyle/>
          <a:p>
            <a:endParaRPr lang="ja-JP" altLang="en-US"/>
          </a:p>
        </p:txBody>
      </p:sp>
      <p:sp>
        <p:nvSpPr>
          <p:cNvPr id="34844" name="AutoShape 27"/>
          <p:cNvSpPr>
            <a:spLocks noChangeArrowheads="1"/>
          </p:cNvSpPr>
          <p:nvPr/>
        </p:nvSpPr>
        <p:spPr bwMode="auto">
          <a:xfrm>
            <a:off x="6961188" y="2563813"/>
            <a:ext cx="360362" cy="539750"/>
          </a:xfrm>
          <a:prstGeom prst="rightArrow">
            <a:avLst>
              <a:gd name="adj1" fmla="val 28981"/>
              <a:gd name="adj2" fmla="val 50167"/>
            </a:avLst>
          </a:prstGeom>
          <a:gradFill rotWithShape="0">
            <a:gsLst>
              <a:gs pos="0">
                <a:srgbClr val="000080"/>
              </a:gs>
              <a:gs pos="100000">
                <a:srgbClr val="FFFFFF"/>
              </a:gs>
            </a:gsLst>
            <a:lin ang="2700000" scaled="1"/>
          </a:gradFill>
          <a:ln w="9525">
            <a:solidFill>
              <a:srgbClr val="000000"/>
            </a:solidFill>
            <a:round/>
            <a:headEnd/>
            <a:tailEnd/>
          </a:ln>
        </p:spPr>
        <p:txBody>
          <a:bodyPr wrap="none" anchor="ctr"/>
          <a:lstStyle/>
          <a:p>
            <a:endParaRPr kumimoji="0" lang="ja-JP" altLang="en-US">
              <a:latin typeface="Lucida Sans Unicode"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2311</TotalTime>
  <Words>3758</Words>
  <Application>Microsoft Office PowerPoint</Application>
  <PresentationFormat>画面に合わせる (4:3)</PresentationFormat>
  <Paragraphs>798</Paragraphs>
  <Slides>37</Slides>
  <Notes>37</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37</vt:i4>
      </vt:variant>
    </vt:vector>
  </HeadingPairs>
  <TitlesOfParts>
    <vt:vector size="39" baseType="lpstr">
      <vt:lpstr>Concourse</vt:lpstr>
      <vt:lpstr>Worksheet</vt:lpstr>
      <vt:lpstr>Simulator Generation Method of Configurable Processors for MPSoC</vt:lpstr>
      <vt:lpstr>Background</vt:lpstr>
      <vt:lpstr>Problem of MPSoC design</vt:lpstr>
      <vt:lpstr>Solution for MPSoC evalution</vt:lpstr>
      <vt:lpstr>Architecture model of SoC</vt:lpstr>
      <vt:lpstr>MPSoC Evaluation Flow</vt:lpstr>
      <vt:lpstr>Evaluation Flow 1/2</vt:lpstr>
      <vt:lpstr>Evaluation Flow 2/2</vt:lpstr>
      <vt:lpstr>Evaluation and refinement</vt:lpstr>
      <vt:lpstr>Problem for MPSoC profiling information</vt:lpstr>
      <vt:lpstr>Target MPSoC Architecture</vt:lpstr>
      <vt:lpstr>Our approach</vt:lpstr>
      <vt:lpstr>Features of ASIP Meister</vt:lpstr>
      <vt:lpstr>Configuration of ASIP Meister</vt:lpstr>
      <vt:lpstr>Inputs of ASIP Meister</vt:lpstr>
      <vt:lpstr>Structure of generated processor</vt:lpstr>
      <vt:lpstr>SystemC generation flow</vt:lpstr>
      <vt:lpstr>SystemC generation from processor description (outline)</vt:lpstr>
      <vt:lpstr>Module Definition and Generated SystemC Description</vt:lpstr>
      <vt:lpstr>1.Generation of Class Definition</vt:lpstr>
      <vt:lpstr>2.Generation of Port Definition 3.Geneartion of Signal Definition</vt:lpstr>
      <vt:lpstr>4.Generation of sub module definition</vt:lpstr>
      <vt:lpstr>5.Generation of Process definition</vt:lpstr>
      <vt:lpstr>Process Generation for State Update of State Machine</vt:lpstr>
      <vt:lpstr>Process Generation for Control State Transition of State Machine</vt:lpstr>
      <vt:lpstr>Process Generation for Register update</vt:lpstr>
      <vt:lpstr>Process Generation for signal assignment</vt:lpstr>
      <vt:lpstr>Examples of Process Generation for signal assignment</vt:lpstr>
      <vt:lpstr>SystemC generation</vt:lpstr>
      <vt:lpstr>Experiment 1:</vt:lpstr>
      <vt:lpstr>Evaluation of Generated SystemC</vt:lpstr>
      <vt:lpstr>Experiment 2:</vt:lpstr>
      <vt:lpstr>Target MPSoC Architectures</vt:lpstr>
      <vt:lpstr>Evaluation of description</vt:lpstr>
      <vt:lpstr>Evaluation of amount of descriptions excluding processors</vt:lpstr>
      <vt:lpstr> Evaluation of profiling overhead</vt:lpstr>
      <vt:lpstr>Conclusion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Simulator Generation for Multiprocessor System on a Chip</dc:title>
  <dc:creator>takeuchi</dc:creator>
  <cp:lastModifiedBy>takeuchi</cp:lastModifiedBy>
  <cp:revision>182</cp:revision>
  <dcterms:created xsi:type="dcterms:W3CDTF">2009-06-28T12:38:36Z</dcterms:created>
  <dcterms:modified xsi:type="dcterms:W3CDTF">2009-08-06T16:54:18Z</dcterms:modified>
</cp:coreProperties>
</file>