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58" r:id="rId4"/>
    <p:sldId id="265" r:id="rId5"/>
    <p:sldId id="266" r:id="rId6"/>
    <p:sldId id="260" r:id="rId7"/>
    <p:sldId id="263" r:id="rId8"/>
    <p:sldId id="264" r:id="rId9"/>
    <p:sldId id="270" r:id="rId10"/>
    <p:sldId id="269" r:id="rId11"/>
  </p:sldIdLst>
  <p:sldSz cx="9906000" cy="6858000" type="A4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D99694"/>
    <a:srgbClr val="95B3D7"/>
    <a:srgbClr val="FAC090"/>
    <a:srgbClr val="B3A2C7"/>
    <a:srgbClr val="F2DCD5"/>
    <a:srgbClr val="E6B9B8"/>
    <a:srgbClr val="B9CDE5"/>
    <a:srgbClr val="B3A2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473" autoAdjust="0"/>
  </p:normalViewPr>
  <p:slideViewPr>
    <p:cSldViewPr>
      <p:cViewPr>
        <p:scale>
          <a:sx n="80" d="100"/>
          <a:sy n="80" d="100"/>
        </p:scale>
        <p:origin x="-804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6" d="100"/>
          <a:sy n="46" d="100"/>
        </p:scale>
        <p:origin x="-2982" y="-120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lena%20Samar\Documents\Samar\pow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lena%20Samar\Documents\Samar\pow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spPr>
            <a:solidFill>
              <a:schemeClr val="accent2">
                <a:lumMod val="75000"/>
              </a:schemeClr>
            </a:solidFill>
          </c:spPr>
          <c:cat>
            <c:numRef>
              <c:f>[power.xlsx]Sheet1!$H$3:$H$6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[power.xlsx]Sheet1!$I$3:$I$6</c:f>
              <c:numCache>
                <c:formatCode>General</c:formatCode>
                <c:ptCount val="4"/>
                <c:pt idx="0">
                  <c:v>1428.5808474999999</c:v>
                </c:pt>
                <c:pt idx="1">
                  <c:v>2781.844529666665</c:v>
                </c:pt>
                <c:pt idx="2">
                  <c:v>4300.3904386250024</c:v>
                </c:pt>
                <c:pt idx="3">
                  <c:v>6040.4026452499993</c:v>
                </c:pt>
              </c:numCache>
            </c:numRef>
          </c:val>
        </c:ser>
        <c:axId val="58952320"/>
        <c:axId val="60097664"/>
      </c:barChart>
      <c:catAx>
        <c:axId val="58952320"/>
        <c:scaling>
          <c:orientation val="minMax"/>
        </c:scaling>
        <c:axPos val="b"/>
        <c:numFmt formatCode="General" sourceLinked="1"/>
        <c:tickLblPos val="nextTo"/>
        <c:crossAx val="60097664"/>
        <c:crosses val="autoZero"/>
        <c:auto val="1"/>
        <c:lblAlgn val="ctr"/>
        <c:lblOffset val="100"/>
      </c:catAx>
      <c:valAx>
        <c:axId val="60097664"/>
        <c:scaling>
          <c:orientation val="minMax"/>
        </c:scaling>
        <c:axPos val="l"/>
        <c:majorGridlines/>
        <c:numFmt formatCode="General" sourceLinked="1"/>
        <c:tickLblPos val="nextTo"/>
        <c:crossAx val="58952320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[power.xlsx]Sheet1!$C$1</c:f>
              <c:strCache>
                <c:ptCount val="1"/>
                <c:pt idx="0">
                  <c:v>Exec. time (ms)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4"/>
            <c:spPr>
              <a:solidFill>
                <a:schemeClr val="tx1"/>
              </a:solidFill>
              <a:ln>
                <a:noFill/>
              </a:ln>
            </c:spPr>
          </c:marker>
          <c:xVal>
            <c:numRef>
              <c:f>[power.xlsx]Sheet1!$B$2:$B$163</c:f>
              <c:numCache>
                <c:formatCode>General</c:formatCode>
                <c:ptCount val="162"/>
                <c:pt idx="0">
                  <c:v>546.05759231999969</c:v>
                </c:pt>
                <c:pt idx="1">
                  <c:v>572.43667247999997</c:v>
                </c:pt>
                <c:pt idx="2">
                  <c:v>572.01365759999999</c:v>
                </c:pt>
                <c:pt idx="3">
                  <c:v>572.5347155200003</c:v>
                </c:pt>
                <c:pt idx="4">
                  <c:v>571.62441887999989</c:v>
                </c:pt>
                <c:pt idx="5">
                  <c:v>598.55014783999957</c:v>
                </c:pt>
                <c:pt idx="6">
                  <c:v>572.59548208000001</c:v>
                </c:pt>
                <c:pt idx="7">
                  <c:v>598.09014624000031</c:v>
                </c:pt>
                <c:pt idx="8">
                  <c:v>597.60899952000034</c:v>
                </c:pt>
                <c:pt idx="9">
                  <c:v>868.85694527999999</c:v>
                </c:pt>
                <c:pt idx="10">
                  <c:v>571.41127647999997</c:v>
                </c:pt>
                <c:pt idx="11">
                  <c:v>598.56989264000003</c:v>
                </c:pt>
                <c:pt idx="12">
                  <c:v>597.62586240000007</c:v>
                </c:pt>
                <c:pt idx="13">
                  <c:v>598.06535087999998</c:v>
                </c:pt>
                <c:pt idx="14">
                  <c:v>2730.8490803199998</c:v>
                </c:pt>
                <c:pt idx="15">
                  <c:v>624.69979920000048</c:v>
                </c:pt>
                <c:pt idx="16">
                  <c:v>598.68013824000025</c:v>
                </c:pt>
                <c:pt idx="17">
                  <c:v>624.17470736000064</c:v>
                </c:pt>
                <c:pt idx="18">
                  <c:v>623.72600560000001</c:v>
                </c:pt>
                <c:pt idx="19">
                  <c:v>623.20085296000036</c:v>
                </c:pt>
                <c:pt idx="20">
                  <c:v>597.46345359999998</c:v>
                </c:pt>
                <c:pt idx="21">
                  <c:v>624.16195424</c:v>
                </c:pt>
                <c:pt idx="22">
                  <c:v>598.14308064000033</c:v>
                </c:pt>
                <c:pt idx="23">
                  <c:v>623.63761327999998</c:v>
                </c:pt>
                <c:pt idx="24">
                  <c:v>623.18854976000034</c:v>
                </c:pt>
                <c:pt idx="25">
                  <c:v>622.66416319999939</c:v>
                </c:pt>
                <c:pt idx="26">
                  <c:v>2586.6789638400001</c:v>
                </c:pt>
                <c:pt idx="27">
                  <c:v>598.66385903999992</c:v>
                </c:pt>
                <c:pt idx="28">
                  <c:v>572.65343360000031</c:v>
                </c:pt>
                <c:pt idx="29">
                  <c:v>596.78932783999994</c:v>
                </c:pt>
                <c:pt idx="30">
                  <c:v>598.13107852000041</c:v>
                </c:pt>
                <c:pt idx="31">
                  <c:v>1004.14909504</c:v>
                </c:pt>
                <c:pt idx="32">
                  <c:v>570.51988992000031</c:v>
                </c:pt>
                <c:pt idx="33">
                  <c:v>541.45923871999969</c:v>
                </c:pt>
                <c:pt idx="34">
                  <c:v>598.64294079999956</c:v>
                </c:pt>
                <c:pt idx="35">
                  <c:v>597.67840096000066</c:v>
                </c:pt>
                <c:pt idx="36">
                  <c:v>624.64461711999957</c:v>
                </c:pt>
                <c:pt idx="37">
                  <c:v>598.64353968</c:v>
                </c:pt>
                <c:pt idx="38">
                  <c:v>624.13780803999998</c:v>
                </c:pt>
                <c:pt idx="39">
                  <c:v>623.68010159999994</c:v>
                </c:pt>
                <c:pt idx="40">
                  <c:v>623.17329252000036</c:v>
                </c:pt>
                <c:pt idx="41">
                  <c:v>597.43589315999998</c:v>
                </c:pt>
                <c:pt idx="42">
                  <c:v>622.84903871999961</c:v>
                </c:pt>
                <c:pt idx="43">
                  <c:v>596.84751439999934</c:v>
                </c:pt>
                <c:pt idx="44">
                  <c:v>622.34215343999938</c:v>
                </c:pt>
                <c:pt idx="45">
                  <c:v>596.6045959999999</c:v>
                </c:pt>
                <c:pt idx="46">
                  <c:v>622.92862031999971</c:v>
                </c:pt>
                <c:pt idx="47">
                  <c:v>621.37769607999996</c:v>
                </c:pt>
                <c:pt idx="48">
                  <c:v>1626.1232359199994</c:v>
                </c:pt>
                <c:pt idx="49">
                  <c:v>1769.1414439199996</c:v>
                </c:pt>
                <c:pt idx="50">
                  <c:v>569.90289736</c:v>
                </c:pt>
                <c:pt idx="51">
                  <c:v>568.30202759999952</c:v>
                </c:pt>
                <c:pt idx="52">
                  <c:v>567.77540288</c:v>
                </c:pt>
                <c:pt idx="53">
                  <c:v>624.63748224000005</c:v>
                </c:pt>
                <c:pt idx="54">
                  <c:v>622.77591624000036</c:v>
                </c:pt>
                <c:pt idx="55">
                  <c:v>623.67334672000027</c:v>
                </c:pt>
                <c:pt idx="56">
                  <c:v>621.81093903999999</c:v>
                </c:pt>
                <c:pt idx="57">
                  <c:v>624.10994592000031</c:v>
                </c:pt>
                <c:pt idx="58">
                  <c:v>622.2486691199997</c:v>
                </c:pt>
                <c:pt idx="59">
                  <c:v>596.51123327999994</c:v>
                </c:pt>
                <c:pt idx="60">
                  <c:v>623.1453817600003</c:v>
                </c:pt>
                <c:pt idx="61">
                  <c:v>621.28585600000031</c:v>
                </c:pt>
                <c:pt idx="62">
                  <c:v>1779.2267147600007</c:v>
                </c:pt>
                <c:pt idx="63">
                  <c:v>568.73680504000004</c:v>
                </c:pt>
                <c:pt idx="64">
                  <c:v>650.61858687999995</c:v>
                </c:pt>
                <c:pt idx="65">
                  <c:v>624.62318815999993</c:v>
                </c:pt>
                <c:pt idx="66">
                  <c:v>650.11799704000009</c:v>
                </c:pt>
                <c:pt idx="67">
                  <c:v>567.77540288</c:v>
                </c:pt>
                <c:pt idx="68">
                  <c:v>649.65693199999998</c:v>
                </c:pt>
                <c:pt idx="69">
                  <c:v>649.15644816000008</c:v>
                </c:pt>
                <c:pt idx="70">
                  <c:v>623.41906136</c:v>
                </c:pt>
                <c:pt idx="71">
                  <c:v>648.82928911999966</c:v>
                </c:pt>
                <c:pt idx="72">
                  <c:v>622.83458352000002</c:v>
                </c:pt>
                <c:pt idx="73">
                  <c:v>648.32888512</c:v>
                </c:pt>
                <c:pt idx="74">
                  <c:v>622.5914857600003</c:v>
                </c:pt>
                <c:pt idx="75">
                  <c:v>647.86807199999998</c:v>
                </c:pt>
                <c:pt idx="76">
                  <c:v>647.36766799999918</c:v>
                </c:pt>
                <c:pt idx="77">
                  <c:v>621.6302686399996</c:v>
                </c:pt>
                <c:pt idx="78">
                  <c:v>621.6302686399996</c:v>
                </c:pt>
                <c:pt idx="79">
                  <c:v>595.8928692799999</c:v>
                </c:pt>
                <c:pt idx="80">
                  <c:v>650.09217211999999</c:v>
                </c:pt>
                <c:pt idx="81">
                  <c:v>624.09827516000041</c:v>
                </c:pt>
                <c:pt idx="82">
                  <c:v>649.59270748000006</c:v>
                </c:pt>
                <c:pt idx="83">
                  <c:v>649.13127420000001</c:v>
                </c:pt>
                <c:pt idx="84">
                  <c:v>648.63172728000006</c:v>
                </c:pt>
                <c:pt idx="85">
                  <c:v>622.89432792000002</c:v>
                </c:pt>
                <c:pt idx="86">
                  <c:v>648.3033546800001</c:v>
                </c:pt>
                <c:pt idx="87">
                  <c:v>622.30947596000033</c:v>
                </c:pt>
                <c:pt idx="88">
                  <c:v>647.80393259999994</c:v>
                </c:pt>
                <c:pt idx="89">
                  <c:v>622.06653324000001</c:v>
                </c:pt>
                <c:pt idx="90">
                  <c:v>647.3425327599997</c:v>
                </c:pt>
                <c:pt idx="91">
                  <c:v>646.84349675999999</c:v>
                </c:pt>
                <c:pt idx="92">
                  <c:v>621.10609739999961</c:v>
                </c:pt>
                <c:pt idx="93">
                  <c:v>621.10609739999961</c:v>
                </c:pt>
                <c:pt idx="94">
                  <c:v>1675.5346580400001</c:v>
                </c:pt>
                <c:pt idx="95">
                  <c:v>622.76325199999997</c:v>
                </c:pt>
                <c:pt idx="96">
                  <c:v>648.75432176000004</c:v>
                </c:pt>
                <c:pt idx="97">
                  <c:v>648.25614911999958</c:v>
                </c:pt>
                <c:pt idx="98">
                  <c:v>647.79407744000036</c:v>
                </c:pt>
                <c:pt idx="99">
                  <c:v>647.29590176000033</c:v>
                </c:pt>
                <c:pt idx="100">
                  <c:v>621.55850239999961</c:v>
                </c:pt>
                <c:pt idx="101">
                  <c:v>622.23895896000033</c:v>
                </c:pt>
                <c:pt idx="102">
                  <c:v>596.50157216000002</c:v>
                </c:pt>
                <c:pt idx="103">
                  <c:v>648.22901356000023</c:v>
                </c:pt>
                <c:pt idx="104">
                  <c:v>622.49156311999957</c:v>
                </c:pt>
                <c:pt idx="105">
                  <c:v>647.73227883999959</c:v>
                </c:pt>
                <c:pt idx="106">
                  <c:v>621.99489831999995</c:v>
                </c:pt>
                <c:pt idx="107">
                  <c:v>647.26947432000031</c:v>
                </c:pt>
                <c:pt idx="108">
                  <c:v>621.5320603599996</c:v>
                </c:pt>
                <c:pt idx="109">
                  <c:v>646.77282208000008</c:v>
                </c:pt>
                <c:pt idx="110">
                  <c:v>621.03541643999961</c:v>
                </c:pt>
                <c:pt idx="111">
                  <c:v>621.03543528</c:v>
                </c:pt>
                <c:pt idx="112">
                  <c:v>1634.7070807200007</c:v>
                </c:pt>
                <c:pt idx="113">
                  <c:v>594.99456936000001</c:v>
                </c:pt>
                <c:pt idx="114">
                  <c:v>568.9774199200001</c:v>
                </c:pt>
                <c:pt idx="115">
                  <c:v>2709.7349552000001</c:v>
                </c:pt>
                <c:pt idx="116">
                  <c:v>594.96731279999938</c:v>
                </c:pt>
                <c:pt idx="117">
                  <c:v>1400.3246431999999</c:v>
                </c:pt>
                <c:pt idx="118">
                  <c:v>697.96181967999996</c:v>
                </c:pt>
                <c:pt idx="119">
                  <c:v>868.18947776000061</c:v>
                </c:pt>
                <c:pt idx="120">
                  <c:v>865.21800704000032</c:v>
                </c:pt>
                <c:pt idx="121">
                  <c:v>567.77540288</c:v>
                </c:pt>
                <c:pt idx="122">
                  <c:v>2709.2134022400014</c:v>
                </c:pt>
                <c:pt idx="123">
                  <c:v>595.2335669600003</c:v>
                </c:pt>
                <c:pt idx="124">
                  <c:v>621.21943224000051</c:v>
                </c:pt>
                <c:pt idx="125">
                  <c:v>620.7271115999996</c:v>
                </c:pt>
                <c:pt idx="126">
                  <c:v>620.26193000000001</c:v>
                </c:pt>
                <c:pt idx="127">
                  <c:v>563.1914192800001</c:v>
                </c:pt>
                <c:pt idx="128">
                  <c:v>2566.7146526400002</c:v>
                </c:pt>
                <c:pt idx="129">
                  <c:v>1346.0912134399998</c:v>
                </c:pt>
                <c:pt idx="130">
                  <c:v>620.69770799999992</c:v>
                </c:pt>
                <c:pt idx="131">
                  <c:v>620.20693168000003</c:v>
                </c:pt>
                <c:pt idx="132">
                  <c:v>619.74098419999996</c:v>
                </c:pt>
                <c:pt idx="133">
                  <c:v>619.25020159999997</c:v>
                </c:pt>
                <c:pt idx="134">
                  <c:v>2566.1951942400015</c:v>
                </c:pt>
                <c:pt idx="135">
                  <c:v>1664.9112328800002</c:v>
                </c:pt>
                <c:pt idx="136">
                  <c:v>1664.3992518400003</c:v>
                </c:pt>
                <c:pt idx="137">
                  <c:v>567.77540288</c:v>
                </c:pt>
                <c:pt idx="138">
                  <c:v>620.94769127999996</c:v>
                </c:pt>
                <c:pt idx="139">
                  <c:v>620.43917056000032</c:v>
                </c:pt>
                <c:pt idx="140">
                  <c:v>987.20418380000001</c:v>
                </c:pt>
                <c:pt idx="141">
                  <c:v>1041.4281350399999</c:v>
                </c:pt>
                <c:pt idx="142">
                  <c:v>620.64134639999997</c:v>
                </c:pt>
                <c:pt idx="143">
                  <c:v>620.18783744000041</c:v>
                </c:pt>
                <c:pt idx="144">
                  <c:v>1767.0139494400003</c:v>
                </c:pt>
                <c:pt idx="145">
                  <c:v>619.70336400000031</c:v>
                </c:pt>
                <c:pt idx="146">
                  <c:v>619.25020159999997</c:v>
                </c:pt>
                <c:pt idx="147">
                  <c:v>1623.9957414400008</c:v>
                </c:pt>
                <c:pt idx="148">
                  <c:v>620.68805592000035</c:v>
                </c:pt>
                <c:pt idx="149">
                  <c:v>620.1870901999996</c:v>
                </c:pt>
                <c:pt idx="150">
                  <c:v>619.7483871200003</c:v>
                </c:pt>
                <c:pt idx="151">
                  <c:v>646.87132511999971</c:v>
                </c:pt>
                <c:pt idx="152">
                  <c:v>646.42164555999989</c:v>
                </c:pt>
                <c:pt idx="153">
                  <c:v>619.25020159999997</c:v>
                </c:pt>
                <c:pt idx="154">
                  <c:v>645.93378716000041</c:v>
                </c:pt>
                <c:pt idx="155">
                  <c:v>645.4848203600003</c:v>
                </c:pt>
                <c:pt idx="156">
                  <c:v>619.74742099999969</c:v>
                </c:pt>
                <c:pt idx="157">
                  <c:v>646.36936471999968</c:v>
                </c:pt>
                <c:pt idx="158">
                  <c:v>645.92218463999961</c:v>
                </c:pt>
                <c:pt idx="159">
                  <c:v>645.42532947999996</c:v>
                </c:pt>
                <c:pt idx="160">
                  <c:v>587.76176192000003</c:v>
                </c:pt>
                <c:pt idx="161">
                  <c:v>619.25020159999997</c:v>
                </c:pt>
              </c:numCache>
            </c:numRef>
          </c:xVal>
          <c:yVal>
            <c:numRef>
              <c:f>[power.xlsx]Sheet1!$C$2:$C$163</c:f>
              <c:numCache>
                <c:formatCode>General</c:formatCode>
                <c:ptCount val="162"/>
                <c:pt idx="0">
                  <c:v>179.62420800000001</c:v>
                </c:pt>
                <c:pt idx="1">
                  <c:v>169.803808</c:v>
                </c:pt>
                <c:pt idx="2">
                  <c:v>169.1808</c:v>
                </c:pt>
                <c:pt idx="3">
                  <c:v>151.72264000000001</c:v>
                </c:pt>
                <c:pt idx="4">
                  <c:v>151.63148800000008</c:v>
                </c:pt>
                <c:pt idx="5">
                  <c:v>142.31918399999998</c:v>
                </c:pt>
                <c:pt idx="6">
                  <c:v>142.29632000000001</c:v>
                </c:pt>
                <c:pt idx="7">
                  <c:v>142.29140800000008</c:v>
                </c:pt>
                <c:pt idx="8">
                  <c:v>142.22803200000001</c:v>
                </c:pt>
                <c:pt idx="9">
                  <c:v>142.18915199999998</c:v>
                </c:pt>
                <c:pt idx="10">
                  <c:v>142.17774399999999</c:v>
                </c:pt>
                <c:pt idx="11">
                  <c:v>141.74964799999998</c:v>
                </c:pt>
                <c:pt idx="12">
                  <c:v>141.65849600000007</c:v>
                </c:pt>
                <c:pt idx="13">
                  <c:v>141.12747200000001</c:v>
                </c:pt>
                <c:pt idx="14">
                  <c:v>141.03632000000007</c:v>
                </c:pt>
                <c:pt idx="15">
                  <c:v>132.355952</c:v>
                </c:pt>
                <c:pt idx="16">
                  <c:v>132.33208000000008</c:v>
                </c:pt>
                <c:pt idx="17">
                  <c:v>132.32818400000008</c:v>
                </c:pt>
                <c:pt idx="18">
                  <c:v>132.26478399999991</c:v>
                </c:pt>
                <c:pt idx="19">
                  <c:v>132.22492</c:v>
                </c:pt>
                <c:pt idx="20">
                  <c:v>132.21350399999983</c:v>
                </c:pt>
                <c:pt idx="21">
                  <c:v>131.73182399999999</c:v>
                </c:pt>
                <c:pt idx="22">
                  <c:v>131.70795199999998</c:v>
                </c:pt>
                <c:pt idx="23">
                  <c:v>131.70405599999989</c:v>
                </c:pt>
                <c:pt idx="24">
                  <c:v>131.64065599999992</c:v>
                </c:pt>
                <c:pt idx="25">
                  <c:v>131.60079199999998</c:v>
                </c:pt>
                <c:pt idx="26">
                  <c:v>131.58937599999999</c:v>
                </c:pt>
                <c:pt idx="27">
                  <c:v>107.69760799999999</c:v>
                </c:pt>
                <c:pt idx="28">
                  <c:v>107.67386399999998</c:v>
                </c:pt>
                <c:pt idx="29">
                  <c:v>107.51669600000002</c:v>
                </c:pt>
                <c:pt idx="30">
                  <c:v>107.07362400000002</c:v>
                </c:pt>
                <c:pt idx="31">
                  <c:v>106.88074399999998</c:v>
                </c:pt>
                <c:pt idx="32">
                  <c:v>106.86932</c:v>
                </c:pt>
                <c:pt idx="33">
                  <c:v>86.219624000000067</c:v>
                </c:pt>
                <c:pt idx="34">
                  <c:v>83.033639999999991</c:v>
                </c:pt>
                <c:pt idx="35">
                  <c:v>82.942471999999981</c:v>
                </c:pt>
                <c:pt idx="36">
                  <c:v>82.851664000000042</c:v>
                </c:pt>
                <c:pt idx="37">
                  <c:v>82.827791999999988</c:v>
                </c:pt>
                <c:pt idx="38">
                  <c:v>82.823895999999948</c:v>
                </c:pt>
                <c:pt idx="39">
                  <c:v>82.760496000000003</c:v>
                </c:pt>
                <c:pt idx="40">
                  <c:v>82.720631999999981</c:v>
                </c:pt>
                <c:pt idx="41">
                  <c:v>82.709216000000026</c:v>
                </c:pt>
                <c:pt idx="42">
                  <c:v>82.678391999999917</c:v>
                </c:pt>
                <c:pt idx="43">
                  <c:v>82.654519999999991</c:v>
                </c:pt>
                <c:pt idx="44">
                  <c:v>82.63852799999998</c:v>
                </c:pt>
                <c:pt idx="45">
                  <c:v>82.627111999999983</c:v>
                </c:pt>
                <c:pt idx="46">
                  <c:v>82.587224000000035</c:v>
                </c:pt>
                <c:pt idx="47">
                  <c:v>82.535264000000026</c:v>
                </c:pt>
                <c:pt idx="48">
                  <c:v>82.523847999999958</c:v>
                </c:pt>
                <c:pt idx="49">
                  <c:v>82.523847999999958</c:v>
                </c:pt>
                <c:pt idx="50">
                  <c:v>82.512431999999947</c:v>
                </c:pt>
                <c:pt idx="51">
                  <c:v>82.154511999999983</c:v>
                </c:pt>
                <c:pt idx="52">
                  <c:v>81.518680000000003</c:v>
                </c:pt>
                <c:pt idx="53">
                  <c:v>79.814616000000044</c:v>
                </c:pt>
                <c:pt idx="54">
                  <c:v>79.633663999999996</c:v>
                </c:pt>
                <c:pt idx="55">
                  <c:v>79.528055999999978</c:v>
                </c:pt>
                <c:pt idx="56">
                  <c:v>79.347024000000047</c:v>
                </c:pt>
                <c:pt idx="57">
                  <c:v>79.015383999999983</c:v>
                </c:pt>
                <c:pt idx="58">
                  <c:v>78.997360000000043</c:v>
                </c:pt>
                <c:pt idx="59">
                  <c:v>78.985944000000003</c:v>
                </c:pt>
                <c:pt idx="60">
                  <c:v>78.90379999999999</c:v>
                </c:pt>
                <c:pt idx="61">
                  <c:v>78.711047999999991</c:v>
                </c:pt>
                <c:pt idx="62">
                  <c:v>78.699567999999999</c:v>
                </c:pt>
                <c:pt idx="63">
                  <c:v>73.223215999999994</c:v>
                </c:pt>
                <c:pt idx="64">
                  <c:v>72.871200000000002</c:v>
                </c:pt>
                <c:pt idx="65">
                  <c:v>72.84732799999999</c:v>
                </c:pt>
                <c:pt idx="66">
                  <c:v>72.843431999999979</c:v>
                </c:pt>
                <c:pt idx="67">
                  <c:v>72.831791999999979</c:v>
                </c:pt>
                <c:pt idx="68">
                  <c:v>72.780031999999949</c:v>
                </c:pt>
                <c:pt idx="69">
                  <c:v>72.740167999999997</c:v>
                </c:pt>
                <c:pt idx="70">
                  <c:v>72.728751999999957</c:v>
                </c:pt>
                <c:pt idx="71">
                  <c:v>72.69792799999999</c:v>
                </c:pt>
                <c:pt idx="72">
                  <c:v>72.674055999999979</c:v>
                </c:pt>
                <c:pt idx="73">
                  <c:v>72.658063999999982</c:v>
                </c:pt>
                <c:pt idx="74">
                  <c:v>72.646647999999999</c:v>
                </c:pt>
                <c:pt idx="75">
                  <c:v>72.60675999999998</c:v>
                </c:pt>
                <c:pt idx="76">
                  <c:v>72.5548</c:v>
                </c:pt>
                <c:pt idx="77">
                  <c:v>72.543384000000003</c:v>
                </c:pt>
                <c:pt idx="78">
                  <c:v>72.543384000000003</c:v>
                </c:pt>
                <c:pt idx="79">
                  <c:v>72.531967999999992</c:v>
                </c:pt>
                <c:pt idx="80">
                  <c:v>72.247024000000067</c:v>
                </c:pt>
                <c:pt idx="81">
                  <c:v>72.223151999999999</c:v>
                </c:pt>
                <c:pt idx="82">
                  <c:v>72.219256000000044</c:v>
                </c:pt>
                <c:pt idx="83">
                  <c:v>72.155855999999957</c:v>
                </c:pt>
                <c:pt idx="84">
                  <c:v>72.115991999999949</c:v>
                </c:pt>
                <c:pt idx="85">
                  <c:v>72.10457599999998</c:v>
                </c:pt>
                <c:pt idx="86">
                  <c:v>72.073751999999956</c:v>
                </c:pt>
                <c:pt idx="87">
                  <c:v>72.049880000000002</c:v>
                </c:pt>
                <c:pt idx="88">
                  <c:v>72.033887999999948</c:v>
                </c:pt>
                <c:pt idx="89">
                  <c:v>72.022471999999908</c:v>
                </c:pt>
                <c:pt idx="90">
                  <c:v>71.982584000000003</c:v>
                </c:pt>
                <c:pt idx="91">
                  <c:v>71.930624000000051</c:v>
                </c:pt>
                <c:pt idx="92">
                  <c:v>71.919208000000026</c:v>
                </c:pt>
                <c:pt idx="93">
                  <c:v>71.919208000000026</c:v>
                </c:pt>
                <c:pt idx="94">
                  <c:v>71.907792000000001</c:v>
                </c:pt>
                <c:pt idx="95">
                  <c:v>70.353479999999948</c:v>
                </c:pt>
                <c:pt idx="96">
                  <c:v>70.023679999999999</c:v>
                </c:pt>
                <c:pt idx="97">
                  <c:v>69.99591199999999</c:v>
                </c:pt>
                <c:pt idx="98">
                  <c:v>69.932512000000003</c:v>
                </c:pt>
                <c:pt idx="99">
                  <c:v>69.89264799999998</c:v>
                </c:pt>
                <c:pt idx="100">
                  <c:v>69.881231999999983</c:v>
                </c:pt>
                <c:pt idx="101">
                  <c:v>69.717128000000045</c:v>
                </c:pt>
                <c:pt idx="102">
                  <c:v>69.705711999999949</c:v>
                </c:pt>
                <c:pt idx="103">
                  <c:v>69.387327999999982</c:v>
                </c:pt>
                <c:pt idx="104">
                  <c:v>69.375911999999957</c:v>
                </c:pt>
                <c:pt idx="105">
                  <c:v>69.359560000000002</c:v>
                </c:pt>
                <c:pt idx="106">
                  <c:v>69.348143999999991</c:v>
                </c:pt>
                <c:pt idx="107">
                  <c:v>69.296160000000043</c:v>
                </c:pt>
                <c:pt idx="108">
                  <c:v>69.284744000000003</c:v>
                </c:pt>
                <c:pt idx="109">
                  <c:v>69.256295999999992</c:v>
                </c:pt>
                <c:pt idx="110">
                  <c:v>69.244879999999995</c:v>
                </c:pt>
                <c:pt idx="111">
                  <c:v>69.244879999999995</c:v>
                </c:pt>
                <c:pt idx="112">
                  <c:v>69.233464000000026</c:v>
                </c:pt>
                <c:pt idx="113">
                  <c:v>69.086703999999983</c:v>
                </c:pt>
                <c:pt idx="114">
                  <c:v>68.824535999999981</c:v>
                </c:pt>
                <c:pt idx="115">
                  <c:v>68.674520000000001</c:v>
                </c:pt>
                <c:pt idx="116">
                  <c:v>68.456919999999997</c:v>
                </c:pt>
                <c:pt idx="117">
                  <c:v>68.450871999999961</c:v>
                </c:pt>
                <c:pt idx="118">
                  <c:v>68.417056000000045</c:v>
                </c:pt>
                <c:pt idx="119">
                  <c:v>68.365751999999958</c:v>
                </c:pt>
                <c:pt idx="120">
                  <c:v>68.313791999999978</c:v>
                </c:pt>
                <c:pt idx="121">
                  <c:v>68.302375999999924</c:v>
                </c:pt>
                <c:pt idx="122">
                  <c:v>68.038687999999979</c:v>
                </c:pt>
                <c:pt idx="123">
                  <c:v>64.688027999999989</c:v>
                </c:pt>
                <c:pt idx="124">
                  <c:v>64.299647999999991</c:v>
                </c:pt>
                <c:pt idx="125">
                  <c:v>64.259783999999982</c:v>
                </c:pt>
                <c:pt idx="126">
                  <c:v>64.208483999999999</c:v>
                </c:pt>
                <c:pt idx="127">
                  <c:v>64.15652</c:v>
                </c:pt>
                <c:pt idx="128">
                  <c:v>64.145104000000003</c:v>
                </c:pt>
                <c:pt idx="129">
                  <c:v>64.052195999999981</c:v>
                </c:pt>
                <c:pt idx="130">
                  <c:v>63.663816000000011</c:v>
                </c:pt>
                <c:pt idx="131">
                  <c:v>63.623952000000024</c:v>
                </c:pt>
                <c:pt idx="132">
                  <c:v>63.572652000000012</c:v>
                </c:pt>
                <c:pt idx="133">
                  <c:v>63.520688</c:v>
                </c:pt>
                <c:pt idx="134">
                  <c:v>63.509272000000003</c:v>
                </c:pt>
                <c:pt idx="135">
                  <c:v>52.326240000000006</c:v>
                </c:pt>
                <c:pt idx="136">
                  <c:v>51.690408000000012</c:v>
                </c:pt>
                <c:pt idx="137">
                  <c:v>51.678992000000022</c:v>
                </c:pt>
                <c:pt idx="138">
                  <c:v>47.847556000000004</c:v>
                </c:pt>
                <c:pt idx="139">
                  <c:v>47.211532000000012</c:v>
                </c:pt>
                <c:pt idx="140">
                  <c:v>47.200116000000023</c:v>
                </c:pt>
                <c:pt idx="141">
                  <c:v>40.516776</c:v>
                </c:pt>
                <c:pt idx="142">
                  <c:v>40.105272000000021</c:v>
                </c:pt>
                <c:pt idx="143">
                  <c:v>40.013407999999998</c:v>
                </c:pt>
                <c:pt idx="144">
                  <c:v>39.852016000000006</c:v>
                </c:pt>
                <c:pt idx="145">
                  <c:v>39.817171999999999</c:v>
                </c:pt>
                <c:pt idx="146">
                  <c:v>39.765208000000023</c:v>
                </c:pt>
                <c:pt idx="147">
                  <c:v>39.753792000000011</c:v>
                </c:pt>
                <c:pt idx="148">
                  <c:v>39.676528000000012</c:v>
                </c:pt>
                <c:pt idx="149">
                  <c:v>39.040704000000005</c:v>
                </c:pt>
                <c:pt idx="150">
                  <c:v>38.939912000000021</c:v>
                </c:pt>
                <c:pt idx="151">
                  <c:v>38.917407999999995</c:v>
                </c:pt>
                <c:pt idx="152">
                  <c:v>38.825744</c:v>
                </c:pt>
                <c:pt idx="153">
                  <c:v>38.304079999999999</c:v>
                </c:pt>
                <c:pt idx="154">
                  <c:v>38.264008000000011</c:v>
                </c:pt>
                <c:pt idx="155">
                  <c:v>38.212044000000006</c:v>
                </c:pt>
                <c:pt idx="156">
                  <c:v>38.200628000000002</c:v>
                </c:pt>
                <c:pt idx="157">
                  <c:v>37.795392000000042</c:v>
                </c:pt>
                <c:pt idx="158">
                  <c:v>37.755480000000006</c:v>
                </c:pt>
                <c:pt idx="159">
                  <c:v>35.024068</c:v>
                </c:pt>
                <c:pt idx="160">
                  <c:v>34.972104000000002</c:v>
                </c:pt>
                <c:pt idx="161">
                  <c:v>34.960687999999998</c:v>
                </c:pt>
              </c:numCache>
            </c:numRef>
          </c:yVal>
        </c:ser>
        <c:axId val="61084032"/>
        <c:axId val="61085952"/>
      </c:scatterChart>
      <c:valAx>
        <c:axId val="61084032"/>
        <c:scaling>
          <c:orientation val="minMax"/>
        </c:scaling>
        <c:axPos val="b"/>
        <c:numFmt formatCode="General" sourceLinked="1"/>
        <c:tickLblPos val="nextTo"/>
        <c:crossAx val="61085952"/>
        <c:crosses val="autoZero"/>
        <c:crossBetween val="midCat"/>
      </c:valAx>
      <c:valAx>
        <c:axId val="61085952"/>
        <c:scaling>
          <c:orientation val="minMax"/>
        </c:scaling>
        <c:axPos val="l"/>
        <c:majorGridlines/>
        <c:numFmt formatCode="General" sourceLinked="1"/>
        <c:tickLblPos val="nextTo"/>
        <c:crossAx val="61084032"/>
        <c:crosses val="autoZero"/>
        <c:crossBetween val="midCat"/>
      </c:valAx>
    </c:plotArea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 dirty="0"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937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 dirty="0"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8350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74" y="4861441"/>
            <a:ext cx="5206153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882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 dirty="0"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937" y="9722882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</a:defRPr>
            </a:lvl1pPr>
          </a:lstStyle>
          <a:p>
            <a:fld id="{DDCC65B2-956B-4951-968C-6EDE57FDC7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657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pitchFamily="-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pitchFamily="-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pitchFamily="-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pitchFamily="-3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768350"/>
            <a:ext cx="5543550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dirty="0" smtClean="0"/>
              <a:t>Hybrid Prototyping is a novel modeling technique for multicore embedded systems. The main idea is to simulate a design with multiple cores by creating an emulation kernel, called MEK, in software on top of a single physical instance of the core. </a:t>
            </a:r>
          </a:p>
          <a:p>
            <a:endParaRPr lang="en-US" sz="1300" dirty="0" smtClean="0"/>
          </a:p>
          <a:p>
            <a:r>
              <a:rPr lang="en-US" sz="1300" dirty="0" smtClean="0"/>
              <a:t>Unlike discrete event simulation in software, hybrid prototyping, advances simulation time as the task executes on the core, without the need for an explicit wait-for-time call. It uses a hardware timer to keep track of computation time during task execution. At communication boundaries, the emulation kernel updates the logical simulation time for a task and switches context to a different core, whose task is ready to run. </a:t>
            </a:r>
          </a:p>
          <a:p>
            <a:endParaRPr lang="en-US" sz="1300" dirty="0" smtClean="0"/>
          </a:p>
          <a:p>
            <a:r>
              <a:rPr lang="en-US" sz="1300" dirty="0" smtClean="0"/>
              <a:t>A communication model, particularly the inter-task synchronization, can be implemented on top of simulation primitives provided by the emulation kernel. Therefore, communication can be modeled at different abstraction levels, but the computation is executed as-is on the target core.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C65B2-956B-4951-968C-6EDE57FDC7D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97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8050" y="2133600"/>
            <a:ext cx="5695950" cy="1295400"/>
          </a:xfrm>
        </p:spPr>
        <p:txBody>
          <a:bodyPr anchor="ctr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8050" y="3886200"/>
            <a:ext cx="5695950" cy="2133600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02867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b="1" cap="small" baseline="0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464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69166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Sec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1981200"/>
            <a:ext cx="8420100" cy="2133600"/>
          </a:xfrm>
        </p:spPr>
        <p:txBody>
          <a:bodyPr/>
          <a:lstStyle>
            <a:lvl1pPr>
              <a:defRPr>
                <a:solidFill>
                  <a:srgbClr val="800000"/>
                </a:solidFill>
              </a:defRPr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458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6179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3810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7526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782336"/>
          </a:solidFill>
          <a:latin typeface="Arial Bold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782336"/>
          </a:solidFill>
          <a:latin typeface="Arial Bold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782336"/>
          </a:solidFill>
          <a:latin typeface="Arial Bold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782336"/>
          </a:solidFill>
          <a:latin typeface="Arial Bold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782336"/>
          </a:solidFill>
          <a:latin typeface="Arial Bold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782336"/>
          </a:solidFill>
          <a:latin typeface="GillSans Bold" pitchFamily="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782336"/>
          </a:solidFill>
          <a:latin typeface="GillSans Bold" pitchFamily="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782336"/>
          </a:solidFill>
          <a:latin typeface="GillSans Bold" pitchFamily="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782336"/>
          </a:solidFill>
          <a:latin typeface="GillSans Bold" pitchFamily="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400">
          <a:solidFill>
            <a:schemeClr val="tx1"/>
          </a:solidFill>
          <a:latin typeface="Arial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200">
          <a:solidFill>
            <a:schemeClr val="tx1"/>
          </a:solidFill>
          <a:latin typeface="Arial"/>
          <a:ea typeface="ＭＳ Ｐゴシック" pitchFamily="-3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Arial"/>
          <a:ea typeface="ＭＳ Ｐゴシック" pitchFamily="-3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Arial"/>
          <a:ea typeface="ＭＳ Ｐゴシック" pitchFamily="-3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Arial"/>
          <a:ea typeface="ＭＳ Ｐゴシック" pitchFamily="-3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3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3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3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3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amar@ece.concordia.c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5"/>
          <p:cNvSpPr>
            <a:spLocks noGrp="1"/>
          </p:cNvSpPr>
          <p:nvPr>
            <p:ph type="ctrTitle"/>
          </p:nvPr>
        </p:nvSpPr>
        <p:spPr>
          <a:xfrm>
            <a:off x="908050" y="1844824"/>
            <a:ext cx="8257418" cy="1295400"/>
          </a:xfrm>
        </p:spPr>
        <p:txBody>
          <a:bodyPr/>
          <a:lstStyle/>
          <a:p>
            <a:pPr algn="ctr" eaLnBrk="1" hangingPunct="1"/>
            <a:r>
              <a:rPr lang="en-CA" sz="4000" dirty="0"/>
              <a:t>Hybrid Prototyping of </a:t>
            </a:r>
            <a:r>
              <a:rPr lang="en-CA" sz="4000" dirty="0" err="1" smtClean="0"/>
              <a:t>MPSoCs</a:t>
            </a:r>
            <a:endParaRPr lang="en-CA" sz="4000" dirty="0"/>
          </a:p>
        </p:txBody>
      </p:sp>
      <p:sp>
        <p:nvSpPr>
          <p:cNvPr id="8195" name="Subtitle 16"/>
          <p:cNvSpPr>
            <a:spLocks noGrp="1"/>
          </p:cNvSpPr>
          <p:nvPr>
            <p:ph type="subTitle" idx="1"/>
          </p:nvPr>
        </p:nvSpPr>
        <p:spPr>
          <a:xfrm>
            <a:off x="908050" y="3356992"/>
            <a:ext cx="8101401" cy="2520280"/>
          </a:xfrm>
        </p:spPr>
        <p:txBody>
          <a:bodyPr/>
          <a:lstStyle/>
          <a:p>
            <a:pPr eaLnBrk="1" hangingPunct="1"/>
            <a:r>
              <a:rPr lang="en-CA" sz="3200" b="1" dirty="0" smtClean="0"/>
              <a:t>Samar Abdi</a:t>
            </a:r>
          </a:p>
          <a:p>
            <a:pPr eaLnBrk="1" hangingPunct="1"/>
            <a:r>
              <a:rPr lang="en-CA" sz="2400" i="1" dirty="0" smtClean="0">
                <a:latin typeface="Arial" charset="0"/>
              </a:rPr>
              <a:t>Electrical and Computer Engineering</a:t>
            </a:r>
          </a:p>
          <a:p>
            <a:pPr eaLnBrk="1" hangingPunct="1"/>
            <a:r>
              <a:rPr lang="en-CA" sz="2400" i="1" dirty="0" smtClean="0">
                <a:latin typeface="Arial" charset="0"/>
              </a:rPr>
              <a:t>Concordia University</a:t>
            </a:r>
          </a:p>
          <a:p>
            <a:pPr eaLnBrk="1" hangingPunct="1"/>
            <a:r>
              <a:rPr lang="en-CA" sz="2400" i="1" dirty="0" smtClean="0">
                <a:latin typeface="Arial" charset="0"/>
              </a:rPr>
              <a:t>Montreal, Canada</a:t>
            </a:r>
          </a:p>
          <a:p>
            <a:pPr eaLnBrk="1" hangingPunct="1"/>
            <a:r>
              <a:rPr lang="en-CA" sz="2400" i="1" dirty="0" smtClean="0">
                <a:latin typeface="Arial" charset="0"/>
                <a:hlinkClick r:id="rId2"/>
              </a:rPr>
              <a:t>samar@ece.concordia.ca</a:t>
            </a:r>
            <a:endParaRPr lang="en-CA" sz="2400" i="1" dirty="0" smtClean="0">
              <a:latin typeface="Arial" charset="0"/>
            </a:endParaRPr>
          </a:p>
          <a:p>
            <a:pPr eaLnBrk="1" hangingPunct="1"/>
            <a:r>
              <a:rPr lang="en-CA" sz="2400" i="1" dirty="0" smtClean="0">
                <a:latin typeface="Arial" charset="0"/>
              </a:rPr>
              <a:t>http://www.ece.concordia.ca/~samar</a:t>
            </a:r>
            <a:endParaRPr lang="en-US" sz="2400" i="1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381000"/>
            <a:ext cx="8734553" cy="1143000"/>
          </a:xfrm>
        </p:spPr>
        <p:txBody>
          <a:bodyPr/>
          <a:lstStyle/>
          <a:p>
            <a:r>
              <a:rPr lang="en-CA" b="1" dirty="0" smtClean="0">
                <a:latin typeface="Times New Roman" pitchFamily="18" charset="0"/>
                <a:cs typeface="Times New Roman" pitchFamily="18" charset="0"/>
              </a:rPr>
              <a:t>Future Plans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18541" y="1394767"/>
            <a:ext cx="834692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Memory hierarchy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Model caches as peripherals [DSD 2013]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Swap cache context when core context changes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Dynamically scheduled tasks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Build RTOS model on top of MEK [ICCD 2012, ISQED 2013]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Posix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-API to support unmodified applications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Hardware accelerators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Model using MEK primitives (similar to communication)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Implement on FPGA alongside emulation core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Asymmetric cores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Instantiate one emulation core for each core type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Maintain consistency of simulation time across cores</a:t>
            </a:r>
          </a:p>
          <a:p>
            <a:pPr marL="457200" indent="-457200"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Looking for collaborations!!</a:t>
            </a:r>
          </a:p>
        </p:txBody>
      </p:sp>
    </p:spTree>
    <p:extLst>
      <p:ext uri="{BB962C8B-B14F-4D97-AF65-F5344CB8AC3E}">
        <p14:creationId xmlns:p14="http://schemas.microsoft.com/office/powerpoint/2010/main" xmlns="" val="380845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vs. FPGA Prototyping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3777" y="4797152"/>
            <a:ext cx="26449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Ease of debug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Flexibility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Scalability</a:t>
            </a:r>
          </a:p>
          <a:p>
            <a:pPr marL="457200" indent="-457200">
              <a:buBlip>
                <a:blip r:embed="rId2"/>
              </a:buBlip>
            </a:pPr>
            <a:r>
              <a:rPr lang="en-US" sz="2000" dirty="0" smtClean="0"/>
              <a:t>Speed </a:t>
            </a:r>
          </a:p>
          <a:p>
            <a:pPr marL="457200" indent="-457200">
              <a:buBlip>
                <a:blip r:embed="rId2"/>
              </a:buBlip>
            </a:pPr>
            <a:r>
              <a:rPr lang="en-US" sz="2000" dirty="0" smtClean="0"/>
              <a:t>Accuracy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22566" y="4797152"/>
            <a:ext cx="26449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2"/>
              </a:buBlip>
            </a:pPr>
            <a:r>
              <a:rPr lang="en-US" sz="2000" dirty="0" smtClean="0"/>
              <a:t>Ease of debug</a:t>
            </a:r>
          </a:p>
          <a:p>
            <a:pPr marL="457200" indent="-457200">
              <a:buBlip>
                <a:blip r:embed="rId2"/>
              </a:buBlip>
            </a:pPr>
            <a:r>
              <a:rPr lang="en-US" sz="2000" dirty="0" smtClean="0"/>
              <a:t>Flexibility</a:t>
            </a:r>
          </a:p>
          <a:p>
            <a:pPr marL="457200" indent="-457200">
              <a:buBlip>
                <a:blip r:embed="rId2"/>
              </a:buBlip>
            </a:pPr>
            <a:r>
              <a:rPr lang="en-US" sz="2000" dirty="0" smtClean="0"/>
              <a:t>Scalability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Speed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Accuracy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144688" y="3645025"/>
            <a:ext cx="4863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Can we get the best of both worlds?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23390" y="4767535"/>
            <a:ext cx="474238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Observations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i="1" dirty="0" smtClean="0">
                <a:solidFill>
                  <a:srgbClr val="00B050"/>
                </a:solidFill>
              </a:rPr>
              <a:t>Only a few unique SW processors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i="1" dirty="0" err="1" smtClean="0">
                <a:solidFill>
                  <a:srgbClr val="00B050"/>
                </a:solidFill>
              </a:rPr>
              <a:t>Heterogeniety</a:t>
            </a:r>
            <a:r>
              <a:rPr lang="en-US" sz="2000" i="1" dirty="0" smtClean="0">
                <a:solidFill>
                  <a:srgbClr val="00B050"/>
                </a:solidFill>
              </a:rPr>
              <a:t> of clock freq./memory org.</a:t>
            </a:r>
            <a:endParaRPr lang="en-CA" sz="2000" i="1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7267" y="1857018"/>
            <a:ext cx="1489703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Virtual</a:t>
            </a:r>
          </a:p>
          <a:p>
            <a:pPr algn="ctr"/>
            <a:r>
              <a:rPr lang="en-US" sz="2000" b="1" dirty="0" smtClean="0"/>
              <a:t>Prototyping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7145642" y="1857018"/>
            <a:ext cx="1489703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FPGA</a:t>
            </a:r>
          </a:p>
          <a:p>
            <a:pPr algn="ctr"/>
            <a:r>
              <a:rPr lang="en-US" sz="2000" b="1" dirty="0" smtClean="0"/>
              <a:t>Prototyping</a:t>
            </a:r>
            <a:endParaRPr lang="en-US" sz="2000" b="1" dirty="0"/>
          </a:p>
        </p:txBody>
      </p:sp>
      <p:pic>
        <p:nvPicPr>
          <p:cNvPr id="1026" name="Picture 2" descr="C:\Users\Jelena Samar\Documents\Samar\MPSoC2013\VirtualFPG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515" y="946722"/>
            <a:ext cx="8301202" cy="377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8313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260648"/>
            <a:ext cx="8420100" cy="1143000"/>
          </a:xfrm>
        </p:spPr>
        <p:txBody>
          <a:bodyPr/>
          <a:lstStyle/>
          <a:p>
            <a:pPr lvl="0"/>
            <a:r>
              <a:rPr lang="en-US" b="1" cap="small" dirty="0" smtClean="0"/>
              <a:t>Hybrid Prototyping System</a:t>
            </a:r>
            <a:r>
              <a:rPr lang="en-US" b="1" cap="small" dirty="0"/>
              <a:t/>
            </a:r>
            <a:br>
              <a:rPr lang="en-US" b="1" cap="small" dirty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776" y="4894128"/>
            <a:ext cx="93610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Only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core instantiated in FPGA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Multicore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ernel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(MEK)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executes on physical core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MEK provides services of a simulation scheduler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Application task code executed directly on the target core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515" y="836712"/>
            <a:ext cx="6512340" cy="411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096856" y="1289570"/>
            <a:ext cx="26449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Ease of debug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Flexibility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Scalability</a:t>
            </a:r>
            <a:endParaRPr lang="en-US" sz="2000" dirty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Speed </a:t>
            </a:r>
            <a:endParaRPr lang="en-US" sz="2000" dirty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/>
              <a:t>Accuracy</a:t>
            </a:r>
          </a:p>
        </p:txBody>
      </p:sp>
    </p:spTree>
    <p:extLst>
      <p:ext uri="{BB962C8B-B14F-4D97-AF65-F5344CB8AC3E}">
        <p14:creationId xmlns:p14="http://schemas.microsoft.com/office/powerpoint/2010/main" xmlns="" val="114275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Multi-core Emulation Kernel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484784"/>
            <a:ext cx="8420100" cy="41148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q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MEK supports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discrete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event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 [DATE 2013]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Blocking waits and non-blocking notifies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Logical timestamps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associated with each task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Events keep track of notification and wait times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Complex communication models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built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on top of discrete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events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Time management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Physical time advanced by hardware time when app. tasks execute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Logical time advanced only inside MEK primitives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Task (core) state management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Task (core) context switched when a running task is blocked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Round-Robin scheduling policy used by MEK</a:t>
            </a:r>
          </a:p>
          <a:p>
            <a:pPr lvl="1">
              <a:buFont typeface="Wingdings" pitchFamily="2" charset="2"/>
              <a:buChar char="q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063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on Hybrid Prototype</a:t>
            </a:r>
            <a:br>
              <a:rPr lang="en-US" dirty="0"/>
            </a:br>
            <a:endParaRPr lang="en-US" dirty="0"/>
          </a:p>
        </p:txBody>
      </p:sp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8" y="1340769"/>
            <a:ext cx="2293237" cy="3414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Rectangle 56"/>
          <p:cNvSpPr/>
          <p:nvPr/>
        </p:nvSpPr>
        <p:spPr>
          <a:xfrm>
            <a:off x="1806601" y="5589241"/>
            <a:ext cx="6370806" cy="830991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Emulation of tasks on two different cores</a:t>
            </a:r>
          </a:p>
          <a:p>
            <a:pPr algn="ctr" defTabSz="914343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Case 1: MEK runs T1 first</a:t>
            </a:r>
            <a:endParaRPr lang="en-US" dirty="0">
              <a:solidFill>
                <a:prstClr val="black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2985415" y="3330350"/>
            <a:ext cx="6604000" cy="0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97" name="Straight Connector 96"/>
          <p:cNvCxnSpPr/>
          <p:nvPr/>
        </p:nvCxnSpPr>
        <p:spPr>
          <a:xfrm>
            <a:off x="2985415" y="2124739"/>
            <a:ext cx="6604000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ysDot"/>
          </a:ln>
          <a:effectLst/>
        </p:spPr>
      </p:cxnSp>
      <p:cxnSp>
        <p:nvCxnSpPr>
          <p:cNvPr id="98" name="Straight Connector 97"/>
          <p:cNvCxnSpPr/>
          <p:nvPr/>
        </p:nvCxnSpPr>
        <p:spPr>
          <a:xfrm>
            <a:off x="2985415" y="2911250"/>
            <a:ext cx="6604000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ysDot"/>
          </a:ln>
          <a:effectLst/>
        </p:spPr>
      </p:cxnSp>
      <p:sp>
        <p:nvSpPr>
          <p:cNvPr id="99" name="Rectangle 98"/>
          <p:cNvSpPr/>
          <p:nvPr/>
        </p:nvSpPr>
        <p:spPr>
          <a:xfrm>
            <a:off x="2415579" y="1964583"/>
            <a:ext cx="415486" cy="369326"/>
          </a:xfrm>
          <a:prstGeom prst="rect">
            <a:avLst/>
          </a:prstGeom>
        </p:spPr>
        <p:txBody>
          <a:bodyPr wrap="none" lIns="91434" tIns="45717" rIns="91434" bIns="45717">
            <a:spAutoFit/>
          </a:bodyPr>
          <a:lstStyle/>
          <a:p>
            <a:pPr defTabSz="914343" fontAlgn="auto">
              <a:spcBef>
                <a:spcPts val="0"/>
              </a:spcBef>
              <a:spcAft>
                <a:spcPts val="0"/>
              </a:spcAft>
            </a:pPr>
            <a:r>
              <a:rPr lang="en-US" sz="1800" b="1" dirty="0" smtClean="0">
                <a:solidFill>
                  <a:prstClr val="black"/>
                </a:solidFill>
                <a:latin typeface="Calibri"/>
                <a:ea typeface="+mn-ea"/>
              </a:rPr>
              <a:t>T1</a:t>
            </a:r>
            <a:endParaRPr lang="en-US" sz="1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415579" y="2734185"/>
            <a:ext cx="415486" cy="369326"/>
          </a:xfrm>
          <a:prstGeom prst="rect">
            <a:avLst/>
          </a:prstGeom>
        </p:spPr>
        <p:txBody>
          <a:bodyPr wrap="none" lIns="91434" tIns="45717" rIns="91434" bIns="45717">
            <a:spAutoFit/>
          </a:bodyPr>
          <a:lstStyle/>
          <a:p>
            <a:pPr defTabSz="914343" fontAlgn="auto">
              <a:spcBef>
                <a:spcPts val="0"/>
              </a:spcBef>
              <a:spcAft>
                <a:spcPts val="0"/>
              </a:spcAft>
            </a:pPr>
            <a:r>
              <a:rPr lang="en-US" sz="1800" b="1" dirty="0" smtClean="0">
                <a:solidFill>
                  <a:prstClr val="black"/>
                </a:solidFill>
                <a:latin typeface="Calibri"/>
                <a:ea typeface="+mn-ea"/>
              </a:rPr>
              <a:t>T2</a:t>
            </a:r>
            <a:endParaRPr lang="en-US" sz="1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141116" y="2010439"/>
            <a:ext cx="577850" cy="228600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7" rIns="91434" bIns="45717" rtlCol="0" anchor="ctr"/>
          <a:lstStyle/>
          <a:p>
            <a:pPr marL="0" marR="0" lvl="0" indent="0" algn="ctr" defTabSz="9143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notify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5544466" y="2010439"/>
            <a:ext cx="577850" cy="228600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7" rIns="91434" bIns="45717" rtlCol="0" anchor="ctr"/>
          <a:lstStyle/>
          <a:p>
            <a:pPr marL="0" marR="0" lvl="0" indent="0" algn="ctr" defTabSz="9143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CS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6865266" y="2796950"/>
            <a:ext cx="577850" cy="228600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7" rIns="91434" bIns="45717" rtlCol="0" anchor="ctr"/>
          <a:lstStyle/>
          <a:p>
            <a:pPr marL="0" marR="0" lvl="0" indent="0" algn="ctr" defTabSz="9143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wait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85416" y="2010439"/>
            <a:ext cx="1158477" cy="1881112"/>
            <a:chOff x="2755768" y="2411984"/>
            <a:chExt cx="1069363" cy="1881112"/>
          </a:xfrm>
        </p:grpSpPr>
        <p:sp>
          <p:nvSpPr>
            <p:cNvPr id="101" name="Rectangle 100"/>
            <p:cNvSpPr/>
            <p:nvPr/>
          </p:nvSpPr>
          <p:spPr>
            <a:xfrm>
              <a:off x="2755768" y="2411984"/>
              <a:ext cx="1066800" cy="228600"/>
            </a:xfrm>
            <a:prstGeom prst="rect">
              <a:avLst/>
            </a:prstGeom>
            <a:gradFill rotWithShape="1">
              <a:gsLst>
                <a:gs pos="0">
                  <a:srgbClr val="9BBB59">
                    <a:tint val="50000"/>
                    <a:satMod val="300000"/>
                  </a:srgbClr>
                </a:gs>
                <a:gs pos="35000">
                  <a:srgbClr val="9BBB59">
                    <a:tint val="37000"/>
                    <a:satMod val="300000"/>
                  </a:srgbClr>
                </a:gs>
                <a:gs pos="100000">
                  <a:srgbClr val="9BBB59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9BBB59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08" name="Straight Connector 107"/>
            <p:cNvCxnSpPr/>
            <p:nvPr/>
          </p:nvCxnSpPr>
          <p:spPr>
            <a:xfrm>
              <a:off x="3825131" y="2640589"/>
              <a:ext cx="0" cy="1107771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114" name="Left Brace 113"/>
            <p:cNvSpPr/>
            <p:nvPr/>
          </p:nvSpPr>
          <p:spPr>
            <a:xfrm rot="16200000">
              <a:off x="3213116" y="3345692"/>
              <a:ext cx="157228" cy="1066800"/>
            </a:xfrm>
            <a:prstGeom prst="leftBrace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170431" y="3923764"/>
              <a:ext cx="457200" cy="369332"/>
            </a:xfrm>
            <a:prstGeom prst="rect">
              <a:avLst/>
            </a:prstGeom>
            <a:noFill/>
          </p:spPr>
          <p:txBody>
            <a:bodyPr wrap="square" lIns="91434" tIns="45717" rIns="91434" bIns="45717" rtlCol="0">
              <a:spAutoFit/>
            </a:bodyPr>
            <a:lstStyle/>
            <a:p>
              <a:pPr defTabSz="914343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  <a:ea typeface="+mn-ea"/>
                </a:rPr>
                <a:t>t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alibri"/>
                  <a:ea typeface="+mn-ea"/>
                </a:rPr>
                <a:t>11</a:t>
              </a:r>
              <a:endParaRPr lang="en-US" sz="1800" baseline="-25000" dirty="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4707745" y="2010439"/>
            <a:ext cx="836721" cy="1880366"/>
            <a:chOff x="4345611" y="2411984"/>
            <a:chExt cx="772358" cy="1880366"/>
          </a:xfrm>
        </p:grpSpPr>
        <p:sp>
          <p:nvSpPr>
            <p:cNvPr id="103" name="Rectangle 102"/>
            <p:cNvSpPr/>
            <p:nvPr/>
          </p:nvSpPr>
          <p:spPr>
            <a:xfrm>
              <a:off x="4355969" y="2411984"/>
              <a:ext cx="762000" cy="228600"/>
            </a:xfrm>
            <a:prstGeom prst="rect">
              <a:avLst/>
            </a:prstGeom>
            <a:gradFill rotWithShape="1">
              <a:gsLst>
                <a:gs pos="0">
                  <a:srgbClr val="9BBB59">
                    <a:tint val="50000"/>
                    <a:satMod val="300000"/>
                  </a:srgbClr>
                </a:gs>
                <a:gs pos="35000">
                  <a:srgbClr val="9BBB59">
                    <a:tint val="37000"/>
                    <a:satMod val="300000"/>
                  </a:srgbClr>
                </a:gs>
                <a:gs pos="100000">
                  <a:srgbClr val="9BBB59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9BBB59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09" name="Straight Connector 108"/>
            <p:cNvCxnSpPr/>
            <p:nvPr/>
          </p:nvCxnSpPr>
          <p:spPr>
            <a:xfrm>
              <a:off x="5117968" y="2640588"/>
              <a:ext cx="0" cy="1091311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116" name="Left Brace 115"/>
            <p:cNvSpPr/>
            <p:nvPr/>
          </p:nvSpPr>
          <p:spPr>
            <a:xfrm rot="16200000">
              <a:off x="4656960" y="3499487"/>
              <a:ext cx="160016" cy="762000"/>
            </a:xfrm>
            <a:prstGeom prst="leftBrace">
              <a:avLst>
                <a:gd name="adj1" fmla="val 8333"/>
                <a:gd name="adj2" fmla="val 51165"/>
              </a:avLst>
            </a:prstGeom>
            <a:noFill/>
            <a:ln w="25400" cap="flat" cmpd="sng" algn="ctr">
              <a:solidFill>
                <a:srgbClr val="4F81BD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622324" y="3923024"/>
              <a:ext cx="386485" cy="369326"/>
            </a:xfrm>
            <a:prstGeom prst="rect">
              <a:avLst/>
            </a:prstGeom>
            <a:noFill/>
          </p:spPr>
          <p:txBody>
            <a:bodyPr wrap="none" lIns="91434" tIns="45717" rIns="91434" bIns="45717" rtlCol="0">
              <a:spAutoFit/>
            </a:bodyPr>
            <a:lstStyle/>
            <a:p>
              <a:pPr defTabSz="914343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  <a:ea typeface="+mn-ea"/>
                </a:rPr>
                <a:t>t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alibri"/>
                  <a:ea typeface="+mn-ea"/>
                </a:rPr>
                <a:t>12</a:t>
              </a:r>
              <a:endParaRPr lang="en-US" sz="1800" baseline="-25000" dirty="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cxnSp>
          <p:nvCxnSpPr>
            <p:cNvPr id="118" name="Straight Connector 117"/>
            <p:cNvCxnSpPr/>
            <p:nvPr/>
          </p:nvCxnSpPr>
          <p:spPr>
            <a:xfrm>
              <a:off x="4345611" y="2640587"/>
              <a:ext cx="0" cy="1129411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</p:grpSp>
      <p:grpSp>
        <p:nvGrpSpPr>
          <p:cNvPr id="135" name="Group 134"/>
          <p:cNvGrpSpPr/>
          <p:nvPr/>
        </p:nvGrpSpPr>
        <p:grpSpPr>
          <a:xfrm>
            <a:off x="6122315" y="2796951"/>
            <a:ext cx="742950" cy="1094595"/>
            <a:chOff x="5651368" y="3198495"/>
            <a:chExt cx="685800" cy="1094595"/>
          </a:xfrm>
        </p:grpSpPr>
        <p:sp>
          <p:nvSpPr>
            <p:cNvPr id="105" name="Rectangle 104"/>
            <p:cNvSpPr/>
            <p:nvPr/>
          </p:nvSpPr>
          <p:spPr>
            <a:xfrm>
              <a:off x="5651368" y="3198495"/>
              <a:ext cx="685800" cy="228600"/>
            </a:xfrm>
            <a:prstGeom prst="rect">
              <a:avLst/>
            </a:prstGeom>
            <a:gradFill rotWithShape="1">
              <a:gsLst>
                <a:gs pos="0">
                  <a:srgbClr val="9BBB59">
                    <a:tint val="50000"/>
                    <a:satMod val="300000"/>
                  </a:srgbClr>
                </a:gs>
                <a:gs pos="35000">
                  <a:srgbClr val="9BBB59">
                    <a:tint val="37000"/>
                    <a:satMod val="300000"/>
                  </a:srgbClr>
                </a:gs>
                <a:gs pos="100000">
                  <a:srgbClr val="9BBB59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9BBB59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10" name="Straight Connector 109"/>
            <p:cNvCxnSpPr/>
            <p:nvPr/>
          </p:nvCxnSpPr>
          <p:spPr>
            <a:xfrm>
              <a:off x="6337168" y="3427095"/>
              <a:ext cx="0" cy="30480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>
            <a:xfrm>
              <a:off x="5651368" y="3427095"/>
              <a:ext cx="0" cy="30480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119" name="Left Brace 118"/>
            <p:cNvSpPr/>
            <p:nvPr/>
          </p:nvSpPr>
          <p:spPr>
            <a:xfrm rot="16200000">
              <a:off x="5917385" y="3542217"/>
              <a:ext cx="153771" cy="670292"/>
            </a:xfrm>
            <a:prstGeom prst="leftBrace">
              <a:avLst>
                <a:gd name="adj1" fmla="val 8333"/>
                <a:gd name="adj2" fmla="val 51165"/>
              </a:avLst>
            </a:prstGeom>
            <a:noFill/>
            <a:ln w="25400" cap="flat" cmpd="sng" algn="ctr">
              <a:solidFill>
                <a:srgbClr val="4F81BD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868870" y="3923764"/>
              <a:ext cx="386485" cy="369326"/>
            </a:xfrm>
            <a:prstGeom prst="rect">
              <a:avLst/>
            </a:prstGeom>
            <a:noFill/>
          </p:spPr>
          <p:txBody>
            <a:bodyPr wrap="none" lIns="91434" tIns="45717" rIns="91434" bIns="45717" rtlCol="0">
              <a:spAutoFit/>
            </a:bodyPr>
            <a:lstStyle/>
            <a:p>
              <a:pPr defTabSz="914343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  <a:ea typeface="+mn-ea"/>
                </a:rPr>
                <a:t>t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alibri"/>
                  <a:ea typeface="+mn-ea"/>
                </a:rPr>
                <a:t>21</a:t>
              </a:r>
              <a:endParaRPr lang="en-US" sz="1800" baseline="-25000" dirty="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7436773" y="2796951"/>
            <a:ext cx="1657343" cy="1094595"/>
            <a:chOff x="6864713" y="3198495"/>
            <a:chExt cx="1529855" cy="1094595"/>
          </a:xfrm>
        </p:grpSpPr>
        <p:sp>
          <p:nvSpPr>
            <p:cNvPr id="107" name="Rectangle 106"/>
            <p:cNvSpPr/>
            <p:nvPr/>
          </p:nvSpPr>
          <p:spPr>
            <a:xfrm>
              <a:off x="6870568" y="3198495"/>
              <a:ext cx="1524000" cy="228600"/>
            </a:xfrm>
            <a:prstGeom prst="rect">
              <a:avLst/>
            </a:prstGeom>
            <a:gradFill rotWithShape="1">
              <a:gsLst>
                <a:gs pos="0">
                  <a:srgbClr val="9BBB59">
                    <a:tint val="50000"/>
                    <a:satMod val="300000"/>
                  </a:srgbClr>
                </a:gs>
                <a:gs pos="35000">
                  <a:srgbClr val="9BBB59">
                    <a:tint val="37000"/>
                    <a:satMod val="300000"/>
                  </a:srgbClr>
                </a:gs>
                <a:gs pos="100000">
                  <a:srgbClr val="9BBB59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9BBB59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12" name="Straight Connector 111"/>
            <p:cNvCxnSpPr/>
            <p:nvPr/>
          </p:nvCxnSpPr>
          <p:spPr>
            <a:xfrm flipH="1">
              <a:off x="8394566" y="3427095"/>
              <a:ext cx="2" cy="30480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>
            <a:xfrm>
              <a:off x="6870568" y="3427095"/>
              <a:ext cx="0" cy="30480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121" name="Left Brace 120"/>
            <p:cNvSpPr/>
            <p:nvPr/>
          </p:nvSpPr>
          <p:spPr>
            <a:xfrm rot="16200000">
              <a:off x="7536159" y="3129040"/>
              <a:ext cx="181109" cy="1524001"/>
            </a:xfrm>
            <a:prstGeom prst="leftBrace">
              <a:avLst>
                <a:gd name="adj1" fmla="val 8333"/>
                <a:gd name="adj2" fmla="val 51165"/>
              </a:avLst>
            </a:prstGeom>
            <a:noFill/>
            <a:ln w="25400" cap="flat" cmpd="sng" algn="ctr">
              <a:solidFill>
                <a:srgbClr val="4F81BD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520882" y="3923764"/>
              <a:ext cx="386485" cy="369326"/>
            </a:xfrm>
            <a:prstGeom prst="rect">
              <a:avLst/>
            </a:prstGeom>
            <a:noFill/>
          </p:spPr>
          <p:txBody>
            <a:bodyPr wrap="none" lIns="91434" tIns="45717" rIns="91434" bIns="45717" rtlCol="0">
              <a:spAutoFit/>
            </a:bodyPr>
            <a:lstStyle/>
            <a:p>
              <a:pPr defTabSz="914343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  <a:ea typeface="+mn-ea"/>
                </a:rPr>
                <a:t>t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alibri"/>
                  <a:ea typeface="+mn-ea"/>
                </a:rPr>
                <a:t>22</a:t>
              </a:r>
              <a:endParaRPr lang="en-US" sz="1800" baseline="-25000" dirty="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cxnSp>
        <p:nvCxnSpPr>
          <p:cNvPr id="133" name="Straight Arrow Connector 132"/>
          <p:cNvCxnSpPr/>
          <p:nvPr/>
        </p:nvCxnSpPr>
        <p:spPr>
          <a:xfrm flipV="1">
            <a:off x="2982640" y="1425350"/>
            <a:ext cx="2776" cy="1905000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96444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4" grpId="0" animBg="1"/>
      <p:bldP spid="10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3" name="Straight Arrow Connector 122"/>
          <p:cNvCxnSpPr/>
          <p:nvPr/>
        </p:nvCxnSpPr>
        <p:spPr>
          <a:xfrm>
            <a:off x="2924391" y="3412687"/>
            <a:ext cx="6865147" cy="7600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24" name="Straight Connector 123"/>
          <p:cNvCxnSpPr/>
          <p:nvPr/>
        </p:nvCxnSpPr>
        <p:spPr>
          <a:xfrm>
            <a:off x="2924385" y="2207078"/>
            <a:ext cx="6709135" cy="5844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ysDot"/>
          </a:ln>
          <a:effectLst/>
        </p:spPr>
      </p:cxnSp>
      <p:cxnSp>
        <p:nvCxnSpPr>
          <p:cNvPr id="125" name="Straight Connector 124"/>
          <p:cNvCxnSpPr/>
          <p:nvPr/>
        </p:nvCxnSpPr>
        <p:spPr>
          <a:xfrm>
            <a:off x="2924385" y="2993588"/>
            <a:ext cx="6709135" cy="760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ysDot"/>
          </a:ln>
          <a:effectLst/>
        </p:spPr>
      </p:cxnSp>
      <p:sp>
        <p:nvSpPr>
          <p:cNvPr id="126" name="Rectangle 125"/>
          <p:cNvSpPr/>
          <p:nvPr/>
        </p:nvSpPr>
        <p:spPr>
          <a:xfrm>
            <a:off x="2354547" y="2046922"/>
            <a:ext cx="415486" cy="369326"/>
          </a:xfrm>
          <a:prstGeom prst="rect">
            <a:avLst/>
          </a:prstGeom>
        </p:spPr>
        <p:txBody>
          <a:bodyPr wrap="none" lIns="91434" tIns="45717" rIns="91434" bIns="45717">
            <a:spAutoFit/>
          </a:bodyPr>
          <a:lstStyle/>
          <a:p>
            <a:pPr defTabSz="914343" fontAlgn="auto">
              <a:spcBef>
                <a:spcPts val="0"/>
              </a:spcBef>
              <a:spcAft>
                <a:spcPts val="0"/>
              </a:spcAft>
            </a:pPr>
            <a:r>
              <a:rPr lang="en-US" sz="1800" b="1" dirty="0" smtClean="0">
                <a:solidFill>
                  <a:prstClr val="black"/>
                </a:solidFill>
                <a:latin typeface="Calibri"/>
                <a:ea typeface="+mn-ea"/>
              </a:rPr>
              <a:t>T1</a:t>
            </a:r>
            <a:endParaRPr lang="en-US" sz="1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2354547" y="2816522"/>
            <a:ext cx="415486" cy="369326"/>
          </a:xfrm>
          <a:prstGeom prst="rect">
            <a:avLst/>
          </a:prstGeom>
        </p:spPr>
        <p:txBody>
          <a:bodyPr wrap="none" lIns="91434" tIns="45717" rIns="91434" bIns="45717">
            <a:spAutoFit/>
          </a:bodyPr>
          <a:lstStyle/>
          <a:p>
            <a:pPr defTabSz="914343" fontAlgn="auto">
              <a:spcBef>
                <a:spcPts val="0"/>
              </a:spcBef>
              <a:spcAft>
                <a:spcPts val="0"/>
              </a:spcAft>
            </a:pPr>
            <a:r>
              <a:rPr lang="en-US" sz="1800" b="1" dirty="0" smtClean="0">
                <a:solidFill>
                  <a:prstClr val="black"/>
                </a:solidFill>
                <a:latin typeface="Calibri"/>
                <a:ea typeface="+mn-ea"/>
              </a:rPr>
              <a:t>T2</a:t>
            </a:r>
            <a:endParaRPr lang="en-US" sz="1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5018208" y="2098406"/>
            <a:ext cx="1155700" cy="228600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7" rIns="91434" bIns="45717" rtlCol="0" anchor="ctr"/>
          <a:lstStyle/>
          <a:p>
            <a:pPr marL="0" marR="0" lvl="0" indent="0" algn="ctr" defTabSz="9143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6182497" y="2098406"/>
            <a:ext cx="577850" cy="228600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7" rIns="91434" bIns="45717" rtlCol="0" anchor="ctr"/>
          <a:lstStyle/>
          <a:p>
            <a:pPr marL="0" marR="0" lvl="0" indent="0" algn="ctr" defTabSz="9143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notify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7596519" y="2098622"/>
            <a:ext cx="577850" cy="228600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7" rIns="91434" bIns="45717" rtlCol="0" anchor="ctr"/>
          <a:lstStyle/>
          <a:p>
            <a:pPr marL="0" marR="0" lvl="0" indent="0" algn="ctr" defTabSz="9143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CS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2955213" y="2886888"/>
            <a:ext cx="908050" cy="228600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7" rIns="91434" bIns="45717" rtlCol="0" anchor="ctr"/>
          <a:lstStyle/>
          <a:p>
            <a:pPr marL="0" marR="0" lvl="0" indent="0" algn="ctr" defTabSz="9143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3863263" y="2886887"/>
            <a:ext cx="577850" cy="228600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7" rIns="91434" bIns="45717" rtlCol="0" anchor="ctr"/>
          <a:lstStyle/>
          <a:p>
            <a:pPr marL="0" marR="0" lvl="0" indent="0" algn="ctr" defTabSz="9143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wait</a:t>
            </a:r>
          </a:p>
        </p:txBody>
      </p:sp>
      <p:cxnSp>
        <p:nvCxnSpPr>
          <p:cNvPr id="137" name="Straight Connector 136"/>
          <p:cNvCxnSpPr/>
          <p:nvPr/>
        </p:nvCxnSpPr>
        <p:spPr>
          <a:xfrm>
            <a:off x="4441113" y="3125821"/>
            <a:ext cx="0" cy="30480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</a:ln>
          <a:effectLst/>
        </p:spPr>
      </p:cxnSp>
      <p:grpSp>
        <p:nvGrpSpPr>
          <p:cNvPr id="162" name="Group 161"/>
          <p:cNvGrpSpPr/>
          <p:nvPr/>
        </p:nvGrpSpPr>
        <p:grpSpPr>
          <a:xfrm>
            <a:off x="2927165" y="3125822"/>
            <a:ext cx="936099" cy="811253"/>
            <a:chOff x="971605" y="3412232"/>
            <a:chExt cx="864091" cy="811253"/>
          </a:xfrm>
        </p:grpSpPr>
        <p:cxnSp>
          <p:nvCxnSpPr>
            <p:cNvPr id="138" name="Straight Connector 137"/>
            <p:cNvCxnSpPr/>
            <p:nvPr/>
          </p:nvCxnSpPr>
          <p:spPr>
            <a:xfrm>
              <a:off x="1835696" y="3412232"/>
              <a:ext cx="0" cy="30480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139" name="Left Brace 138"/>
            <p:cNvSpPr/>
            <p:nvPr/>
          </p:nvSpPr>
          <p:spPr>
            <a:xfrm rot="16200000">
              <a:off x="1313933" y="3431602"/>
              <a:ext cx="150981" cy="835638"/>
            </a:xfrm>
            <a:prstGeom prst="leftBrace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273838" y="3854153"/>
              <a:ext cx="457200" cy="369332"/>
            </a:xfrm>
            <a:prstGeom prst="rect">
              <a:avLst/>
            </a:prstGeom>
            <a:noFill/>
          </p:spPr>
          <p:txBody>
            <a:bodyPr wrap="square" lIns="91434" tIns="45717" rIns="91434" bIns="45717" rtlCol="0">
              <a:spAutoFit/>
            </a:bodyPr>
            <a:lstStyle/>
            <a:p>
              <a:pPr defTabSz="914343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  <a:ea typeface="+mn-ea"/>
                </a:rPr>
                <a:t>t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alibri"/>
                  <a:ea typeface="+mn-ea"/>
                </a:rPr>
                <a:t>2</a:t>
              </a:r>
              <a:r>
                <a:rPr lang="en-US" sz="1800" baseline="-25000" dirty="0">
                  <a:solidFill>
                    <a:prstClr val="black"/>
                  </a:solidFill>
                  <a:latin typeface="Calibri"/>
                  <a:ea typeface="+mn-ea"/>
                </a:rPr>
                <a:t>1</a:t>
              </a:r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5008183" y="2283276"/>
            <a:ext cx="1165725" cy="1653792"/>
            <a:chOff x="2892545" y="2569687"/>
            <a:chExt cx="1076054" cy="1653792"/>
          </a:xfrm>
        </p:grpSpPr>
        <p:cxnSp>
          <p:nvCxnSpPr>
            <p:cNvPr id="135" name="Straight Connector 134"/>
            <p:cNvCxnSpPr/>
            <p:nvPr/>
          </p:nvCxnSpPr>
          <p:spPr>
            <a:xfrm>
              <a:off x="2903258" y="2609261"/>
              <a:ext cx="0" cy="1107771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grpSp>
          <p:nvGrpSpPr>
            <p:cNvPr id="175" name="Group 174"/>
            <p:cNvGrpSpPr/>
            <p:nvPr/>
          </p:nvGrpSpPr>
          <p:grpSpPr>
            <a:xfrm>
              <a:off x="2892545" y="2569687"/>
              <a:ext cx="1076054" cy="1653792"/>
              <a:chOff x="2892545" y="2569687"/>
              <a:chExt cx="1076054" cy="1653792"/>
            </a:xfrm>
          </p:grpSpPr>
          <p:sp>
            <p:nvSpPr>
              <p:cNvPr id="141" name="Left Brace 140"/>
              <p:cNvSpPr/>
              <p:nvPr/>
            </p:nvSpPr>
            <p:spPr>
              <a:xfrm rot="16200000">
                <a:off x="3339920" y="3310920"/>
                <a:ext cx="160016" cy="1054765"/>
              </a:xfrm>
              <a:prstGeom prst="leftBrace">
                <a:avLst>
                  <a:gd name="adj1" fmla="val 8333"/>
                  <a:gd name="adj2" fmla="val 51165"/>
                </a:avLst>
              </a:prstGeom>
              <a:noFill/>
              <a:ln w="25400" cap="flat" cmpd="sng" algn="ctr">
                <a:solidFill>
                  <a:srgbClr val="4F81BD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lIns="91434" tIns="45717" rIns="91434" bIns="45717" rtlCol="0" anchor="ctr"/>
              <a:lstStyle/>
              <a:p>
                <a:pPr marL="0" marR="0" lvl="0" indent="0" algn="ctr" defTabSz="91434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3317343" y="3854153"/>
                <a:ext cx="386485" cy="369326"/>
              </a:xfrm>
              <a:prstGeom prst="rect">
                <a:avLst/>
              </a:prstGeom>
              <a:noFill/>
            </p:spPr>
            <p:txBody>
              <a:bodyPr wrap="none" lIns="91434" tIns="45717" rIns="91434" bIns="45717" rtlCol="0">
                <a:spAutoFit/>
              </a:bodyPr>
              <a:lstStyle/>
              <a:p>
                <a:pPr defTabSz="914343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 smtClean="0">
                    <a:solidFill>
                      <a:prstClr val="black"/>
                    </a:solidFill>
                    <a:latin typeface="Calibri"/>
                    <a:ea typeface="+mn-ea"/>
                  </a:rPr>
                  <a:t>t</a:t>
                </a:r>
                <a:r>
                  <a:rPr lang="en-US" sz="1800" baseline="-25000" dirty="0" smtClean="0">
                    <a:solidFill>
                      <a:prstClr val="black"/>
                    </a:solidFill>
                    <a:latin typeface="Calibri"/>
                    <a:ea typeface="+mn-ea"/>
                  </a:rPr>
                  <a:t>11</a:t>
                </a:r>
                <a:endParaRPr lang="en-US" sz="1800" baseline="-25000" dirty="0">
                  <a:solidFill>
                    <a:prstClr val="black"/>
                  </a:solidFill>
                  <a:latin typeface="Calibri"/>
                  <a:ea typeface="+mn-ea"/>
                </a:endParaRPr>
              </a:p>
            </p:txBody>
          </p:sp>
          <p:cxnSp>
            <p:nvCxnSpPr>
              <p:cNvPr id="143" name="Straight Connector 142"/>
              <p:cNvCxnSpPr/>
              <p:nvPr/>
            </p:nvCxnSpPr>
            <p:spPr>
              <a:xfrm>
                <a:off x="3968599" y="2569687"/>
                <a:ext cx="0" cy="1129411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dash"/>
              </a:ln>
              <a:effectLst/>
            </p:spPr>
          </p:cxnSp>
        </p:grpSp>
      </p:grpSp>
      <p:grpSp>
        <p:nvGrpSpPr>
          <p:cNvPr id="177" name="Group 176"/>
          <p:cNvGrpSpPr/>
          <p:nvPr/>
        </p:nvGrpSpPr>
        <p:grpSpPr>
          <a:xfrm>
            <a:off x="6766106" y="2098406"/>
            <a:ext cx="836904" cy="1838662"/>
            <a:chOff x="4515243" y="2384817"/>
            <a:chExt cx="772527" cy="1838662"/>
          </a:xfrm>
        </p:grpSpPr>
        <p:sp>
          <p:nvSpPr>
            <p:cNvPr id="130" name="Rectangle 129"/>
            <p:cNvSpPr/>
            <p:nvPr/>
          </p:nvSpPr>
          <p:spPr>
            <a:xfrm>
              <a:off x="4515243" y="2384817"/>
              <a:ext cx="762000" cy="228600"/>
            </a:xfrm>
            <a:prstGeom prst="rect">
              <a:avLst/>
            </a:prstGeom>
            <a:gradFill rotWithShape="1">
              <a:gsLst>
                <a:gs pos="0">
                  <a:srgbClr val="9BBB59">
                    <a:tint val="50000"/>
                    <a:satMod val="300000"/>
                  </a:srgbClr>
                </a:gs>
                <a:gs pos="35000">
                  <a:srgbClr val="9BBB59">
                    <a:tint val="37000"/>
                    <a:satMod val="300000"/>
                  </a:srgbClr>
                </a:gs>
                <a:gs pos="100000">
                  <a:srgbClr val="9BBB59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9BBB59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36" name="Straight Connector 135"/>
            <p:cNvCxnSpPr/>
            <p:nvPr/>
          </p:nvCxnSpPr>
          <p:spPr>
            <a:xfrm>
              <a:off x="4515243" y="2625721"/>
              <a:ext cx="0" cy="1091311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144" name="Left Brace 143"/>
            <p:cNvSpPr/>
            <p:nvPr/>
          </p:nvSpPr>
          <p:spPr>
            <a:xfrm rot="16200000">
              <a:off x="4819775" y="3451090"/>
              <a:ext cx="160017" cy="763989"/>
            </a:xfrm>
            <a:prstGeom prst="leftBrace">
              <a:avLst>
                <a:gd name="adj1" fmla="val 8333"/>
                <a:gd name="adj2" fmla="val 51165"/>
              </a:avLst>
            </a:prstGeom>
            <a:noFill/>
            <a:ln w="25400" cap="flat" cmpd="sng" algn="ctr">
              <a:solidFill>
                <a:srgbClr val="4F81BD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4779038" y="3854153"/>
              <a:ext cx="386485" cy="369326"/>
            </a:xfrm>
            <a:prstGeom prst="rect">
              <a:avLst/>
            </a:prstGeom>
            <a:noFill/>
          </p:spPr>
          <p:txBody>
            <a:bodyPr wrap="none" lIns="91434" tIns="45717" rIns="91434" bIns="45717" rtlCol="0">
              <a:spAutoFit/>
            </a:bodyPr>
            <a:lstStyle/>
            <a:p>
              <a:pPr defTabSz="914343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  <a:ea typeface="+mn-ea"/>
                </a:rPr>
                <a:t>t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alibri"/>
                  <a:ea typeface="+mn-ea"/>
                </a:rPr>
                <a:t>12</a:t>
              </a:r>
              <a:endParaRPr lang="en-US" sz="1800" baseline="-25000" dirty="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cxnSp>
          <p:nvCxnSpPr>
            <p:cNvPr id="159" name="Straight Connector 158"/>
            <p:cNvCxnSpPr/>
            <p:nvPr/>
          </p:nvCxnSpPr>
          <p:spPr>
            <a:xfrm>
              <a:off x="5287770" y="2625721"/>
              <a:ext cx="0" cy="1091311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</p:grpSp>
      <p:grpSp>
        <p:nvGrpSpPr>
          <p:cNvPr id="185" name="Group 184"/>
          <p:cNvGrpSpPr/>
          <p:nvPr/>
        </p:nvGrpSpPr>
        <p:grpSpPr>
          <a:xfrm>
            <a:off x="8160162" y="2871828"/>
            <a:ext cx="1335007" cy="1065240"/>
            <a:chOff x="5802064" y="3158239"/>
            <a:chExt cx="1232314" cy="1065240"/>
          </a:xfrm>
        </p:grpSpPr>
        <p:sp>
          <p:nvSpPr>
            <p:cNvPr id="134" name="Rectangle 133"/>
            <p:cNvSpPr/>
            <p:nvPr/>
          </p:nvSpPr>
          <p:spPr>
            <a:xfrm>
              <a:off x="5815178" y="3158239"/>
              <a:ext cx="1219200" cy="228600"/>
            </a:xfrm>
            <a:prstGeom prst="rect">
              <a:avLst/>
            </a:prstGeom>
            <a:gradFill rotWithShape="1">
              <a:gsLst>
                <a:gs pos="0">
                  <a:srgbClr val="9BBB59">
                    <a:tint val="50000"/>
                    <a:satMod val="300000"/>
                  </a:srgbClr>
                </a:gs>
                <a:gs pos="35000">
                  <a:srgbClr val="9BBB59">
                    <a:tint val="37000"/>
                    <a:satMod val="300000"/>
                  </a:srgbClr>
                </a:gs>
                <a:gs pos="100000">
                  <a:srgbClr val="9BBB59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9BBB59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6" name="Left Brace 145"/>
            <p:cNvSpPr/>
            <p:nvPr/>
          </p:nvSpPr>
          <p:spPr>
            <a:xfrm rot="16200000">
              <a:off x="6334779" y="3225575"/>
              <a:ext cx="153771" cy="1219201"/>
            </a:xfrm>
            <a:prstGeom prst="leftBrace">
              <a:avLst>
                <a:gd name="adj1" fmla="val 8333"/>
                <a:gd name="adj2" fmla="val 51165"/>
              </a:avLst>
            </a:prstGeom>
            <a:noFill/>
            <a:ln w="25400" cap="flat" cmpd="sng" algn="ctr">
              <a:solidFill>
                <a:srgbClr val="4F81BD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7" rIns="91434" bIns="45717" rtlCol="0" anchor="ctr"/>
            <a:lstStyle/>
            <a:p>
              <a:pPr marL="0" marR="0" lvl="0" indent="0" algn="ctr" defTabSz="91434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6303038" y="3854153"/>
              <a:ext cx="386485" cy="369326"/>
            </a:xfrm>
            <a:prstGeom prst="rect">
              <a:avLst/>
            </a:prstGeom>
            <a:noFill/>
          </p:spPr>
          <p:txBody>
            <a:bodyPr wrap="none" lIns="91434" tIns="45717" rIns="91434" bIns="45717" rtlCol="0">
              <a:spAutoFit/>
            </a:bodyPr>
            <a:lstStyle/>
            <a:p>
              <a:pPr defTabSz="914343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prstClr val="black"/>
                  </a:solidFill>
                  <a:latin typeface="Calibri"/>
                  <a:ea typeface="+mn-ea"/>
                </a:rPr>
                <a:t>t</a:t>
              </a:r>
              <a:r>
                <a:rPr lang="en-US" sz="1800" baseline="-25000" dirty="0" smtClean="0">
                  <a:solidFill>
                    <a:prstClr val="black"/>
                  </a:solidFill>
                  <a:latin typeface="Calibri"/>
                  <a:ea typeface="+mn-ea"/>
                </a:rPr>
                <a:t>22</a:t>
              </a:r>
              <a:endParaRPr lang="en-US" sz="1800" baseline="-25000" dirty="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>
            <a:xfrm>
              <a:off x="5815178" y="3394298"/>
              <a:ext cx="0" cy="30480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cxnSp>
          <p:nvCxnSpPr>
            <p:cNvPr id="160" name="Straight Connector 159"/>
            <p:cNvCxnSpPr/>
            <p:nvPr/>
          </p:nvCxnSpPr>
          <p:spPr>
            <a:xfrm>
              <a:off x="7002403" y="3394298"/>
              <a:ext cx="0" cy="30480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</p:grpSp>
      <p:sp>
        <p:nvSpPr>
          <p:cNvPr id="161" name="Rectangle 160"/>
          <p:cNvSpPr/>
          <p:nvPr/>
        </p:nvSpPr>
        <p:spPr>
          <a:xfrm>
            <a:off x="4441939" y="2886888"/>
            <a:ext cx="577850" cy="228600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7" rIns="91434" bIns="45717" rtlCol="0" anchor="ctr"/>
          <a:lstStyle/>
          <a:p>
            <a:pPr marL="0" marR="0" lvl="0" indent="0" algn="ctr" defTabSz="91434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CS</a:t>
            </a:r>
          </a:p>
        </p:txBody>
      </p:sp>
      <p:cxnSp>
        <p:nvCxnSpPr>
          <p:cNvPr id="122" name="Straight Arrow Connector 121"/>
          <p:cNvCxnSpPr/>
          <p:nvPr/>
        </p:nvCxnSpPr>
        <p:spPr>
          <a:xfrm flipV="1">
            <a:off x="2934244" y="1515287"/>
            <a:ext cx="2776" cy="1905000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57" name="Title 1"/>
          <p:cNvSpPr>
            <a:spLocks noGrp="1"/>
          </p:cNvSpPr>
          <p:nvPr>
            <p:ph type="title"/>
          </p:nvPr>
        </p:nvSpPr>
        <p:spPr>
          <a:xfrm>
            <a:off x="742950" y="381000"/>
            <a:ext cx="8420100" cy="1143000"/>
          </a:xfrm>
        </p:spPr>
        <p:txBody>
          <a:bodyPr/>
          <a:lstStyle/>
          <a:p>
            <a:r>
              <a:rPr lang="en-US" dirty="0"/>
              <a:t>Simulation on Hybrid Prototype</a:t>
            </a:r>
            <a:br>
              <a:rPr lang="en-US" dirty="0"/>
            </a:br>
            <a:endParaRPr lang="en-CA" sz="4400" b="1" cap="small" dirty="0">
              <a:latin typeface="Arial Bold" pitchFamily="34" charset="0"/>
              <a:cs typeface="Arial Bold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806601" y="5589241"/>
            <a:ext cx="6370806" cy="830991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Emulation of tasks on two different cores</a:t>
            </a:r>
          </a:p>
          <a:p>
            <a:pPr algn="ctr" defTabSz="914343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Case 2: MEK runs T2 first</a:t>
            </a:r>
            <a:endParaRPr lang="en-US" dirty="0">
              <a:solidFill>
                <a:prstClr val="black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8" y="1340769"/>
            <a:ext cx="2293237" cy="3414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0144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9" grpId="0" animBg="1"/>
      <p:bldP spid="131" grpId="0" animBg="1"/>
      <p:bldP spid="132" grpId="0" animBg="1"/>
      <p:bldP spid="133" grpId="0" animBg="1"/>
      <p:bldP spid="1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JPEG Case Study</a:t>
            </a:r>
            <a:r>
              <a:rPr lang="en-CA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b="1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8469" y="1268761"/>
            <a:ext cx="855301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JPEG application with 5 tasks (easily pipelined)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Microblaze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-based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MPSoC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platforms with up to 5 cores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Connected with fast simplex links (FSL)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Operating at 60 MHz [3.04mW] or 125 MHz [6.28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On-chip block RAMs (BRAMs) used for program and data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Microblaze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used for hybrid prototyping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Total 162 designs modeled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Differentiated by number of cores, frequency and mapping</a:t>
            </a:r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auto">
          <a:xfrm>
            <a:off x="4517545" y="4620345"/>
            <a:ext cx="578475" cy="30536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200" dirty="0"/>
              <a:t>DCT1</a:t>
            </a:r>
          </a:p>
        </p:txBody>
      </p:sp>
      <p:sp>
        <p:nvSpPr>
          <p:cNvPr id="7" name="AutoShape 25"/>
          <p:cNvSpPr>
            <a:spLocks noChangeArrowheads="1"/>
          </p:cNvSpPr>
          <p:nvPr/>
        </p:nvSpPr>
        <p:spPr bwMode="auto">
          <a:xfrm>
            <a:off x="5513985" y="4620345"/>
            <a:ext cx="578475" cy="30536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200" dirty="0"/>
              <a:t>Quant.</a:t>
            </a:r>
          </a:p>
        </p:txBody>
      </p:sp>
      <p:sp>
        <p:nvSpPr>
          <p:cNvPr id="8" name="AutoShape 26"/>
          <p:cNvSpPr>
            <a:spLocks noChangeArrowheads="1"/>
          </p:cNvSpPr>
          <p:nvPr/>
        </p:nvSpPr>
        <p:spPr bwMode="auto">
          <a:xfrm>
            <a:off x="6505210" y="4620345"/>
            <a:ext cx="576912" cy="30536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200" dirty="0"/>
              <a:t>Zigzag</a:t>
            </a:r>
          </a:p>
        </p:txBody>
      </p:sp>
      <p:sp>
        <p:nvSpPr>
          <p:cNvPr id="10" name="AutoShape 27"/>
          <p:cNvSpPr>
            <a:spLocks noChangeArrowheads="1"/>
          </p:cNvSpPr>
          <p:nvPr/>
        </p:nvSpPr>
        <p:spPr bwMode="auto">
          <a:xfrm>
            <a:off x="7494872" y="4620345"/>
            <a:ext cx="578475" cy="30536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200" dirty="0"/>
              <a:t>Huff.</a:t>
            </a:r>
          </a:p>
        </p:txBody>
      </p:sp>
      <p:sp>
        <p:nvSpPr>
          <p:cNvPr id="11" name="AutoShape 28"/>
          <p:cNvSpPr>
            <a:spLocks noChangeArrowheads="1"/>
          </p:cNvSpPr>
          <p:nvPr/>
        </p:nvSpPr>
        <p:spPr bwMode="auto">
          <a:xfrm>
            <a:off x="3526319" y="4620345"/>
            <a:ext cx="578475" cy="30536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200" dirty="0" smtClean="0"/>
              <a:t>Read</a:t>
            </a:r>
            <a:endParaRPr lang="en-US" sz="1200" dirty="0"/>
          </a:p>
        </p:txBody>
      </p:sp>
      <p:cxnSp>
        <p:nvCxnSpPr>
          <p:cNvPr id="12" name="AutoShape 31"/>
          <p:cNvCxnSpPr>
            <a:cxnSpLocks noChangeShapeType="1"/>
            <a:stCxn id="11" idx="3"/>
            <a:endCxn id="5" idx="1"/>
          </p:cNvCxnSpPr>
          <p:nvPr/>
        </p:nvCxnSpPr>
        <p:spPr bwMode="auto">
          <a:xfrm>
            <a:off x="4104793" y="4773024"/>
            <a:ext cx="4127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" name="AutoShape 34"/>
          <p:cNvCxnSpPr>
            <a:cxnSpLocks noChangeShapeType="1"/>
            <a:endCxn id="7" idx="1"/>
          </p:cNvCxnSpPr>
          <p:nvPr/>
        </p:nvCxnSpPr>
        <p:spPr bwMode="auto">
          <a:xfrm>
            <a:off x="5101235" y="4773024"/>
            <a:ext cx="4127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" name="AutoShape 35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6092460" y="4773024"/>
            <a:ext cx="4127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6" name="AutoShape 36"/>
          <p:cNvCxnSpPr>
            <a:cxnSpLocks noChangeShapeType="1"/>
            <a:stCxn id="8" idx="3"/>
            <a:endCxn id="10" idx="1"/>
          </p:cNvCxnSpPr>
          <p:nvPr/>
        </p:nvCxnSpPr>
        <p:spPr bwMode="auto">
          <a:xfrm>
            <a:off x="7082122" y="4773024"/>
            <a:ext cx="4127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" name="AutoShape 37"/>
          <p:cNvCxnSpPr>
            <a:cxnSpLocks noChangeShapeType="1"/>
            <a:stCxn id="10" idx="3"/>
            <a:endCxn id="11" idx="1"/>
          </p:cNvCxnSpPr>
          <p:nvPr/>
        </p:nvCxnSpPr>
        <p:spPr bwMode="auto">
          <a:xfrm flipH="1">
            <a:off x="3526319" y="4773025"/>
            <a:ext cx="4547028" cy="12700"/>
          </a:xfrm>
          <a:prstGeom prst="bentConnector5">
            <a:avLst>
              <a:gd name="adj1" fmla="val -5446"/>
              <a:gd name="adj2" fmla="val 3002205"/>
              <a:gd name="adj3" fmla="val 105446"/>
            </a:avLst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 type="triangle" w="med" len="med"/>
          </a:ln>
        </p:spPr>
      </p:cxn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4104794" y="4544704"/>
            <a:ext cx="364180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400" dirty="0"/>
              <a:t>64</a:t>
            </a:r>
          </a:p>
        </p:txBody>
      </p:sp>
      <p:sp>
        <p:nvSpPr>
          <p:cNvPr id="19" name="Text Box 43"/>
          <p:cNvSpPr txBox="1">
            <a:spLocks noChangeArrowheads="1"/>
          </p:cNvSpPr>
          <p:nvPr/>
        </p:nvSpPr>
        <p:spPr bwMode="auto">
          <a:xfrm>
            <a:off x="7082122" y="4522293"/>
            <a:ext cx="364180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400" dirty="0"/>
              <a:t>64</a:t>
            </a:r>
          </a:p>
        </p:txBody>
      </p:sp>
      <p:sp>
        <p:nvSpPr>
          <p:cNvPr id="20" name="Text Box 44"/>
          <p:cNvSpPr txBox="1">
            <a:spLocks noChangeArrowheads="1"/>
          </p:cNvSpPr>
          <p:nvPr/>
        </p:nvSpPr>
        <p:spPr bwMode="auto">
          <a:xfrm>
            <a:off x="5109018" y="4914947"/>
            <a:ext cx="1188124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400" i="1" dirty="0"/>
              <a:t>180 iterations</a:t>
            </a:r>
          </a:p>
        </p:txBody>
      </p:sp>
      <p:sp>
        <p:nvSpPr>
          <p:cNvPr id="21" name="Rectangle 46"/>
          <p:cNvSpPr>
            <a:spLocks noChangeArrowheads="1"/>
          </p:cNvSpPr>
          <p:nvPr/>
        </p:nvSpPr>
        <p:spPr bwMode="auto">
          <a:xfrm>
            <a:off x="811716" y="4646647"/>
            <a:ext cx="1845419" cy="36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GB" sz="1800" dirty="0"/>
              <a:t>JPEG Application</a:t>
            </a:r>
            <a:endParaRPr lang="en-US" sz="1800" dirty="0"/>
          </a:p>
        </p:txBody>
      </p:sp>
      <p:sp>
        <p:nvSpPr>
          <p:cNvPr id="22" name="Rectangle 47"/>
          <p:cNvSpPr>
            <a:spLocks noChangeArrowheads="1"/>
          </p:cNvSpPr>
          <p:nvPr/>
        </p:nvSpPr>
        <p:spPr bwMode="auto">
          <a:xfrm>
            <a:off x="818541" y="5645479"/>
            <a:ext cx="1781235" cy="36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GB" sz="1800" dirty="0" err="1" smtClean="0"/>
              <a:t>MPSoC</a:t>
            </a:r>
            <a:r>
              <a:rPr lang="en-GB" sz="1800" dirty="0" smtClean="0"/>
              <a:t> Platform</a:t>
            </a:r>
            <a:endParaRPr lang="en-US" sz="1800" dirty="0"/>
          </a:p>
        </p:txBody>
      </p:sp>
      <p:sp>
        <p:nvSpPr>
          <p:cNvPr id="24" name="Text Box 49"/>
          <p:cNvSpPr txBox="1">
            <a:spLocks noChangeArrowheads="1"/>
          </p:cNvSpPr>
          <p:nvPr/>
        </p:nvSpPr>
        <p:spPr bwMode="auto">
          <a:xfrm>
            <a:off x="5101235" y="4544704"/>
            <a:ext cx="364180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400" dirty="0"/>
              <a:t>64</a:t>
            </a:r>
          </a:p>
        </p:txBody>
      </p:sp>
      <p:sp>
        <p:nvSpPr>
          <p:cNvPr id="25" name="Text Box 50"/>
          <p:cNvSpPr txBox="1">
            <a:spLocks noChangeArrowheads="1"/>
          </p:cNvSpPr>
          <p:nvPr/>
        </p:nvSpPr>
        <p:spPr bwMode="auto">
          <a:xfrm>
            <a:off x="6092461" y="4544704"/>
            <a:ext cx="364180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400" dirty="0"/>
              <a:t>64</a:t>
            </a:r>
          </a:p>
        </p:txBody>
      </p:sp>
      <p:sp>
        <p:nvSpPr>
          <p:cNvPr id="26" name="Rectangle 51"/>
          <p:cNvSpPr>
            <a:spLocks noChangeArrowheads="1"/>
          </p:cNvSpPr>
          <p:nvPr/>
        </p:nvSpPr>
        <p:spPr bwMode="auto">
          <a:xfrm>
            <a:off x="3511575" y="5633026"/>
            <a:ext cx="661338" cy="532279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400" dirty="0"/>
              <a:t>Core1</a:t>
            </a:r>
          </a:p>
          <a:p>
            <a:r>
              <a:rPr lang="en-US" sz="1400" dirty="0"/>
              <a:t>(MB)</a:t>
            </a:r>
          </a:p>
        </p:txBody>
      </p:sp>
      <p:sp>
        <p:nvSpPr>
          <p:cNvPr id="27" name="Rectangle 52"/>
          <p:cNvSpPr>
            <a:spLocks noChangeArrowheads="1"/>
          </p:cNvSpPr>
          <p:nvPr/>
        </p:nvSpPr>
        <p:spPr bwMode="auto">
          <a:xfrm>
            <a:off x="4540251" y="5633026"/>
            <a:ext cx="659775" cy="532279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400" dirty="0"/>
              <a:t>Core2</a:t>
            </a:r>
          </a:p>
          <a:p>
            <a:r>
              <a:rPr lang="en-US" sz="1400" dirty="0"/>
              <a:t>(MB)</a:t>
            </a:r>
          </a:p>
        </p:txBody>
      </p:sp>
      <p:sp>
        <p:nvSpPr>
          <p:cNvPr id="28" name="Rectangle 53"/>
          <p:cNvSpPr>
            <a:spLocks noChangeArrowheads="1"/>
          </p:cNvSpPr>
          <p:nvPr/>
        </p:nvSpPr>
        <p:spPr bwMode="auto">
          <a:xfrm>
            <a:off x="5577070" y="5633026"/>
            <a:ext cx="659775" cy="532279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400" dirty="0"/>
              <a:t>Core3</a:t>
            </a:r>
          </a:p>
          <a:p>
            <a:r>
              <a:rPr lang="en-US" sz="1400" dirty="0"/>
              <a:t>(MB)</a:t>
            </a:r>
          </a:p>
        </p:txBody>
      </p:sp>
      <p:sp>
        <p:nvSpPr>
          <p:cNvPr id="29" name="Rectangle 54"/>
          <p:cNvSpPr>
            <a:spLocks noChangeArrowheads="1"/>
          </p:cNvSpPr>
          <p:nvPr/>
        </p:nvSpPr>
        <p:spPr bwMode="auto">
          <a:xfrm>
            <a:off x="6591183" y="5633026"/>
            <a:ext cx="661337" cy="532279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400" dirty="0"/>
              <a:t>Core4</a:t>
            </a:r>
          </a:p>
          <a:p>
            <a:r>
              <a:rPr lang="en-US" sz="1400" dirty="0"/>
              <a:t>(MB)</a:t>
            </a: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auto">
          <a:xfrm>
            <a:off x="7569590" y="5633026"/>
            <a:ext cx="659775" cy="532279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r>
              <a:rPr lang="en-US" sz="1400" dirty="0"/>
              <a:t>Core5</a:t>
            </a:r>
          </a:p>
          <a:p>
            <a:r>
              <a:rPr lang="en-US" sz="1400" dirty="0"/>
              <a:t>(MB)</a:t>
            </a:r>
          </a:p>
        </p:txBody>
      </p:sp>
      <p:sp>
        <p:nvSpPr>
          <p:cNvPr id="34" name="Line 59"/>
          <p:cNvSpPr>
            <a:spLocks noChangeShapeType="1"/>
          </p:cNvSpPr>
          <p:nvPr/>
        </p:nvSpPr>
        <p:spPr bwMode="auto">
          <a:xfrm>
            <a:off x="4172914" y="5870783"/>
            <a:ext cx="39004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71" name="Line 59"/>
          <p:cNvSpPr>
            <a:spLocks noChangeShapeType="1"/>
          </p:cNvSpPr>
          <p:nvPr/>
        </p:nvSpPr>
        <p:spPr bwMode="auto">
          <a:xfrm>
            <a:off x="5187026" y="5870783"/>
            <a:ext cx="39004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72" name="Line 59"/>
          <p:cNvSpPr>
            <a:spLocks noChangeShapeType="1"/>
          </p:cNvSpPr>
          <p:nvPr/>
        </p:nvSpPr>
        <p:spPr bwMode="auto">
          <a:xfrm>
            <a:off x="6201139" y="5870783"/>
            <a:ext cx="39004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73" name="Line 59"/>
          <p:cNvSpPr>
            <a:spLocks noChangeShapeType="1"/>
          </p:cNvSpPr>
          <p:nvPr/>
        </p:nvSpPr>
        <p:spPr bwMode="auto">
          <a:xfrm>
            <a:off x="7215252" y="5870783"/>
            <a:ext cx="39004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lIns="91429" tIns="45714" rIns="91429" bIns="45714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414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523" y="381000"/>
            <a:ext cx="9049005" cy="1143000"/>
          </a:xfrm>
        </p:spPr>
        <p:txBody>
          <a:bodyPr/>
          <a:lstStyle/>
          <a:p>
            <a:r>
              <a:rPr lang="en-CA" b="1" dirty="0" smtClean="0">
                <a:latin typeface="Times New Roman" pitchFamily="18" charset="0"/>
                <a:cs typeface="Times New Roman" pitchFamily="18" charset="0"/>
              </a:rPr>
              <a:t>Results: Simulation Quality</a:t>
            </a:r>
            <a:r>
              <a:rPr lang="en-CA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b="1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6506" y="1358582"/>
            <a:ext cx="912701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Hybrid prototype enables fast, scalable and accurate simulation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~seconds compared to hours for cycle-accurate software simulation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scales linearly with number of cores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>
              <a:buFont typeface="Wingdings" pitchFamily="2" charset="2"/>
              <a:buChar char="q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assuming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inter-core communication scales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accordingly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Accuracy depends on accuracy of communication timing model</a:t>
            </a:r>
          </a:p>
          <a:p>
            <a:pPr marL="1371600" lvl="2" indent="-457200">
              <a:buFont typeface="Wingdings" pitchFamily="2" charset="2"/>
              <a:buChar char="q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0.001% error for JPEG compared to FPGA prototype</a:t>
            </a:r>
          </a:p>
        </p:txBody>
      </p:sp>
      <p:sp>
        <p:nvSpPr>
          <p:cNvPr id="3" name="Rectangle 2"/>
          <p:cNvSpPr/>
          <p:nvPr/>
        </p:nvSpPr>
        <p:spPr>
          <a:xfrm rot="16200000">
            <a:off x="903683" y="4367244"/>
            <a:ext cx="23567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Simulation time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CA" sz="2000" dirty="0"/>
          </a:p>
        </p:txBody>
      </p:sp>
      <p:sp>
        <p:nvSpPr>
          <p:cNvPr id="9" name="Rectangle 8"/>
          <p:cNvSpPr/>
          <p:nvPr/>
        </p:nvSpPr>
        <p:spPr>
          <a:xfrm>
            <a:off x="4642176" y="5981218"/>
            <a:ext cx="917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# cores</a:t>
            </a:r>
            <a:endParaRPr lang="en-CA" sz="2000" dirty="0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55140885"/>
              </p:ext>
            </p:extLst>
          </p:nvPr>
        </p:nvGraphicFramePr>
        <p:xfrm>
          <a:off x="2496277" y="3355539"/>
          <a:ext cx="4953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88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381000"/>
            <a:ext cx="8656544" cy="1143000"/>
          </a:xfrm>
        </p:spPr>
        <p:txBody>
          <a:bodyPr/>
          <a:lstStyle/>
          <a:p>
            <a:r>
              <a:rPr lang="en-CA" b="1" dirty="0" smtClean="0">
                <a:latin typeface="Times New Roman" pitchFamily="18" charset="0"/>
                <a:cs typeface="Times New Roman" pitchFamily="18" charset="0"/>
              </a:rPr>
              <a:t>Results: Design Space Exploration</a:t>
            </a:r>
            <a:r>
              <a:rPr lang="en-CA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b="1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2523" y="1358583"/>
            <a:ext cx="87369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Hybrid prototype enables extensive design space exploration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162 JPEG design alternatives evaluated in ~5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Full FPGA prototyping of all alternatives takes &gt;5 hours*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98531044"/>
              </p:ext>
            </p:extLst>
          </p:nvPr>
        </p:nvGraphicFramePr>
        <p:xfrm>
          <a:off x="1409267" y="2374105"/>
          <a:ext cx="5772641" cy="3804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 rot="16200000">
            <a:off x="54596" y="3960077"/>
            <a:ext cx="22733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Execution time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CA" sz="2000" dirty="0"/>
          </a:p>
        </p:txBody>
      </p:sp>
      <p:sp>
        <p:nvSpPr>
          <p:cNvPr id="9" name="Rectangle 8"/>
          <p:cNvSpPr/>
          <p:nvPr/>
        </p:nvSpPr>
        <p:spPr>
          <a:xfrm>
            <a:off x="2709114" y="6197242"/>
            <a:ext cx="2768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Energy consumption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nJ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CA" sz="2000" dirty="0"/>
          </a:p>
        </p:txBody>
      </p:sp>
      <p:sp>
        <p:nvSpPr>
          <p:cNvPr id="4" name="Oval 3"/>
          <p:cNvSpPr/>
          <p:nvPr/>
        </p:nvSpPr>
        <p:spPr bwMode="auto">
          <a:xfrm>
            <a:off x="2721890" y="5091535"/>
            <a:ext cx="325559" cy="314205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32" charset="0"/>
            </a:endParaRPr>
          </a:p>
        </p:txBody>
      </p:sp>
      <p:cxnSp>
        <p:nvCxnSpPr>
          <p:cNvPr id="11" name="Straight Arrow Connector 10"/>
          <p:cNvCxnSpPr>
            <a:endCxn id="4" idx="7"/>
          </p:cNvCxnSpPr>
          <p:nvPr/>
        </p:nvCxnSpPr>
        <p:spPr bwMode="auto">
          <a:xfrm flipH="1">
            <a:off x="2999772" y="3461524"/>
            <a:ext cx="1490838" cy="167602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Rectangle 12"/>
          <p:cNvSpPr/>
          <p:nvPr/>
        </p:nvSpPr>
        <p:spPr>
          <a:xfrm>
            <a:off x="4122439" y="3133421"/>
            <a:ext cx="15279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Ideal designs</a:t>
            </a:r>
            <a:endParaRPr lang="en-CA" sz="2000" dirty="0"/>
          </a:p>
        </p:txBody>
      </p:sp>
      <p:sp>
        <p:nvSpPr>
          <p:cNvPr id="6" name="Rectangle 5"/>
          <p:cNvSpPr/>
          <p:nvPr/>
        </p:nvSpPr>
        <p:spPr>
          <a:xfrm>
            <a:off x="7293260" y="3457000"/>
            <a:ext cx="22622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* Includes FPGA synthesis time only. Simulation time is negligible. 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xmlns="" val="70840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CS-Concordia-Powerpoint-2011">
  <a:themeElements>
    <a:clrScheme name="Concordia-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ordia-PPT">
      <a:majorFont>
        <a:latin typeface="GillSans Bold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32" charset="0"/>
          </a:defRPr>
        </a:defPPr>
      </a:lstStyle>
    </a:lnDef>
  </a:objectDefaults>
  <a:extraClrSchemeLst>
    <a:extraClrScheme>
      <a:clrScheme name="Concordia-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ordia-PP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ordia-PP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ordia-PP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ordia-PP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ordia-PP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ordia-PP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ordia-PP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ordia-PP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ordia-PP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ordia-PP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ordia-PP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Concordia-Powerpoint-2010-Template-B.potx</Template>
  <TotalTime>9145</TotalTime>
  <Words>718</Words>
  <Application>Microsoft Office PowerPoint</Application>
  <PresentationFormat>A4 Paper (210x297 mm)</PresentationFormat>
  <Paragraphs>142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UCS-Concordia-Powerpoint-2011</vt:lpstr>
      <vt:lpstr>Hybrid Prototyping of MPSoCs</vt:lpstr>
      <vt:lpstr>Virtual vs. FPGA Prototyping</vt:lpstr>
      <vt:lpstr>Hybrid Prototyping System </vt:lpstr>
      <vt:lpstr>Multi-core Emulation Kernel </vt:lpstr>
      <vt:lpstr>Simulation on Hybrid Prototype </vt:lpstr>
      <vt:lpstr>Simulation on Hybrid Prototype </vt:lpstr>
      <vt:lpstr>JPEG Case Study </vt:lpstr>
      <vt:lpstr>Results: Simulation Quality </vt:lpstr>
      <vt:lpstr>Results: Design Space Exploration </vt:lpstr>
      <vt:lpstr>Future Plans</vt:lpstr>
    </vt:vector>
  </TitlesOfParts>
  <Company>Marketing Communications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MPSoC 2013 Hybrid</dc:title>
  <dc:creator>Samar Abdi</dc:creator>
  <cp:lastModifiedBy>Concordia university</cp:lastModifiedBy>
  <cp:revision>186</cp:revision>
  <dcterms:created xsi:type="dcterms:W3CDTF">2011-06-22T22:00:22Z</dcterms:created>
  <dcterms:modified xsi:type="dcterms:W3CDTF">2013-06-02T05:47:53Z</dcterms:modified>
</cp:coreProperties>
</file>